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75" r:id="rId2"/>
    <p:sldId id="314" r:id="rId3"/>
    <p:sldId id="273" r:id="rId4"/>
    <p:sldId id="294" r:id="rId5"/>
    <p:sldId id="297" r:id="rId6"/>
    <p:sldId id="263" r:id="rId7"/>
    <p:sldId id="260" r:id="rId8"/>
    <p:sldId id="269" r:id="rId9"/>
    <p:sldId id="299" r:id="rId10"/>
    <p:sldId id="296" r:id="rId11"/>
    <p:sldId id="261" r:id="rId12"/>
    <p:sldId id="274" r:id="rId13"/>
    <p:sldId id="268" r:id="rId14"/>
    <p:sldId id="265" r:id="rId15"/>
    <p:sldId id="276" r:id="rId16"/>
    <p:sldId id="277" r:id="rId17"/>
    <p:sldId id="278" r:id="rId18"/>
    <p:sldId id="285" r:id="rId19"/>
    <p:sldId id="284" r:id="rId20"/>
    <p:sldId id="279" r:id="rId21"/>
    <p:sldId id="266" r:id="rId22"/>
    <p:sldId id="287" r:id="rId23"/>
    <p:sldId id="280" r:id="rId24"/>
    <p:sldId id="301" r:id="rId25"/>
    <p:sldId id="303" r:id="rId26"/>
    <p:sldId id="306" r:id="rId27"/>
    <p:sldId id="300" r:id="rId28"/>
    <p:sldId id="289" r:id="rId29"/>
    <p:sldId id="310" r:id="rId30"/>
    <p:sldId id="308" r:id="rId31"/>
    <p:sldId id="311" r:id="rId32"/>
    <p:sldId id="312" r:id="rId33"/>
    <p:sldId id="315" r:id="rId34"/>
    <p:sldId id="290" r:id="rId35"/>
    <p:sldId id="307" r:id="rId36"/>
    <p:sldId id="313" r:id="rId37"/>
    <p:sldId id="316"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106" y="17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8BFFA-B57F-4A80-B224-13E48FCE1075}" type="datetimeFigureOut">
              <a:rPr lang="fr-FR" smtClean="0"/>
              <a:t>26/04/2024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97B69-575E-4E2A-A73F-CA88459DEC01}" type="slidenum">
              <a:rPr lang="fr-FR" smtClean="0"/>
              <a:t>‹N°›</a:t>
            </a:fld>
            <a:endParaRPr lang="fr-FR"/>
          </a:p>
        </p:txBody>
      </p:sp>
    </p:spTree>
    <p:extLst>
      <p:ext uri="{BB962C8B-B14F-4D97-AF65-F5344CB8AC3E}">
        <p14:creationId xmlns:p14="http://schemas.microsoft.com/office/powerpoint/2010/main" val="4050372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F897B69-575E-4E2A-A73F-CA88459DEC01}" type="slidenum">
              <a:rPr lang="fr-FR" smtClean="0"/>
              <a:t>1</a:t>
            </a:fld>
            <a:endParaRPr lang="fr-FR"/>
          </a:p>
        </p:txBody>
      </p:sp>
    </p:spTree>
    <p:extLst>
      <p:ext uri="{BB962C8B-B14F-4D97-AF65-F5344CB8AC3E}">
        <p14:creationId xmlns:p14="http://schemas.microsoft.com/office/powerpoint/2010/main" val="153593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F897B69-575E-4E2A-A73F-CA88459DEC01}" type="slidenum">
              <a:rPr lang="fr-FR" smtClean="0"/>
              <a:t>2</a:t>
            </a:fld>
            <a:endParaRPr lang="fr-FR"/>
          </a:p>
        </p:txBody>
      </p:sp>
    </p:spTree>
    <p:extLst>
      <p:ext uri="{BB962C8B-B14F-4D97-AF65-F5344CB8AC3E}">
        <p14:creationId xmlns:p14="http://schemas.microsoft.com/office/powerpoint/2010/main" val="1019707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3BE4011B-4064-4236-8DAE-9D391F0FF180}" type="datetime1">
              <a:rPr lang="fr-FR" smtClean="0"/>
              <a:t>26/04/2024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253F130-22FD-436E-B233-0C12E2367D8F}" type="slidenum">
              <a:rPr lang="fr-FR" smtClean="0"/>
              <a:t>‹N°›</a:t>
            </a:fld>
            <a:endParaRPr lang="fr-FR"/>
          </a:p>
        </p:txBody>
      </p:sp>
    </p:spTree>
    <p:extLst>
      <p:ext uri="{BB962C8B-B14F-4D97-AF65-F5344CB8AC3E}">
        <p14:creationId xmlns:p14="http://schemas.microsoft.com/office/powerpoint/2010/main" val="307582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7EFD466-CDF5-4329-8718-78362160212B}" type="datetime1">
              <a:rPr lang="fr-FR" smtClean="0"/>
              <a:t>26/04/2024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253F130-22FD-436E-B233-0C12E2367D8F}" type="slidenum">
              <a:rPr lang="fr-FR" smtClean="0"/>
              <a:t>‹N°›</a:t>
            </a:fld>
            <a:endParaRPr lang="fr-FR"/>
          </a:p>
        </p:txBody>
      </p:sp>
    </p:spTree>
    <p:extLst>
      <p:ext uri="{BB962C8B-B14F-4D97-AF65-F5344CB8AC3E}">
        <p14:creationId xmlns:p14="http://schemas.microsoft.com/office/powerpoint/2010/main" val="208121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9733B69-04EC-4205-8EE4-88845A9008F2}" type="datetime1">
              <a:rPr lang="fr-FR" smtClean="0"/>
              <a:t>26/04/2024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253F130-22FD-436E-B233-0C12E2367D8F}" type="slidenum">
              <a:rPr lang="fr-FR" smtClean="0"/>
              <a:t>‹N°›</a:t>
            </a:fld>
            <a:endParaRPr lang="fr-FR"/>
          </a:p>
        </p:txBody>
      </p:sp>
    </p:spTree>
    <p:extLst>
      <p:ext uri="{BB962C8B-B14F-4D97-AF65-F5344CB8AC3E}">
        <p14:creationId xmlns:p14="http://schemas.microsoft.com/office/powerpoint/2010/main" val="187333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78F1360-791C-4C08-8180-8CE63085D2D7}" type="datetime1">
              <a:rPr lang="fr-FR" smtClean="0"/>
              <a:t>26/04/2024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253F130-22FD-436E-B233-0C12E2367D8F}" type="slidenum">
              <a:rPr lang="fr-FR" smtClean="0"/>
              <a:t>‹N°›</a:t>
            </a:fld>
            <a:endParaRPr lang="fr-FR"/>
          </a:p>
        </p:txBody>
      </p:sp>
    </p:spTree>
    <p:extLst>
      <p:ext uri="{BB962C8B-B14F-4D97-AF65-F5344CB8AC3E}">
        <p14:creationId xmlns:p14="http://schemas.microsoft.com/office/powerpoint/2010/main" val="2186787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C066930-9EAB-482B-AAB3-320FC7703598}" type="datetime1">
              <a:rPr lang="fr-FR" smtClean="0"/>
              <a:t>26/04/2024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253F130-22FD-436E-B233-0C12E2367D8F}" type="slidenum">
              <a:rPr lang="fr-FR" smtClean="0"/>
              <a:t>‹N°›</a:t>
            </a:fld>
            <a:endParaRPr lang="fr-FR"/>
          </a:p>
        </p:txBody>
      </p:sp>
    </p:spTree>
    <p:extLst>
      <p:ext uri="{BB962C8B-B14F-4D97-AF65-F5344CB8AC3E}">
        <p14:creationId xmlns:p14="http://schemas.microsoft.com/office/powerpoint/2010/main" val="154105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A216EEE-B683-4C18-8848-1965E56ED104}" type="datetime1">
              <a:rPr lang="fr-FR" smtClean="0"/>
              <a:t>26/04/2024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253F130-22FD-436E-B233-0C12E2367D8F}" type="slidenum">
              <a:rPr lang="fr-FR" smtClean="0"/>
              <a:t>‹N°›</a:t>
            </a:fld>
            <a:endParaRPr lang="fr-FR"/>
          </a:p>
        </p:txBody>
      </p:sp>
    </p:spTree>
    <p:extLst>
      <p:ext uri="{BB962C8B-B14F-4D97-AF65-F5344CB8AC3E}">
        <p14:creationId xmlns:p14="http://schemas.microsoft.com/office/powerpoint/2010/main" val="3319465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30F3B44-4866-4528-AFCE-16E456E1FCA7}" type="datetime1">
              <a:rPr lang="fr-FR" smtClean="0"/>
              <a:t>26/04/2024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253F130-22FD-436E-B233-0C12E2367D8F}" type="slidenum">
              <a:rPr lang="fr-FR" smtClean="0"/>
              <a:t>‹N°›</a:t>
            </a:fld>
            <a:endParaRPr lang="fr-FR"/>
          </a:p>
        </p:txBody>
      </p:sp>
    </p:spTree>
    <p:extLst>
      <p:ext uri="{BB962C8B-B14F-4D97-AF65-F5344CB8AC3E}">
        <p14:creationId xmlns:p14="http://schemas.microsoft.com/office/powerpoint/2010/main" val="1270068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84753DE8-F9BC-4F2C-98F1-B001EEF4FFF9}" type="datetime1">
              <a:rPr lang="fr-FR" smtClean="0"/>
              <a:t>26/04/2024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253F130-22FD-436E-B233-0C12E2367D8F}" type="slidenum">
              <a:rPr lang="fr-FR" smtClean="0"/>
              <a:t>‹N°›</a:t>
            </a:fld>
            <a:endParaRPr lang="fr-FR"/>
          </a:p>
        </p:txBody>
      </p:sp>
    </p:spTree>
    <p:extLst>
      <p:ext uri="{BB962C8B-B14F-4D97-AF65-F5344CB8AC3E}">
        <p14:creationId xmlns:p14="http://schemas.microsoft.com/office/powerpoint/2010/main" val="2449753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069CAF0-216B-472C-894E-741A1790F2F4}" type="datetime1">
              <a:rPr lang="fr-FR" smtClean="0"/>
              <a:t>26/04/2024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253F130-22FD-436E-B233-0C12E2367D8F}" type="slidenum">
              <a:rPr lang="fr-FR" smtClean="0"/>
              <a:t>‹N°›</a:t>
            </a:fld>
            <a:endParaRPr lang="fr-FR"/>
          </a:p>
        </p:txBody>
      </p:sp>
    </p:spTree>
    <p:extLst>
      <p:ext uri="{BB962C8B-B14F-4D97-AF65-F5344CB8AC3E}">
        <p14:creationId xmlns:p14="http://schemas.microsoft.com/office/powerpoint/2010/main" val="1724948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42A3CA7-919B-4644-B2D7-F0D581BB5D8F}" type="datetime1">
              <a:rPr lang="fr-FR" smtClean="0"/>
              <a:t>26/04/2024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253F130-22FD-436E-B233-0C12E2367D8F}" type="slidenum">
              <a:rPr lang="fr-FR" smtClean="0"/>
              <a:t>‹N°›</a:t>
            </a:fld>
            <a:endParaRPr lang="fr-FR"/>
          </a:p>
        </p:txBody>
      </p:sp>
    </p:spTree>
    <p:extLst>
      <p:ext uri="{BB962C8B-B14F-4D97-AF65-F5344CB8AC3E}">
        <p14:creationId xmlns:p14="http://schemas.microsoft.com/office/powerpoint/2010/main" val="3565726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E830DE2-B1DF-4FF4-8A07-5855AAF79B8B}" type="datetime1">
              <a:rPr lang="fr-FR" smtClean="0"/>
              <a:t>26/04/2024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253F130-22FD-436E-B233-0C12E2367D8F}" type="slidenum">
              <a:rPr lang="fr-FR" smtClean="0"/>
              <a:t>‹N°›</a:t>
            </a:fld>
            <a:endParaRPr lang="fr-FR"/>
          </a:p>
        </p:txBody>
      </p:sp>
    </p:spTree>
    <p:extLst>
      <p:ext uri="{BB962C8B-B14F-4D97-AF65-F5344CB8AC3E}">
        <p14:creationId xmlns:p14="http://schemas.microsoft.com/office/powerpoint/2010/main" val="2842288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DA36C-72E4-4DD7-ACF3-ECD72676A6B9}" type="datetime1">
              <a:rPr lang="fr-FR" smtClean="0"/>
              <a:t>26/04/2024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3F130-22FD-436E-B233-0C12E2367D8F}" type="slidenum">
              <a:rPr lang="fr-FR" smtClean="0"/>
              <a:t>‹N°›</a:t>
            </a:fld>
            <a:endParaRPr lang="fr-FR"/>
          </a:p>
        </p:txBody>
      </p:sp>
    </p:spTree>
    <p:extLst>
      <p:ext uri="{BB962C8B-B14F-4D97-AF65-F5344CB8AC3E}">
        <p14:creationId xmlns:p14="http://schemas.microsoft.com/office/powerpoint/2010/main" val="2397358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jpeg"/><Relationship Id="rId7" Type="http://schemas.openxmlformats.org/officeDocument/2006/relationships/image" Target="../media/image64.png"/><Relationship Id="rId12" Type="http://schemas.openxmlformats.org/officeDocument/2006/relationships/hyperlink" Target="https://www.biogasworld.com/fr/news/systemes-de-digestion-anaerobie-par-voies-seche-et-humide-pour-le-traitement-des-dechets-organiques/" TargetMode="External"/><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1.jpeg"/><Relationship Id="rId11" Type="http://schemas.openxmlformats.org/officeDocument/2006/relationships/hyperlink" Target="https://nenufar.fr/" TargetMode="External"/><Relationship Id="rId5" Type="http://schemas.openxmlformats.org/officeDocument/2006/relationships/image" Target="../media/image63.png"/><Relationship Id="rId10" Type="http://schemas.openxmlformats.org/officeDocument/2006/relationships/hyperlink" Target="https://www.picojoule.org/" TargetMode="External"/><Relationship Id="rId4" Type="http://schemas.openxmlformats.org/officeDocument/2006/relationships/image" Target="../media/image62.png"/><Relationship Id="rId9" Type="http://schemas.openxmlformats.org/officeDocument/2006/relationships/hyperlink" Target="https://www.youtube.com/watch?v=bQP3dW7cVQE"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paysan-breton.fr/2020/01/la-silphie-une-culture-interessante-pour-la-methanisation/"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www.assemblee-nationale.fr/14/amendements/2736/AN/847.pdf" TargetMode="Externa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www.methafrance.fr/sites/default/files/2021-07/95_qualite_digestats_ademe_octobre_2011.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anses.fr/en/system/files/SANT-Ra-Paratuberculose.pdf"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novasol-experts.com/" TargetMode="External"/><Relationship Id="rId7" Type="http://schemas.openxmlformats.org/officeDocument/2006/relationships/image" Target="../media/image71.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dai.ly/k74yKTvbKTTp3KzDXFp" TargetMode="External"/><Relationship Id="rId5" Type="http://schemas.openxmlformats.org/officeDocument/2006/relationships/hyperlink" Target="https://fe53.ovh/wp-content/uploads/2021/04/Audition-dexperts-de-la-methanisation-au-Senat.pdf" TargetMode="Externa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hyperlink" Target="https://www.methafrance.fr/en-chiffres" TargetMode="Externa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fne.asso.fr/publications/methascop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tsi.com/resources/surveillance-du-puf-principes-de-base-et-plus-encore/" TargetMode="Externa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www.youtube.com/watch?v=AgCXk-8jf1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hyperlink" Target="https://grandest.chambre-agriculture.fr/agro-environnement/qualite-de-lair/enjeux-pour-lagriculture-en-grand-est/"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cnvmch.fr/csnm" TargetMode="External"/><Relationship Id="rId7" Type="http://schemas.openxmlformats.org/officeDocument/2006/relationships/hyperlink" Target="https://fne.asso.fr/publications/methanisation-etat-des-lieux-de-l-analyse-des-controverses"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atee.fr/energies-renouvelables/club-biogaz" TargetMode="External"/><Relationship Id="rId5" Type="http://schemas.openxmlformats.org/officeDocument/2006/relationships/hyperlink" Target="https://afterres2050.solagro.org/" TargetMode="External"/><Relationship Id="rId4" Type="http://schemas.openxmlformats.org/officeDocument/2006/relationships/hyperlink" Target="https://www.negawatt.org/"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hyperlink" Target="https://www.youtube.com/watch?v=Y7PkCj1nqrE"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hyperlink" Target="https://www.youtube.com/watch?v=41OFMjMuLd4" TargetMode="External"/><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1.jpg"/><Relationship Id="rId3" Type="http://schemas.openxmlformats.org/officeDocument/2006/relationships/image" Target="../media/image16.jpg"/><Relationship Id="rId21" Type="http://schemas.openxmlformats.org/officeDocument/2006/relationships/image" Target="../media/image34.png"/><Relationship Id="rId34" Type="http://schemas.openxmlformats.org/officeDocument/2006/relationships/image" Target="../media/image47.png"/><Relationship Id="rId42" Type="http://schemas.openxmlformats.org/officeDocument/2006/relationships/image" Target="../media/image54.png"/><Relationship Id="rId7" Type="http://schemas.openxmlformats.org/officeDocument/2006/relationships/image" Target="../media/image20.jpg"/><Relationship Id="rId12" Type="http://schemas.openxmlformats.org/officeDocument/2006/relationships/image" Target="../media/image25.jpg"/><Relationship Id="rId17" Type="http://schemas.openxmlformats.org/officeDocument/2006/relationships/image" Target="../media/image30.png"/><Relationship Id="rId25" Type="http://schemas.openxmlformats.org/officeDocument/2006/relationships/image" Target="../media/image38.jpg"/><Relationship Id="rId33" Type="http://schemas.openxmlformats.org/officeDocument/2006/relationships/image" Target="../media/image46.png"/><Relationship Id="rId38" Type="http://schemas.openxmlformats.org/officeDocument/2006/relationships/hyperlink" Target="https://lewebpedagogique.com/parcourscitoyen/files/2017/11/1.png" TargetMode="External"/><Relationship Id="rId2" Type="http://schemas.openxmlformats.org/officeDocument/2006/relationships/image" Target="../media/image15.jpg"/><Relationship Id="rId16" Type="http://schemas.openxmlformats.org/officeDocument/2006/relationships/image" Target="../media/image29.jpeg"/><Relationship Id="rId20" Type="http://schemas.openxmlformats.org/officeDocument/2006/relationships/image" Target="../media/image33.png"/><Relationship Id="rId29" Type="http://schemas.openxmlformats.org/officeDocument/2006/relationships/image" Target="../media/image42.jpg"/><Relationship Id="rId41"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9.jpg"/><Relationship Id="rId11" Type="http://schemas.openxmlformats.org/officeDocument/2006/relationships/image" Target="../media/image24.jpg"/><Relationship Id="rId24" Type="http://schemas.openxmlformats.org/officeDocument/2006/relationships/image" Target="../media/image37.jpg"/><Relationship Id="rId32" Type="http://schemas.openxmlformats.org/officeDocument/2006/relationships/image" Target="../media/image45.png"/><Relationship Id="rId37" Type="http://schemas.openxmlformats.org/officeDocument/2006/relationships/image" Target="../media/image50.jpeg"/><Relationship Id="rId40" Type="http://schemas.openxmlformats.org/officeDocument/2006/relationships/image" Target="../media/image52.png"/><Relationship Id="rId5" Type="http://schemas.openxmlformats.org/officeDocument/2006/relationships/image" Target="../media/image18.jpg"/><Relationship Id="rId15" Type="http://schemas.openxmlformats.org/officeDocument/2006/relationships/image" Target="../media/image28.png"/><Relationship Id="rId23" Type="http://schemas.openxmlformats.org/officeDocument/2006/relationships/image" Target="../media/image36.jpg"/><Relationship Id="rId28" Type="http://schemas.openxmlformats.org/officeDocument/2006/relationships/image" Target="../media/image41.png"/><Relationship Id="rId36" Type="http://schemas.openxmlformats.org/officeDocument/2006/relationships/image" Target="../media/image49.jpeg"/><Relationship Id="rId10" Type="http://schemas.openxmlformats.org/officeDocument/2006/relationships/image" Target="../media/image23.jpg"/><Relationship Id="rId19" Type="http://schemas.openxmlformats.org/officeDocument/2006/relationships/image" Target="../media/image32.png"/><Relationship Id="rId31" Type="http://schemas.openxmlformats.org/officeDocument/2006/relationships/image" Target="../media/image44.jpg"/><Relationship Id="rId4" Type="http://schemas.openxmlformats.org/officeDocument/2006/relationships/image" Target="../media/image17.jpg"/><Relationship Id="rId9" Type="http://schemas.openxmlformats.org/officeDocument/2006/relationships/image" Target="../media/image22.jpg"/><Relationship Id="rId14" Type="http://schemas.openxmlformats.org/officeDocument/2006/relationships/image" Target="../media/image27.jpe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jpg"/><Relationship Id="rId35" Type="http://schemas.openxmlformats.org/officeDocument/2006/relationships/image" Target="../media/image48.jpeg"/><Relationship Id="rId43"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hyperlink" Target="https://eci-sig.ademe.fr/adws/app/bb11ce07-5cc9-11eb-a8fe-7dd6c4f9bb1d/index.html" TargetMode="Externa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41820" y="273795"/>
            <a:ext cx="10755232" cy="954107"/>
          </a:xfrm>
          <a:prstGeom prst="rect">
            <a:avLst/>
          </a:prstGeom>
          <a:solidFill>
            <a:srgbClr val="CCCCFF"/>
          </a:solidFill>
          <a:ln>
            <a:solidFill>
              <a:schemeClr val="tx1"/>
            </a:solidFill>
          </a:ln>
        </p:spPr>
        <p:txBody>
          <a:bodyPr wrap="square" rtlCol="0">
            <a:spAutoFit/>
          </a:bodyPr>
          <a:lstStyle/>
          <a:p>
            <a:pPr algn="ctr"/>
            <a:r>
              <a:rPr lang="fr-FR" sz="2800" dirty="0" smtClean="0">
                <a:latin typeface="Tahoma" panose="020B0604030504040204" pitchFamily="34" charset="0"/>
                <a:ea typeface="Tahoma" panose="020B0604030504040204" pitchFamily="34" charset="0"/>
                <a:cs typeface="Tahoma" panose="020B0604030504040204" pitchFamily="34" charset="0"/>
              </a:rPr>
              <a:t>LA FÉDÉRATION POUR L’ENVIRONNEMENT EN MAYENNE (FE 53) ET LA MÉTHANISATION : QUELLE POSITION ?</a:t>
            </a:r>
          </a:p>
        </p:txBody>
      </p:sp>
      <p:sp>
        <p:nvSpPr>
          <p:cNvPr id="4" name="Rectangle 3"/>
          <p:cNvSpPr/>
          <p:nvPr/>
        </p:nvSpPr>
        <p:spPr>
          <a:xfrm>
            <a:off x="3142245" y="1282914"/>
            <a:ext cx="5977855" cy="923330"/>
          </a:xfrm>
          <a:prstGeom prst="rect">
            <a:avLst/>
          </a:prstGeom>
          <a:noFill/>
        </p:spPr>
        <p:txBody>
          <a:bodyPr wrap="none" lIns="91440" tIns="45720" rIns="91440" bIns="45720">
            <a:spAutoFit/>
          </a:bodyPr>
          <a:lstStyle/>
          <a:p>
            <a:pPr algn="ctr"/>
            <a:r>
              <a:rPr lang="fr-FR" sz="5400" b="1" cap="none" spc="0" dirty="0" smtClean="0">
                <a:ln w="6600">
                  <a:solidFill>
                    <a:schemeClr val="accent2"/>
                  </a:solidFill>
                  <a:prstDash val="solid"/>
                </a:ln>
                <a:solidFill>
                  <a:srgbClr val="FFFFFF"/>
                </a:solidFill>
                <a:effectLst>
                  <a:outerShdw dist="38100" dir="2700000" algn="tl" rotWithShape="0">
                    <a:schemeClr val="accent2"/>
                  </a:outerShdw>
                </a:effectLst>
              </a:rPr>
              <a:t>LA MÉTHANISATION</a:t>
            </a:r>
            <a:endParaRPr lang="fr-FR"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0190" y="2320680"/>
            <a:ext cx="4258491" cy="3193868"/>
          </a:xfrm>
          <a:prstGeom prst="rect">
            <a:avLst/>
          </a:prstGeom>
        </p:spPr>
      </p:pic>
      <p:sp>
        <p:nvSpPr>
          <p:cNvPr id="9" name="Espace réservé du numéro de diapositive 8"/>
          <p:cNvSpPr>
            <a:spLocks noGrp="1"/>
          </p:cNvSpPr>
          <p:nvPr>
            <p:ph type="sldNum" sz="quarter" idx="12"/>
          </p:nvPr>
        </p:nvSpPr>
        <p:spPr/>
        <p:txBody>
          <a:bodyPr/>
          <a:lstStyle/>
          <a:p>
            <a:fld id="{5253F130-22FD-436E-B233-0C12E2367D8F}" type="slidenum">
              <a:rPr lang="fr-FR" smtClean="0"/>
              <a:t>1</a:t>
            </a:fld>
            <a:endParaRPr lang="fr-FR"/>
          </a:p>
        </p:txBody>
      </p:sp>
      <p:sp>
        <p:nvSpPr>
          <p:cNvPr id="11" name="ZoneTexte 10"/>
          <p:cNvSpPr txBox="1"/>
          <p:nvPr/>
        </p:nvSpPr>
        <p:spPr>
          <a:xfrm>
            <a:off x="3990984" y="5514548"/>
            <a:ext cx="4423253" cy="276999"/>
          </a:xfrm>
          <a:prstGeom prst="rect">
            <a:avLst/>
          </a:prstGeom>
          <a:noFill/>
        </p:spPr>
        <p:txBody>
          <a:bodyPr wrap="square" rtlCol="0">
            <a:spAutoFit/>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Le </a:t>
            </a:r>
            <a:r>
              <a:rPr lang="fr-FR" sz="1200" dirty="0" err="1" smtClean="0">
                <a:latin typeface="Tahoma" panose="020B0604030504040204" pitchFamily="34" charset="0"/>
                <a:ea typeface="Tahoma" panose="020B0604030504040204" pitchFamily="34" charset="0"/>
                <a:cs typeface="Tahoma" panose="020B0604030504040204" pitchFamily="34" charset="0"/>
              </a:rPr>
              <a:t>méthaniseur</a:t>
            </a:r>
            <a:r>
              <a:rPr lang="fr-FR" sz="1200" dirty="0" smtClean="0">
                <a:latin typeface="Tahoma" panose="020B0604030504040204" pitchFamily="34" charset="0"/>
                <a:ea typeface="Tahoma" panose="020B0604030504040204" pitchFamily="34" charset="0"/>
                <a:cs typeface="Tahoma" panose="020B0604030504040204" pitchFamily="34" charset="0"/>
              </a:rPr>
              <a:t> de la société CS Biogaz de </a:t>
            </a:r>
            <a:r>
              <a:rPr lang="fr-FR" sz="1200" dirty="0" err="1" smtClean="0">
                <a:latin typeface="Tahoma" panose="020B0604030504040204" pitchFamily="34" charset="0"/>
                <a:ea typeface="Tahoma" panose="020B0604030504040204" pitchFamily="34" charset="0"/>
                <a:cs typeface="Tahoma" panose="020B0604030504040204" pitchFamily="34" charset="0"/>
              </a:rPr>
              <a:t>Congrier</a:t>
            </a:r>
            <a:r>
              <a:rPr lang="fr-FR" sz="1200" dirty="0" smtClean="0">
                <a:latin typeface="Tahoma" panose="020B0604030504040204" pitchFamily="34" charset="0"/>
                <a:ea typeface="Tahoma" panose="020B0604030504040204" pitchFamily="34" charset="0"/>
                <a:cs typeface="Tahoma" panose="020B0604030504040204" pitchFamily="34" charset="0"/>
              </a:rPr>
              <a:t> - © FE 53</a:t>
            </a:r>
          </a:p>
        </p:txBody>
      </p:sp>
      <p:sp>
        <p:nvSpPr>
          <p:cNvPr id="10" name="ZoneTexte 9"/>
          <p:cNvSpPr txBox="1"/>
          <p:nvPr/>
        </p:nvSpPr>
        <p:spPr>
          <a:xfrm>
            <a:off x="1803573" y="3082714"/>
            <a:ext cx="1491343" cy="276999"/>
          </a:xfrm>
          <a:prstGeom prst="rect">
            <a:avLst/>
          </a:prstGeom>
          <a:noFill/>
        </p:spPr>
        <p:txBody>
          <a:bodyPr wrap="square" rtlCol="0">
            <a:spAutoFit/>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Roger GODEFROY</a:t>
            </a:r>
          </a:p>
        </p:txBody>
      </p:sp>
      <p:sp>
        <p:nvSpPr>
          <p:cNvPr id="12" name="ZoneTexte 11"/>
          <p:cNvSpPr txBox="1"/>
          <p:nvPr/>
        </p:nvSpPr>
        <p:spPr>
          <a:xfrm>
            <a:off x="8888766" y="3080505"/>
            <a:ext cx="1491343" cy="276999"/>
          </a:xfrm>
          <a:prstGeom prst="rect">
            <a:avLst/>
          </a:prstGeom>
          <a:noFill/>
        </p:spPr>
        <p:txBody>
          <a:bodyPr wrap="square" rtlCol="0">
            <a:spAutoFit/>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Alain ROUSSARD</a:t>
            </a:r>
          </a:p>
        </p:txBody>
      </p:sp>
      <p:sp>
        <p:nvSpPr>
          <p:cNvPr id="13" name="ZoneTexte 12"/>
          <p:cNvSpPr txBox="1"/>
          <p:nvPr/>
        </p:nvSpPr>
        <p:spPr>
          <a:xfrm>
            <a:off x="1803573" y="3357504"/>
            <a:ext cx="1491343" cy="276999"/>
          </a:xfrm>
          <a:prstGeom prst="rect">
            <a:avLst/>
          </a:prstGeom>
          <a:noFill/>
        </p:spPr>
        <p:txBody>
          <a:bodyPr wrap="square" rtlCol="0">
            <a:spAutoFit/>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Laurent DESPREZ</a:t>
            </a:r>
          </a:p>
        </p:txBody>
      </p:sp>
      <p:sp>
        <p:nvSpPr>
          <p:cNvPr id="14" name="ZoneTexte 13"/>
          <p:cNvSpPr txBox="1"/>
          <p:nvPr/>
        </p:nvSpPr>
        <p:spPr>
          <a:xfrm>
            <a:off x="8888766" y="3357504"/>
            <a:ext cx="1778726" cy="276999"/>
          </a:xfrm>
          <a:prstGeom prst="rect">
            <a:avLst/>
          </a:prstGeom>
          <a:noFill/>
        </p:spPr>
        <p:txBody>
          <a:bodyPr wrap="square" rtlCol="0">
            <a:spAutoFit/>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Jean-Marie VANHERPE</a:t>
            </a:r>
          </a:p>
        </p:txBody>
      </p:sp>
      <p:sp>
        <p:nvSpPr>
          <p:cNvPr id="15" name="ZoneTexte 14"/>
          <p:cNvSpPr txBox="1"/>
          <p:nvPr/>
        </p:nvSpPr>
        <p:spPr>
          <a:xfrm>
            <a:off x="1803573" y="3640178"/>
            <a:ext cx="1491343" cy="276999"/>
          </a:xfrm>
          <a:prstGeom prst="rect">
            <a:avLst/>
          </a:prstGeom>
          <a:noFill/>
        </p:spPr>
        <p:txBody>
          <a:bodyPr wrap="square" rtlCol="0">
            <a:spAutoFit/>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Jacky LEBANNIER</a:t>
            </a:r>
          </a:p>
        </p:txBody>
      </p:sp>
      <p:sp>
        <p:nvSpPr>
          <p:cNvPr id="16" name="ZoneTexte 15"/>
          <p:cNvSpPr txBox="1"/>
          <p:nvPr/>
        </p:nvSpPr>
        <p:spPr>
          <a:xfrm>
            <a:off x="1803572" y="3909293"/>
            <a:ext cx="1491343" cy="276999"/>
          </a:xfrm>
          <a:prstGeom prst="rect">
            <a:avLst/>
          </a:prstGeom>
          <a:noFill/>
        </p:spPr>
        <p:txBody>
          <a:bodyPr wrap="square" rtlCol="0">
            <a:spAutoFit/>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Catherine LECUNFF</a:t>
            </a:r>
          </a:p>
        </p:txBody>
      </p:sp>
      <p:sp>
        <p:nvSpPr>
          <p:cNvPr id="17" name="ZoneTexte 16"/>
          <p:cNvSpPr txBox="1"/>
          <p:nvPr/>
        </p:nvSpPr>
        <p:spPr>
          <a:xfrm>
            <a:off x="8888765" y="3629201"/>
            <a:ext cx="1491343" cy="276999"/>
          </a:xfrm>
          <a:prstGeom prst="rect">
            <a:avLst/>
          </a:prstGeom>
          <a:noFill/>
        </p:spPr>
        <p:txBody>
          <a:bodyPr wrap="square" rtlCol="0">
            <a:spAutoFit/>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Catherine MAHÉ</a:t>
            </a:r>
          </a:p>
        </p:txBody>
      </p:sp>
      <p:sp>
        <p:nvSpPr>
          <p:cNvPr id="18" name="ZoneTexte 17"/>
          <p:cNvSpPr txBox="1"/>
          <p:nvPr/>
        </p:nvSpPr>
        <p:spPr>
          <a:xfrm>
            <a:off x="8888764" y="3900898"/>
            <a:ext cx="1491343" cy="276999"/>
          </a:xfrm>
          <a:prstGeom prst="rect">
            <a:avLst/>
          </a:prstGeom>
          <a:noFill/>
        </p:spPr>
        <p:txBody>
          <a:bodyPr wrap="square" rtlCol="0">
            <a:spAutoFit/>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Daniel GRIVOT</a:t>
            </a:r>
          </a:p>
        </p:txBody>
      </p:sp>
      <p:sp>
        <p:nvSpPr>
          <p:cNvPr id="19" name="ZoneTexte 18"/>
          <p:cNvSpPr txBox="1"/>
          <p:nvPr/>
        </p:nvSpPr>
        <p:spPr>
          <a:xfrm>
            <a:off x="1803572" y="4178408"/>
            <a:ext cx="1491343" cy="276999"/>
          </a:xfrm>
          <a:prstGeom prst="rect">
            <a:avLst/>
          </a:prstGeom>
          <a:noFill/>
        </p:spPr>
        <p:txBody>
          <a:bodyPr wrap="square" rtlCol="0">
            <a:spAutoFit/>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Nadia LEROUX</a:t>
            </a:r>
          </a:p>
        </p:txBody>
      </p:sp>
      <p:sp>
        <p:nvSpPr>
          <p:cNvPr id="20" name="ZoneTexte 19"/>
          <p:cNvSpPr txBox="1"/>
          <p:nvPr/>
        </p:nvSpPr>
        <p:spPr>
          <a:xfrm>
            <a:off x="8888763" y="4765960"/>
            <a:ext cx="1491343" cy="276999"/>
          </a:xfrm>
          <a:prstGeom prst="rect">
            <a:avLst/>
          </a:prstGeom>
          <a:noFill/>
        </p:spPr>
        <p:txBody>
          <a:bodyPr wrap="square" rtlCol="0">
            <a:spAutoFit/>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a:t>
            </a:r>
          </a:p>
        </p:txBody>
      </p:sp>
      <p:sp>
        <p:nvSpPr>
          <p:cNvPr id="21" name="ZoneTexte 20"/>
          <p:cNvSpPr txBox="1"/>
          <p:nvPr/>
        </p:nvSpPr>
        <p:spPr>
          <a:xfrm>
            <a:off x="1803572" y="4439639"/>
            <a:ext cx="1767793" cy="276999"/>
          </a:xfrm>
          <a:prstGeom prst="rect">
            <a:avLst/>
          </a:prstGeom>
          <a:noFill/>
        </p:spPr>
        <p:txBody>
          <a:bodyPr wrap="square" rtlCol="0">
            <a:spAutoFit/>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Jean-Yves MAINGUY</a:t>
            </a:r>
          </a:p>
        </p:txBody>
      </p:sp>
      <p:sp>
        <p:nvSpPr>
          <p:cNvPr id="5" name="ZoneTexte 4"/>
          <p:cNvSpPr txBox="1"/>
          <p:nvPr/>
        </p:nvSpPr>
        <p:spPr>
          <a:xfrm>
            <a:off x="5436430" y="1157672"/>
            <a:ext cx="1513812" cy="369332"/>
          </a:xfrm>
          <a:prstGeom prst="rect">
            <a:avLst/>
          </a:prstGeom>
          <a:noFill/>
        </p:spPr>
        <p:txBody>
          <a:bodyPr wrap="non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13 avril 2024</a:t>
            </a:r>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22" name="ZoneTexte 21"/>
          <p:cNvSpPr txBox="1"/>
          <p:nvPr/>
        </p:nvSpPr>
        <p:spPr>
          <a:xfrm>
            <a:off x="8888764" y="4197346"/>
            <a:ext cx="1491343" cy="276999"/>
          </a:xfrm>
          <a:prstGeom prst="rect">
            <a:avLst/>
          </a:prstGeom>
          <a:noFill/>
        </p:spPr>
        <p:txBody>
          <a:bodyPr wrap="square" rtlCol="0">
            <a:spAutoFit/>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Stéphane ROGER</a:t>
            </a:r>
          </a:p>
        </p:txBody>
      </p:sp>
      <p:sp>
        <p:nvSpPr>
          <p:cNvPr id="23" name="ZoneTexte 22"/>
          <p:cNvSpPr txBox="1"/>
          <p:nvPr/>
        </p:nvSpPr>
        <p:spPr>
          <a:xfrm>
            <a:off x="8888764" y="4475151"/>
            <a:ext cx="1491343" cy="276999"/>
          </a:xfrm>
          <a:prstGeom prst="rect">
            <a:avLst/>
          </a:prstGeom>
          <a:noFill/>
        </p:spPr>
        <p:txBody>
          <a:bodyPr wrap="square" rtlCol="0">
            <a:spAutoFit/>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Marie BELOIR</a:t>
            </a:r>
          </a:p>
        </p:txBody>
      </p:sp>
      <p:sp>
        <p:nvSpPr>
          <p:cNvPr id="24" name="ZoneTexte 23"/>
          <p:cNvSpPr txBox="1"/>
          <p:nvPr/>
        </p:nvSpPr>
        <p:spPr>
          <a:xfrm>
            <a:off x="1803572" y="4754920"/>
            <a:ext cx="1491343" cy="276999"/>
          </a:xfrm>
          <a:prstGeom prst="rect">
            <a:avLst/>
          </a:prstGeom>
          <a:noFill/>
        </p:spPr>
        <p:txBody>
          <a:bodyPr wrap="square" rtlCol="0">
            <a:spAutoFit/>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Mickaël PAVIS</a:t>
            </a:r>
          </a:p>
        </p:txBody>
      </p:sp>
    </p:spTree>
    <p:extLst>
      <p:ext uri="{BB962C8B-B14F-4D97-AF65-F5344CB8AC3E}">
        <p14:creationId xmlns:p14="http://schemas.microsoft.com/office/powerpoint/2010/main" val="10602476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4" name="Espace réservé du numéro de diapositive 13"/>
          <p:cNvSpPr>
            <a:spLocks noGrp="1"/>
          </p:cNvSpPr>
          <p:nvPr>
            <p:ph type="sldNum" sz="quarter" idx="12"/>
          </p:nvPr>
        </p:nvSpPr>
        <p:spPr/>
        <p:txBody>
          <a:bodyPr/>
          <a:lstStyle/>
          <a:p>
            <a:fld id="{5253F130-22FD-436E-B233-0C12E2367D8F}" type="slidenum">
              <a:rPr lang="fr-FR" smtClean="0"/>
              <a:t>10</a:t>
            </a:fld>
            <a:endParaRPr lang="fr-FR"/>
          </a:p>
        </p:txBody>
      </p:sp>
      <p:sp>
        <p:nvSpPr>
          <p:cNvPr id="12" name="ZoneTexte 11"/>
          <p:cNvSpPr txBox="1"/>
          <p:nvPr/>
        </p:nvSpPr>
        <p:spPr>
          <a:xfrm>
            <a:off x="615022" y="1741479"/>
            <a:ext cx="3534945" cy="646331"/>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Porte d’entrée </a:t>
            </a:r>
            <a:br>
              <a:rPr lang="fr-FR" dirty="0" smtClean="0">
                <a:latin typeface="Tahoma" panose="020B0604030504040204" pitchFamily="34" charset="0"/>
                <a:ea typeface="Tahoma" panose="020B0604030504040204" pitchFamily="34" charset="0"/>
                <a:cs typeface="Tahoma" panose="020B0604030504040204" pitchFamily="34" charset="0"/>
              </a:rPr>
            </a:br>
            <a:r>
              <a:rPr lang="fr-FR" dirty="0" smtClean="0">
                <a:latin typeface="Tahoma" panose="020B0604030504040204" pitchFamily="34" charset="0"/>
                <a:ea typeface="Tahoma" panose="020B0604030504040204" pitchFamily="34" charset="0"/>
                <a:cs typeface="Tahoma" panose="020B0604030504040204" pitchFamily="34" charset="0"/>
              </a:rPr>
              <a:t>par les riverains : </a:t>
            </a:r>
          </a:p>
        </p:txBody>
      </p:sp>
      <p:sp>
        <p:nvSpPr>
          <p:cNvPr id="17" name="ZoneTexte 16"/>
          <p:cNvSpPr txBox="1"/>
          <p:nvPr/>
        </p:nvSpPr>
        <p:spPr>
          <a:xfrm>
            <a:off x="517065" y="4039253"/>
            <a:ext cx="4569507" cy="646331"/>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Porte d’entrée </a:t>
            </a:r>
            <a:br>
              <a:rPr lang="fr-FR" dirty="0" smtClean="0">
                <a:latin typeface="Tahoma" panose="020B0604030504040204" pitchFamily="34" charset="0"/>
                <a:ea typeface="Tahoma" panose="020B0604030504040204" pitchFamily="34" charset="0"/>
                <a:cs typeface="Tahoma" panose="020B0604030504040204" pitchFamily="34" charset="0"/>
              </a:rPr>
            </a:br>
            <a:r>
              <a:rPr lang="fr-FR" dirty="0" smtClean="0">
                <a:latin typeface="Tahoma" panose="020B0604030504040204" pitchFamily="34" charset="0"/>
                <a:ea typeface="Tahoma" panose="020B0604030504040204" pitchFamily="34" charset="0"/>
                <a:cs typeface="Tahoma" panose="020B0604030504040204" pitchFamily="34" charset="0"/>
              </a:rPr>
              <a:t>par les porteurs de projet :</a:t>
            </a:r>
          </a:p>
        </p:txBody>
      </p:sp>
      <p:sp>
        <p:nvSpPr>
          <p:cNvPr id="18" name="ZoneTexte 17"/>
          <p:cNvSpPr txBox="1"/>
          <p:nvPr/>
        </p:nvSpPr>
        <p:spPr>
          <a:xfrm>
            <a:off x="3408045" y="3369590"/>
            <a:ext cx="2213705" cy="2305646"/>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Meslay-du-Maine </a:t>
            </a:r>
          </a:p>
          <a:p>
            <a:r>
              <a:rPr lang="fr-FR" dirty="0" err="1" smtClean="0">
                <a:latin typeface="Tahoma" panose="020B0604030504040204" pitchFamily="34" charset="0"/>
                <a:ea typeface="Tahoma" panose="020B0604030504040204" pitchFamily="34" charset="0"/>
                <a:cs typeface="Tahoma" panose="020B0604030504040204" pitchFamily="34" charset="0"/>
              </a:rPr>
              <a:t>Courcité</a:t>
            </a:r>
            <a:endParaRPr lang="fr-FR" dirty="0" smtClean="0">
              <a:latin typeface="Tahoma" panose="020B0604030504040204" pitchFamily="34" charset="0"/>
              <a:ea typeface="Tahoma" panose="020B0604030504040204" pitchFamily="34" charset="0"/>
              <a:cs typeface="Tahoma" panose="020B0604030504040204" pitchFamily="34" charset="0"/>
            </a:endParaRPr>
          </a:p>
          <a:p>
            <a:r>
              <a:rPr lang="fr-FR" dirty="0" err="1" smtClean="0">
                <a:latin typeface="Tahoma" panose="020B0604030504040204" pitchFamily="34" charset="0"/>
                <a:ea typeface="Tahoma" panose="020B0604030504040204" pitchFamily="34" charset="0"/>
                <a:cs typeface="Tahoma" panose="020B0604030504040204" pitchFamily="34" charset="0"/>
              </a:rPr>
              <a:t>Congrier</a:t>
            </a:r>
            <a:r>
              <a:rPr lang="fr-FR" dirty="0" smtClean="0">
                <a:latin typeface="Tahoma" panose="020B0604030504040204" pitchFamily="34" charset="0"/>
                <a:ea typeface="Tahoma" panose="020B0604030504040204" pitchFamily="34" charset="0"/>
                <a:cs typeface="Tahoma" panose="020B0604030504040204" pitchFamily="34" charset="0"/>
              </a:rPr>
              <a:t> </a:t>
            </a:r>
          </a:p>
          <a:p>
            <a:r>
              <a:rPr lang="fr-FR" dirty="0" smtClean="0">
                <a:latin typeface="Tahoma" panose="020B0604030504040204" pitchFamily="34" charset="0"/>
                <a:ea typeface="Tahoma" panose="020B0604030504040204" pitchFamily="34" charset="0"/>
                <a:cs typeface="Tahoma" panose="020B0604030504040204" pitchFamily="34" charset="0"/>
              </a:rPr>
              <a:t>L’Huisserie*</a:t>
            </a:r>
          </a:p>
          <a:p>
            <a:r>
              <a:rPr lang="fr-FR" dirty="0" err="1" smtClean="0">
                <a:latin typeface="Tahoma" panose="020B0604030504040204" pitchFamily="34" charset="0"/>
                <a:ea typeface="Tahoma" panose="020B0604030504040204" pitchFamily="34" charset="0"/>
                <a:cs typeface="Tahoma" panose="020B0604030504040204" pitchFamily="34" charset="0"/>
              </a:rPr>
              <a:t>Bierné</a:t>
            </a:r>
            <a:endParaRPr lang="fr-FR" dirty="0" smtClean="0">
              <a:latin typeface="Tahoma" panose="020B0604030504040204" pitchFamily="34" charset="0"/>
              <a:ea typeface="Tahoma" panose="020B0604030504040204" pitchFamily="34" charset="0"/>
              <a:cs typeface="Tahoma" panose="020B0604030504040204" pitchFamily="34" charset="0"/>
            </a:endParaRPr>
          </a:p>
          <a:p>
            <a:r>
              <a:rPr lang="fr-FR" dirty="0" err="1" smtClean="0">
                <a:latin typeface="Tahoma" panose="020B0604030504040204" pitchFamily="34" charset="0"/>
                <a:ea typeface="Tahoma" panose="020B0604030504040204" pitchFamily="34" charset="0"/>
                <a:cs typeface="Tahoma" panose="020B0604030504040204" pitchFamily="34" charset="0"/>
              </a:rPr>
              <a:t>Mée</a:t>
            </a:r>
            <a:endParaRPr lang="fr-FR" dirty="0" smtClean="0">
              <a:latin typeface="Tahoma" panose="020B0604030504040204" pitchFamily="34" charset="0"/>
              <a:ea typeface="Tahoma" panose="020B0604030504040204" pitchFamily="34" charset="0"/>
              <a:cs typeface="Tahoma" panose="020B0604030504040204" pitchFamily="34" charset="0"/>
            </a:endParaRPr>
          </a:p>
          <a:p>
            <a:r>
              <a:rPr lang="fr-FR" dirty="0" smtClean="0">
                <a:latin typeface="Tahoma" panose="020B0604030504040204" pitchFamily="34" charset="0"/>
                <a:ea typeface="Tahoma" panose="020B0604030504040204" pitchFamily="34" charset="0"/>
                <a:cs typeface="Tahoma" panose="020B0604030504040204" pitchFamily="34" charset="0"/>
              </a:rPr>
              <a:t>Solesmes (72)</a:t>
            </a:r>
          </a:p>
          <a:p>
            <a:r>
              <a:rPr lang="fr-FR" dirty="0" err="1" smtClean="0">
                <a:latin typeface="Tahoma" panose="020B0604030504040204" pitchFamily="34" charset="0"/>
                <a:ea typeface="Tahoma" panose="020B0604030504040204" pitchFamily="34" charset="0"/>
                <a:cs typeface="Tahoma" panose="020B0604030504040204" pitchFamily="34" charset="0"/>
              </a:rPr>
              <a:t>Larchamp</a:t>
            </a:r>
            <a:endParaRPr lang="fr-FR" dirty="0" smtClean="0">
              <a:latin typeface="Tahoma" panose="020B0604030504040204" pitchFamily="34" charset="0"/>
              <a:ea typeface="Tahoma" panose="020B0604030504040204" pitchFamily="34" charset="0"/>
              <a:cs typeface="Tahoma" panose="020B0604030504040204" pitchFamily="34" charset="0"/>
            </a:endParaRPr>
          </a:p>
        </p:txBody>
      </p:sp>
      <p:sp>
        <p:nvSpPr>
          <p:cNvPr id="19" name="ZoneTexte 18"/>
          <p:cNvSpPr txBox="1"/>
          <p:nvPr/>
        </p:nvSpPr>
        <p:spPr>
          <a:xfrm>
            <a:off x="2578639" y="945216"/>
            <a:ext cx="4566232" cy="2308324"/>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Oudon-Biogaz (déplacé à Livré-la-Touche)</a:t>
            </a:r>
          </a:p>
          <a:p>
            <a:r>
              <a:rPr lang="fr-FR" dirty="0" smtClean="0">
                <a:latin typeface="Tahoma" panose="020B0604030504040204" pitchFamily="34" charset="0"/>
                <a:ea typeface="Tahoma" panose="020B0604030504040204" pitchFamily="34" charset="0"/>
                <a:cs typeface="Tahoma" panose="020B0604030504040204" pitchFamily="34" charset="0"/>
              </a:rPr>
              <a:t>Évron (déplacé à </a:t>
            </a:r>
            <a:r>
              <a:rPr lang="fr-FR" dirty="0" err="1" smtClean="0">
                <a:latin typeface="Tahoma" panose="020B0604030504040204" pitchFamily="34" charset="0"/>
                <a:ea typeface="Tahoma" panose="020B0604030504040204" pitchFamily="34" charset="0"/>
                <a:cs typeface="Tahoma" panose="020B0604030504040204" pitchFamily="34" charset="0"/>
              </a:rPr>
              <a:t>Chammes</a:t>
            </a:r>
            <a:r>
              <a:rPr lang="fr-FR" dirty="0" smtClean="0">
                <a:latin typeface="Tahoma" panose="020B0604030504040204" pitchFamily="34" charset="0"/>
                <a:ea typeface="Tahoma" panose="020B0604030504040204" pitchFamily="34" charset="0"/>
                <a:cs typeface="Tahoma" panose="020B0604030504040204" pitchFamily="34" charset="0"/>
              </a:rPr>
              <a:t>)</a:t>
            </a:r>
          </a:p>
          <a:p>
            <a:r>
              <a:rPr lang="fr-FR" dirty="0" smtClean="0">
                <a:latin typeface="Tahoma" panose="020B0604030504040204" pitchFamily="34" charset="0"/>
                <a:ea typeface="Tahoma" panose="020B0604030504040204" pitchFamily="34" charset="0"/>
                <a:cs typeface="Tahoma" panose="020B0604030504040204" pitchFamily="34" charset="0"/>
              </a:rPr>
              <a:t>L’Huisserie (déplacé à Laval)*</a:t>
            </a:r>
          </a:p>
          <a:p>
            <a:r>
              <a:rPr lang="fr-FR" dirty="0" err="1" smtClean="0">
                <a:latin typeface="Tahoma" panose="020B0604030504040204" pitchFamily="34" charset="0"/>
                <a:ea typeface="Tahoma" panose="020B0604030504040204" pitchFamily="34" charset="0"/>
                <a:cs typeface="Tahoma" panose="020B0604030504040204" pitchFamily="34" charset="0"/>
              </a:rPr>
              <a:t>Alexain</a:t>
            </a:r>
            <a:endParaRPr lang="fr-FR" dirty="0" smtClean="0">
              <a:latin typeface="Tahoma" panose="020B0604030504040204" pitchFamily="34" charset="0"/>
              <a:ea typeface="Tahoma" panose="020B0604030504040204" pitchFamily="34" charset="0"/>
              <a:cs typeface="Tahoma" panose="020B0604030504040204" pitchFamily="34" charset="0"/>
            </a:endParaRPr>
          </a:p>
          <a:p>
            <a:r>
              <a:rPr lang="fr-FR" dirty="0" err="1" smtClean="0">
                <a:latin typeface="Tahoma" panose="020B0604030504040204" pitchFamily="34" charset="0"/>
                <a:ea typeface="Tahoma" panose="020B0604030504040204" pitchFamily="34" charset="0"/>
                <a:cs typeface="Tahoma" panose="020B0604030504040204" pitchFamily="34" charset="0"/>
              </a:rPr>
              <a:t>Châlons</a:t>
            </a:r>
            <a:r>
              <a:rPr lang="fr-FR" dirty="0" smtClean="0">
                <a:latin typeface="Tahoma" panose="020B0604030504040204" pitchFamily="34" charset="0"/>
                <a:ea typeface="Tahoma" panose="020B0604030504040204" pitchFamily="34" charset="0"/>
                <a:cs typeface="Tahoma" panose="020B0604030504040204" pitchFamily="34" charset="0"/>
              </a:rPr>
              <a:t>-du-Maine</a:t>
            </a:r>
          </a:p>
          <a:p>
            <a:r>
              <a:rPr lang="fr-FR" dirty="0" smtClean="0">
                <a:latin typeface="Tahoma" panose="020B0604030504040204" pitchFamily="34" charset="0"/>
                <a:ea typeface="Tahoma" panose="020B0604030504040204" pitchFamily="34" charset="0"/>
                <a:cs typeface="Tahoma" panose="020B0604030504040204" pitchFamily="34" charset="0"/>
              </a:rPr>
              <a:t>Craon (la Sara)</a:t>
            </a:r>
          </a:p>
          <a:p>
            <a:r>
              <a:rPr lang="fr-FR" dirty="0" smtClean="0">
                <a:latin typeface="Tahoma" panose="020B0604030504040204" pitchFamily="34" charset="0"/>
                <a:ea typeface="Tahoma" panose="020B0604030504040204" pitchFamily="34" charset="0"/>
                <a:cs typeface="Tahoma" panose="020B0604030504040204" pitchFamily="34" charset="0"/>
              </a:rPr>
              <a:t>Marans (49)</a:t>
            </a:r>
          </a:p>
          <a:p>
            <a:r>
              <a:rPr lang="fr-FR" dirty="0" smtClean="0">
                <a:latin typeface="Tahoma" panose="020B0604030504040204" pitchFamily="34" charset="0"/>
                <a:ea typeface="Tahoma" panose="020B0604030504040204" pitchFamily="34" charset="0"/>
                <a:cs typeface="Tahoma" panose="020B0604030504040204" pitchFamily="34" charset="0"/>
              </a:rPr>
              <a:t>Bourg-des-Comptes (35), etc</a:t>
            </a:r>
            <a:r>
              <a:rPr lang="fr-FR" dirty="0">
                <a:latin typeface="Tahoma" panose="020B0604030504040204" pitchFamily="34" charset="0"/>
                <a:ea typeface="Tahoma" panose="020B0604030504040204" pitchFamily="34" charset="0"/>
                <a:cs typeface="Tahoma" panose="020B0604030504040204" pitchFamily="34" charset="0"/>
              </a:rPr>
              <a:t>.</a:t>
            </a:r>
            <a:r>
              <a:rPr lang="fr-FR" dirty="0" smtClean="0">
                <a:latin typeface="Tahoma" panose="020B0604030504040204" pitchFamily="34" charset="0"/>
                <a:ea typeface="Tahoma" panose="020B0604030504040204" pitchFamily="34" charset="0"/>
                <a:cs typeface="Tahoma" panose="020B0604030504040204" pitchFamily="34" charset="0"/>
              </a:rPr>
              <a:t> </a:t>
            </a:r>
          </a:p>
        </p:txBody>
      </p:sp>
      <p:sp>
        <p:nvSpPr>
          <p:cNvPr id="20" name="ZoneTexte 19"/>
          <p:cNvSpPr txBox="1"/>
          <p:nvPr/>
        </p:nvSpPr>
        <p:spPr>
          <a:xfrm>
            <a:off x="615022" y="5503560"/>
            <a:ext cx="4569507" cy="646331"/>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Porte d’entrée </a:t>
            </a:r>
            <a:br>
              <a:rPr lang="fr-FR" dirty="0" smtClean="0">
                <a:latin typeface="Tahoma" panose="020B0604030504040204" pitchFamily="34" charset="0"/>
                <a:ea typeface="Tahoma" panose="020B0604030504040204" pitchFamily="34" charset="0"/>
                <a:cs typeface="Tahoma" panose="020B0604030504040204" pitchFamily="34" charset="0"/>
              </a:rPr>
            </a:br>
            <a:r>
              <a:rPr lang="fr-FR" dirty="0" smtClean="0">
                <a:latin typeface="Tahoma" panose="020B0604030504040204" pitchFamily="34" charset="0"/>
                <a:ea typeface="Tahoma" panose="020B0604030504040204" pitchFamily="34" charset="0"/>
                <a:cs typeface="Tahoma" panose="020B0604030504040204" pitchFamily="34" charset="0"/>
              </a:rPr>
              <a:t>à l’initiative de la FE 53 :</a:t>
            </a:r>
          </a:p>
        </p:txBody>
      </p:sp>
      <p:sp>
        <p:nvSpPr>
          <p:cNvPr id="21" name="ZoneTexte 20"/>
          <p:cNvSpPr txBox="1"/>
          <p:nvPr/>
        </p:nvSpPr>
        <p:spPr>
          <a:xfrm>
            <a:off x="3177585" y="5775221"/>
            <a:ext cx="2050292" cy="369332"/>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Château-Gontier</a:t>
            </a:r>
          </a:p>
        </p:txBody>
      </p:sp>
      <p:sp>
        <p:nvSpPr>
          <p:cNvPr id="22" name="ZoneTexte 21"/>
          <p:cNvSpPr txBox="1"/>
          <p:nvPr/>
        </p:nvSpPr>
        <p:spPr>
          <a:xfrm>
            <a:off x="7178509" y="762265"/>
            <a:ext cx="4862953" cy="646331"/>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 quelques projets suivis par d’autres membres de la FE 53, notamment en Sarthe.</a:t>
            </a:r>
          </a:p>
        </p:txBody>
      </p:sp>
      <p:sp>
        <p:nvSpPr>
          <p:cNvPr id="23" name="ZoneTexte 22"/>
          <p:cNvSpPr txBox="1"/>
          <p:nvPr/>
        </p:nvSpPr>
        <p:spPr>
          <a:xfrm>
            <a:off x="6937914" y="5165102"/>
            <a:ext cx="4061165" cy="1477328"/>
          </a:xfrm>
          <a:prstGeom prst="rect">
            <a:avLst/>
          </a:prstGeom>
          <a:solidFill>
            <a:schemeClr val="bg1">
              <a:lumMod val="85000"/>
            </a:schemeClr>
          </a:solid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Si la FE 53 s’oppose au nucléaire et ne veut pas d’un retour à la bougie, il faut bien faire des concessions sur les moyens de production d’énergie. Les </a:t>
            </a:r>
            <a:r>
              <a:rPr lang="fr-FR" dirty="0" smtClean="0">
                <a:solidFill>
                  <a:schemeClr val="accent1"/>
                </a:solidFill>
                <a:latin typeface="Tahoma" panose="020B0604030504040204" pitchFamily="34" charset="0"/>
                <a:ea typeface="Tahoma" panose="020B0604030504040204" pitchFamily="34" charset="0"/>
                <a:cs typeface="Tahoma" panose="020B0604030504040204" pitchFamily="34" charset="0"/>
              </a:rPr>
              <a:t>antitout n’y ont donc pas leur place</a:t>
            </a:r>
            <a:r>
              <a:rPr lang="fr-FR" dirty="0" smtClean="0">
                <a:latin typeface="Tahoma" panose="020B0604030504040204" pitchFamily="34" charset="0"/>
                <a:ea typeface="Tahoma" panose="020B0604030504040204" pitchFamily="34" charset="0"/>
                <a:cs typeface="Tahoma" panose="020B0604030504040204" pitchFamily="34" charset="0"/>
              </a:rPr>
              <a:t>.</a:t>
            </a:r>
          </a:p>
        </p:txBody>
      </p:sp>
      <p:sp>
        <p:nvSpPr>
          <p:cNvPr id="24" name="ZoneTexte 23"/>
          <p:cNvSpPr txBox="1"/>
          <p:nvPr/>
        </p:nvSpPr>
        <p:spPr>
          <a:xfrm>
            <a:off x="6113584" y="1464480"/>
            <a:ext cx="5506597" cy="1754326"/>
          </a:xfrm>
          <a:prstGeom prst="rect">
            <a:avLst/>
          </a:prstGeom>
          <a:solidFill>
            <a:schemeClr val="bg1">
              <a:lumMod val="85000"/>
            </a:schemeClr>
          </a:solid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La FE 53 a vocation à </a:t>
            </a:r>
            <a:r>
              <a:rPr lang="fr-FR" dirty="0" smtClean="0">
                <a:solidFill>
                  <a:schemeClr val="accent1"/>
                </a:solidFill>
                <a:latin typeface="Tahoma" panose="020B0604030504040204" pitchFamily="34" charset="0"/>
                <a:ea typeface="Tahoma" panose="020B0604030504040204" pitchFamily="34" charset="0"/>
                <a:cs typeface="Tahoma" panose="020B0604030504040204" pitchFamily="34" charset="0"/>
              </a:rPr>
              <a:t>faire entendre la voix des riverains</a:t>
            </a:r>
            <a:r>
              <a:rPr lang="fr-FR" dirty="0" smtClean="0">
                <a:latin typeface="Tahoma" panose="020B0604030504040204" pitchFamily="34" charset="0"/>
                <a:ea typeface="Tahoma" panose="020B0604030504040204" pitchFamily="34" charset="0"/>
                <a:cs typeface="Tahoma" panose="020B0604030504040204" pitchFamily="34" charset="0"/>
              </a:rPr>
              <a:t>. Ni perdants, ni gagnants, telle est sa devise : il faut trouver si possible un terrain d’entente entre les riverains et les porteurs de projet. Le tout guidé par sa sensibilité environnementale.</a:t>
            </a:r>
          </a:p>
        </p:txBody>
      </p:sp>
      <p:sp>
        <p:nvSpPr>
          <p:cNvPr id="25" name="ZoneTexte 24"/>
          <p:cNvSpPr txBox="1"/>
          <p:nvPr/>
        </p:nvSpPr>
        <p:spPr>
          <a:xfrm>
            <a:off x="5621750" y="3521458"/>
            <a:ext cx="6264567" cy="1200329"/>
          </a:xfrm>
          <a:prstGeom prst="rect">
            <a:avLst/>
          </a:prstGeom>
          <a:solidFill>
            <a:schemeClr val="bg1">
              <a:lumMod val="85000"/>
            </a:schemeClr>
          </a:solid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Rappel : La FE 53 a été créée en 2011 par trois personnes dont M. Roger GODEFROY. Elle dispose d’un </a:t>
            </a:r>
            <a:r>
              <a:rPr lang="fr-FR" dirty="0" smtClean="0">
                <a:solidFill>
                  <a:schemeClr val="accent1"/>
                </a:solidFill>
                <a:latin typeface="Tahoma" panose="020B0604030504040204" pitchFamily="34" charset="0"/>
                <a:ea typeface="Tahoma" panose="020B0604030504040204" pitchFamily="34" charset="0"/>
                <a:cs typeface="Tahoma" panose="020B0604030504040204" pitchFamily="34" charset="0"/>
              </a:rPr>
              <a:t>agrément</a:t>
            </a:r>
            <a:r>
              <a:rPr lang="fr-FR" dirty="0" smtClean="0">
                <a:latin typeface="Tahoma" panose="020B0604030504040204" pitchFamily="34" charset="0"/>
                <a:ea typeface="Tahoma" panose="020B0604030504040204" pitchFamily="34" charset="0"/>
                <a:cs typeface="Tahoma" panose="020B0604030504040204" pitchFamily="34" charset="0"/>
              </a:rPr>
              <a:t> au titre de la protection de la nature et d’une </a:t>
            </a:r>
            <a:r>
              <a:rPr lang="fr-FR" dirty="0" smtClean="0">
                <a:solidFill>
                  <a:schemeClr val="accent1"/>
                </a:solidFill>
                <a:latin typeface="Tahoma" panose="020B0604030504040204" pitchFamily="34" charset="0"/>
                <a:ea typeface="Tahoma" panose="020B0604030504040204" pitchFamily="34" charset="0"/>
                <a:cs typeface="Tahoma" panose="020B0604030504040204" pitchFamily="34" charset="0"/>
              </a:rPr>
              <a:t>habilitation</a:t>
            </a:r>
            <a:r>
              <a:rPr lang="fr-FR" dirty="0" smtClean="0">
                <a:latin typeface="Tahoma" panose="020B0604030504040204" pitchFamily="34" charset="0"/>
                <a:ea typeface="Tahoma" panose="020B0604030504040204" pitchFamily="34" charset="0"/>
                <a:cs typeface="Tahoma" panose="020B0604030504040204" pitchFamily="34" charset="0"/>
              </a:rPr>
              <a:t>, ce qui rend légitime son implication sur le sujet.</a:t>
            </a:r>
          </a:p>
        </p:txBody>
      </p:sp>
      <p:sp>
        <p:nvSpPr>
          <p:cNvPr id="15" name="Titre 1"/>
          <p:cNvSpPr txBox="1">
            <a:spLocks/>
          </p:cNvSpPr>
          <p:nvPr/>
        </p:nvSpPr>
        <p:spPr>
          <a:xfrm>
            <a:off x="2819822" y="167384"/>
            <a:ext cx="6622701" cy="484694"/>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QUAND LA FE 53 INTERVIENT-ELLE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
        <p:nvSpPr>
          <p:cNvPr id="16" name="ZoneTexte 15"/>
          <p:cNvSpPr txBox="1"/>
          <p:nvPr/>
        </p:nvSpPr>
        <p:spPr>
          <a:xfrm>
            <a:off x="517065" y="6124831"/>
            <a:ext cx="4940468" cy="707886"/>
          </a:xfrm>
          <a:prstGeom prst="rect">
            <a:avLst/>
          </a:prstGeom>
          <a:noFill/>
        </p:spPr>
        <p:txBody>
          <a:bodyPr wrap="square" rtlCol="0">
            <a:spAutoFit/>
          </a:bodyPr>
          <a:lstStyle/>
          <a:p>
            <a:r>
              <a:rPr lang="fr-FR" sz="800" dirty="0" smtClean="0">
                <a:latin typeface="Tahoma" panose="020B0604030504040204" pitchFamily="34" charset="0"/>
                <a:ea typeface="Tahoma" panose="020B0604030504040204" pitchFamily="34" charset="0"/>
                <a:cs typeface="Tahoma" panose="020B0604030504040204" pitchFamily="34" charset="0"/>
              </a:rPr>
              <a:t>* </a:t>
            </a:r>
            <a:r>
              <a:rPr lang="fr-FR" sz="800" dirty="0" err="1" smtClean="0">
                <a:latin typeface="Tahoma" panose="020B0604030504040204" pitchFamily="34" charset="0"/>
                <a:ea typeface="Tahoma" panose="020B0604030504040204" pitchFamily="34" charset="0"/>
                <a:cs typeface="Tahoma" panose="020B0604030504040204" pitchFamily="34" charset="0"/>
              </a:rPr>
              <a:t>Méthagri</a:t>
            </a:r>
            <a:r>
              <a:rPr lang="fr-FR" sz="800" dirty="0" smtClean="0">
                <a:latin typeface="Tahoma" panose="020B0604030504040204" pitchFamily="34" charset="0"/>
                <a:ea typeface="Tahoma" panose="020B0604030504040204" pitchFamily="34" charset="0"/>
                <a:cs typeface="Tahoma" panose="020B0604030504040204" pitchFamily="34" charset="0"/>
              </a:rPr>
              <a:t> Sud Laval devait se faire dans la zone d’activité à l’Huisserie. Les porteurs de projet nous</a:t>
            </a:r>
            <a:br>
              <a:rPr lang="fr-FR" sz="800" dirty="0" smtClean="0">
                <a:latin typeface="Tahoma" panose="020B0604030504040204" pitchFamily="34" charset="0"/>
                <a:ea typeface="Tahoma" panose="020B0604030504040204" pitchFamily="34" charset="0"/>
                <a:cs typeface="Tahoma" panose="020B0604030504040204" pitchFamily="34" charset="0"/>
              </a:rPr>
            </a:br>
            <a:r>
              <a:rPr lang="fr-FR" sz="800" dirty="0" smtClean="0">
                <a:latin typeface="Tahoma" panose="020B0604030504040204" pitchFamily="34" charset="0"/>
                <a:ea typeface="Tahoma" panose="020B0604030504040204" pitchFamily="34" charset="0"/>
                <a:cs typeface="Tahoma" panose="020B0604030504040204" pitchFamily="34" charset="0"/>
              </a:rPr>
              <a:t>   avaient présenté leur projet que la FE avait validé. Puis la municipalité de L’Huisserie à prétexté un </a:t>
            </a:r>
            <a:br>
              <a:rPr lang="fr-FR" sz="800" dirty="0" smtClean="0">
                <a:latin typeface="Tahoma" panose="020B0604030504040204" pitchFamily="34" charset="0"/>
                <a:ea typeface="Tahoma" panose="020B0604030504040204" pitchFamily="34" charset="0"/>
                <a:cs typeface="Tahoma" panose="020B0604030504040204" pitchFamily="34" charset="0"/>
              </a:rPr>
            </a:br>
            <a:r>
              <a:rPr lang="fr-FR" sz="800" dirty="0" smtClean="0">
                <a:latin typeface="Tahoma" panose="020B0604030504040204" pitchFamily="34" charset="0"/>
                <a:ea typeface="Tahoma" panose="020B0604030504040204" pitchFamily="34" charset="0"/>
                <a:cs typeface="Tahoma" panose="020B0604030504040204" pitchFamily="34" charset="0"/>
              </a:rPr>
              <a:t>   projet futur de rocade pour refuser l’emplacement prévu. Ils ont dû retrouver un lieu, hélas trop </a:t>
            </a:r>
            <a:br>
              <a:rPr lang="fr-FR" sz="800" dirty="0" smtClean="0">
                <a:latin typeface="Tahoma" panose="020B0604030504040204" pitchFamily="34" charset="0"/>
                <a:ea typeface="Tahoma" panose="020B0604030504040204" pitchFamily="34" charset="0"/>
                <a:cs typeface="Tahoma" panose="020B0604030504040204" pitchFamily="34" charset="0"/>
              </a:rPr>
            </a:br>
            <a:r>
              <a:rPr lang="fr-FR" sz="800" dirty="0" smtClean="0">
                <a:latin typeface="Tahoma" panose="020B0604030504040204" pitchFamily="34" charset="0"/>
                <a:ea typeface="Tahoma" panose="020B0604030504040204" pitchFamily="34" charset="0"/>
                <a:cs typeface="Tahoma" panose="020B0604030504040204" pitchFamily="34" charset="0"/>
              </a:rPr>
              <a:t>   proche des habitations. Et là, ce sont les riverains qui ont contacté la FE, obtenant gain de cause. </a:t>
            </a:r>
            <a:br>
              <a:rPr lang="fr-FR" sz="800" dirty="0" smtClean="0">
                <a:latin typeface="Tahoma" panose="020B0604030504040204" pitchFamily="34" charset="0"/>
                <a:ea typeface="Tahoma" panose="020B0604030504040204" pitchFamily="34" charset="0"/>
                <a:cs typeface="Tahoma" panose="020B0604030504040204" pitchFamily="34" charset="0"/>
              </a:rPr>
            </a:br>
            <a:r>
              <a:rPr lang="fr-FR" sz="800" dirty="0" smtClean="0">
                <a:latin typeface="Tahoma" panose="020B0604030504040204" pitchFamily="34" charset="0"/>
                <a:ea typeface="Tahoma" panose="020B0604030504040204" pitchFamily="34" charset="0"/>
                <a:cs typeface="Tahoma" panose="020B0604030504040204" pitchFamily="34" charset="0"/>
              </a:rPr>
              <a:t>   Nouveau déménagement prévu face au lycée agricole de Laval.    </a:t>
            </a:r>
          </a:p>
        </p:txBody>
      </p:sp>
    </p:spTree>
    <p:extLst>
      <p:ext uri="{BB962C8B-B14F-4D97-AF65-F5344CB8AC3E}">
        <p14:creationId xmlns:p14="http://schemas.microsoft.com/office/powerpoint/2010/main" val="352146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P spid="19" grpId="0"/>
      <p:bldP spid="20" grpId="0"/>
      <p:bldP spid="21" grpId="0"/>
      <p:bldP spid="22" grpId="0"/>
      <p:bldP spid="23" grpId="0" animBg="1"/>
      <p:bldP spid="24" grpId="0" animBg="1"/>
      <p:bldP spid="25" grpId="0" animBg="1"/>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867374" y="641839"/>
            <a:ext cx="3271314" cy="553998"/>
          </a:xfrm>
          <a:prstGeom prst="rect">
            <a:avLst/>
          </a:prstGeom>
          <a:noFill/>
        </p:spPr>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Le système </a:t>
            </a:r>
            <a:r>
              <a:rPr lang="fr-FR" sz="1400" b="1" dirty="0" smtClean="0">
                <a:solidFill>
                  <a:schemeClr val="accent5"/>
                </a:solidFill>
                <a:latin typeface="Tahoma" panose="020B0604030504040204" pitchFamily="34" charset="0"/>
                <a:ea typeface="Tahoma" panose="020B0604030504040204" pitchFamily="34" charset="0"/>
                <a:cs typeface="Tahoma" panose="020B0604030504040204" pitchFamily="34" charset="0"/>
              </a:rPr>
              <a:t>Nénufar </a:t>
            </a:r>
            <a:r>
              <a:rPr lang="fr-FR" sz="800" dirty="0" smtClean="0">
                <a:latin typeface="Tahoma" panose="020B0604030504040204" pitchFamily="34" charset="0"/>
                <a:ea typeface="Tahoma" panose="020B0604030504040204" pitchFamily="34" charset="0"/>
                <a:cs typeface="Tahoma" panose="020B0604030504040204" pitchFamily="34" charset="0"/>
              </a:rPr>
              <a:t>évite la construction d’un </a:t>
            </a:r>
            <a:r>
              <a:rPr lang="fr-FR" sz="800" dirty="0" err="1" smtClean="0">
                <a:latin typeface="Tahoma" panose="020B0604030504040204" pitchFamily="34" charset="0"/>
                <a:ea typeface="Tahoma" panose="020B0604030504040204" pitchFamily="34" charset="0"/>
                <a:cs typeface="Tahoma" panose="020B0604030504040204" pitchFamily="34" charset="0"/>
              </a:rPr>
              <a:t>méthanseur</a:t>
            </a:r>
            <a:r>
              <a:rPr lang="fr-FR" sz="800" dirty="0" smtClean="0">
                <a:latin typeface="Tahoma" panose="020B0604030504040204" pitchFamily="34" charset="0"/>
                <a:ea typeface="Tahoma" panose="020B0604030504040204" pitchFamily="34" charset="0"/>
                <a:cs typeface="Tahoma" panose="020B0604030504040204" pitchFamily="34" charset="0"/>
              </a:rPr>
              <a:t> puisque la bâche posée sur une fosse à lisier récupère les gaz. </a:t>
            </a:r>
          </a:p>
        </p:txBody>
      </p:sp>
      <p:sp>
        <p:nvSpPr>
          <p:cNvPr id="7" name="ZoneTexte 6"/>
          <p:cNvSpPr txBox="1"/>
          <p:nvPr/>
        </p:nvSpPr>
        <p:spPr>
          <a:xfrm>
            <a:off x="5539808" y="6348816"/>
            <a:ext cx="926857" cy="215444"/>
          </a:xfrm>
          <a:prstGeom prst="rect">
            <a:avLst/>
          </a:prstGeom>
          <a:noFill/>
        </p:spPr>
        <p:txBody>
          <a:bodyPr wrap="non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Carbone (récup)</a:t>
            </a:r>
          </a:p>
        </p:txBody>
      </p:sp>
      <p:sp>
        <p:nvSpPr>
          <p:cNvPr id="10" name="Titre 1"/>
          <p:cNvSpPr txBox="1">
            <a:spLocks/>
          </p:cNvSpPr>
          <p:nvPr/>
        </p:nvSpPr>
        <p:spPr>
          <a:xfrm>
            <a:off x="2693301" y="157145"/>
            <a:ext cx="6622701" cy="484694"/>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QUELS SONT LES DIFFÉRENTS PROCESS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2"/>
          <a:stretch>
            <a:fillRect/>
          </a:stretch>
        </p:blipFill>
        <p:spPr>
          <a:xfrm>
            <a:off x="867374" y="1151899"/>
            <a:ext cx="3414465" cy="2329539"/>
          </a:xfrm>
          <a:prstGeom prst="rect">
            <a:avLst/>
          </a:prstGeom>
        </p:spPr>
      </p:pic>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0112" y="2090202"/>
            <a:ext cx="3332281" cy="2499211"/>
          </a:xfrm>
          <a:prstGeom prst="rect">
            <a:avLst/>
          </a:prstGeom>
        </p:spPr>
      </p:pic>
      <p:sp>
        <p:nvSpPr>
          <p:cNvPr id="13" name="ZoneTexte 12"/>
          <p:cNvSpPr txBox="1"/>
          <p:nvPr/>
        </p:nvSpPr>
        <p:spPr>
          <a:xfrm>
            <a:off x="4851642" y="1398165"/>
            <a:ext cx="3509220" cy="646331"/>
          </a:xfrm>
          <a:prstGeom prst="rect">
            <a:avLst/>
          </a:prstGeom>
          <a:noFill/>
        </p:spPr>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Le système en </a:t>
            </a:r>
            <a:r>
              <a:rPr lang="fr-FR" sz="1400" b="1" dirty="0" smtClean="0">
                <a:solidFill>
                  <a:schemeClr val="accent5"/>
                </a:solidFill>
                <a:latin typeface="Tahoma" panose="020B0604030504040204" pitchFamily="34" charset="0"/>
                <a:ea typeface="Tahoma" panose="020B0604030504040204" pitchFamily="34" charset="0"/>
                <a:cs typeface="Tahoma" panose="020B0604030504040204" pitchFamily="34" charset="0"/>
              </a:rPr>
              <a:t>voie humide </a:t>
            </a:r>
            <a:r>
              <a:rPr lang="fr-FR" sz="1400" dirty="0" smtClean="0">
                <a:latin typeface="Tahoma" panose="020B0604030504040204" pitchFamily="34" charset="0"/>
                <a:ea typeface="Tahoma" panose="020B0604030504040204" pitchFamily="34" charset="0"/>
                <a:cs typeface="Tahoma" panose="020B0604030504040204" pitchFamily="34" charset="0"/>
              </a:rPr>
              <a:t>ou "infiniment mélangé" </a:t>
            </a:r>
            <a:r>
              <a:rPr lang="fr-FR" sz="800" dirty="0" smtClean="0">
                <a:latin typeface="Tahoma" panose="020B0604030504040204" pitchFamily="34" charset="0"/>
                <a:ea typeface="Tahoma" panose="020B0604030504040204" pitchFamily="34" charset="0"/>
                <a:cs typeface="Tahoma" panose="020B0604030504040204" pitchFamily="34" charset="0"/>
              </a:rPr>
              <a:t>est le </a:t>
            </a:r>
            <a:r>
              <a:rPr lang="fr-FR" sz="800" dirty="0" err="1" smtClean="0">
                <a:latin typeface="Tahoma" panose="020B0604030504040204" pitchFamily="34" charset="0"/>
                <a:ea typeface="Tahoma" panose="020B0604030504040204" pitchFamily="34" charset="0"/>
                <a:cs typeface="Tahoma" panose="020B0604030504040204" pitchFamily="34" charset="0"/>
              </a:rPr>
              <a:t>process</a:t>
            </a:r>
            <a:r>
              <a:rPr lang="fr-FR" sz="800" dirty="0" smtClean="0">
                <a:latin typeface="Tahoma" panose="020B0604030504040204" pitchFamily="34" charset="0"/>
                <a:ea typeface="Tahoma" panose="020B0604030504040204" pitchFamily="34" charset="0"/>
                <a:cs typeface="Tahoma" panose="020B0604030504040204" pitchFamily="34" charset="0"/>
              </a:rPr>
              <a:t> le plus répandu. Le </a:t>
            </a:r>
            <a:r>
              <a:rPr lang="fr-FR" sz="800" dirty="0" err="1" smtClean="0">
                <a:latin typeface="Tahoma" panose="020B0604030504040204" pitchFamily="34" charset="0"/>
                <a:ea typeface="Tahoma" panose="020B0604030504040204" pitchFamily="34" charset="0"/>
                <a:cs typeface="Tahoma" panose="020B0604030504040204" pitchFamily="34" charset="0"/>
              </a:rPr>
              <a:t>digestat</a:t>
            </a:r>
            <a:r>
              <a:rPr lang="fr-FR" sz="800" dirty="0" smtClean="0">
                <a:latin typeface="Tahoma" panose="020B0604030504040204" pitchFamily="34" charset="0"/>
                <a:ea typeface="Tahoma" panose="020B0604030504040204" pitchFamily="34" charset="0"/>
                <a:cs typeface="Tahoma" panose="020B0604030504040204" pitchFamily="34" charset="0"/>
              </a:rPr>
              <a:t> qui en sort s’apparente à du lisier.</a:t>
            </a:r>
            <a:endParaRPr lang="fr-FR" sz="1400" dirty="0" smtClean="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4" name="ZoneTexte 13"/>
              <p:cNvSpPr txBox="1"/>
              <p:nvPr/>
            </p:nvSpPr>
            <p:spPr>
              <a:xfrm>
                <a:off x="6438237" y="4610435"/>
                <a:ext cx="1834156" cy="215444"/>
              </a:xfrm>
              <a:prstGeom prst="rect">
                <a:avLst/>
              </a:prstGeom>
              <a:noFill/>
            </p:spPr>
            <p:txBody>
              <a:bodyPr wrap="non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Le </a:t>
                </a:r>
                <a:r>
                  <a:rPr lang="fr-FR" sz="800" dirty="0" err="1" smtClean="0">
                    <a:latin typeface="Tahoma" panose="020B0604030504040204" pitchFamily="34" charset="0"/>
                    <a:ea typeface="Tahoma" panose="020B0604030504040204" pitchFamily="34" charset="0"/>
                    <a:cs typeface="Tahoma" panose="020B0604030504040204" pitchFamily="34" charset="0"/>
                  </a:rPr>
                  <a:t>méthaniseur</a:t>
                </a:r>
                <a:r>
                  <a:rPr lang="fr-FR" sz="800" dirty="0" smtClean="0">
                    <a:latin typeface="Tahoma" panose="020B0604030504040204" pitchFamily="34" charset="0"/>
                    <a:ea typeface="Tahoma" panose="020B0604030504040204" pitchFamily="34" charset="0"/>
                    <a:cs typeface="Tahoma" panose="020B0604030504040204" pitchFamily="34" charset="0"/>
                  </a:rPr>
                  <a:t> de </a:t>
                </a:r>
                <a:r>
                  <a:rPr lang="fr-FR" sz="800" dirty="0" err="1" smtClean="0">
                    <a:latin typeface="Tahoma" panose="020B0604030504040204" pitchFamily="34" charset="0"/>
                    <a:ea typeface="Tahoma" panose="020B0604030504040204" pitchFamily="34" charset="0"/>
                    <a:cs typeface="Tahoma" panose="020B0604030504040204" pitchFamily="34" charset="0"/>
                  </a:rPr>
                  <a:t>Congrier</a:t>
                </a:r>
                <a:r>
                  <a:rPr lang="fr-FR" sz="800" dirty="0" smtClean="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fr-FR" sz="800" i="0" smtClean="0">
                        <a:latin typeface="Cambria Math" panose="02040503050406030204" pitchFamily="18" charset="0"/>
                        <a:ea typeface="Tahoma" panose="020B0604030504040204" pitchFamily="34" charset="0"/>
                        <a:cs typeface="Tahoma" panose="020B0604030504040204" pitchFamily="34" charset="0"/>
                      </a:rPr>
                      <m:t>©</m:t>
                    </m:r>
                    <m:r>
                      <a:rPr lang="fr-FR" sz="800" b="0" i="0" smtClean="0">
                        <a:latin typeface="Cambria Math" panose="02040503050406030204" pitchFamily="18" charset="0"/>
                        <a:ea typeface="Tahoma" panose="020B0604030504040204" pitchFamily="34" charset="0"/>
                        <a:cs typeface="Tahoma" panose="020B0604030504040204" pitchFamily="34" charset="0"/>
                      </a:rPr>
                      <m:t> </m:t>
                    </m:r>
                    <m:r>
                      <m:rPr>
                        <m:sty m:val="p"/>
                      </m:rPr>
                      <a:rPr lang="fr-FR" sz="800" b="0" i="0" smtClean="0">
                        <a:latin typeface="Cambria Math" panose="02040503050406030204" pitchFamily="18" charset="0"/>
                        <a:ea typeface="Tahoma" panose="020B0604030504040204" pitchFamily="34" charset="0"/>
                        <a:cs typeface="Tahoma" panose="020B0604030504040204" pitchFamily="34" charset="0"/>
                      </a:rPr>
                      <m:t>FE</m:t>
                    </m:r>
                    <m:r>
                      <a:rPr lang="fr-FR" sz="800" b="0" i="0" smtClean="0">
                        <a:latin typeface="Cambria Math" panose="02040503050406030204" pitchFamily="18" charset="0"/>
                        <a:ea typeface="Tahoma" panose="020B0604030504040204" pitchFamily="34" charset="0"/>
                        <a:cs typeface="Tahoma" panose="020B0604030504040204" pitchFamily="34" charset="0"/>
                      </a:rPr>
                      <m:t> 53</m:t>
                    </m:r>
                  </m:oMath>
                </a14:m>
                <a:endParaRPr lang="fr-FR" sz="800" dirty="0" smtClean="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4" name="ZoneTexte 13"/>
              <p:cNvSpPr txBox="1">
                <a:spLocks noRot="1" noChangeAspect="1" noMove="1" noResize="1" noEditPoints="1" noAdjustHandles="1" noChangeArrowheads="1" noChangeShapeType="1" noTextEdit="1"/>
              </p:cNvSpPr>
              <p:nvPr/>
            </p:nvSpPr>
            <p:spPr>
              <a:xfrm>
                <a:off x="6438237" y="4610435"/>
                <a:ext cx="1834156" cy="215444"/>
              </a:xfrm>
              <a:prstGeom prst="rect">
                <a:avLst/>
              </a:prstGeom>
              <a:blipFill rotWithShape="0">
                <a:blip r:embed="rId4"/>
                <a:stretch>
                  <a:fillRect b="-5556"/>
                </a:stretch>
              </a:blipFill>
            </p:spPr>
            <p:txBody>
              <a:bodyPr/>
              <a:lstStyle/>
              <a:p>
                <a:r>
                  <a:rPr lang="fr-FR">
                    <a:noFill/>
                  </a:rPr>
                  <a:t> </a:t>
                </a:r>
              </a:p>
            </p:txBody>
          </p:sp>
        </mc:Fallback>
      </mc:AlternateContent>
      <p:pic>
        <p:nvPicPr>
          <p:cNvPr id="2" name="Image 1"/>
          <p:cNvPicPr>
            <a:picLocks noChangeAspect="1"/>
          </p:cNvPicPr>
          <p:nvPr/>
        </p:nvPicPr>
        <p:blipFill>
          <a:blip r:embed="rId5"/>
          <a:stretch>
            <a:fillRect/>
          </a:stretch>
        </p:blipFill>
        <p:spPr>
          <a:xfrm>
            <a:off x="8704926" y="4225583"/>
            <a:ext cx="2827265" cy="1874682"/>
          </a:xfrm>
          <a:prstGeom prst="rect">
            <a:avLst/>
          </a:prstGeom>
        </p:spPr>
      </p:pic>
      <p:sp>
        <p:nvSpPr>
          <p:cNvPr id="15" name="ZoneTexte 14"/>
          <p:cNvSpPr txBox="1"/>
          <p:nvPr/>
        </p:nvSpPr>
        <p:spPr>
          <a:xfrm>
            <a:off x="8601069" y="3651265"/>
            <a:ext cx="3465426" cy="553998"/>
          </a:xfrm>
          <a:prstGeom prst="rect">
            <a:avLst/>
          </a:prstGeom>
          <a:noFill/>
        </p:spPr>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Le système en </a:t>
            </a:r>
            <a:r>
              <a:rPr lang="fr-FR" sz="1400" b="1" dirty="0" smtClean="0">
                <a:solidFill>
                  <a:schemeClr val="accent5"/>
                </a:solidFill>
                <a:latin typeface="Tahoma" panose="020B0604030504040204" pitchFamily="34" charset="0"/>
                <a:ea typeface="Tahoma" panose="020B0604030504040204" pitchFamily="34" charset="0"/>
                <a:cs typeface="Tahoma" panose="020B0604030504040204" pitchFamily="34" charset="0"/>
              </a:rPr>
              <a:t>voie sèche discontinue </a:t>
            </a:r>
            <a:r>
              <a:rPr lang="fr-FR" sz="800" dirty="0" smtClean="0">
                <a:latin typeface="Tahoma" panose="020B0604030504040204" pitchFamily="34" charset="0"/>
                <a:ea typeface="Tahoma" panose="020B0604030504040204" pitchFamily="34" charset="0"/>
                <a:cs typeface="Tahoma" panose="020B0604030504040204" pitchFamily="34" charset="0"/>
              </a:rPr>
              <a:t>est un système qui travaille sur de la matière organique solide. Le </a:t>
            </a:r>
            <a:r>
              <a:rPr lang="fr-FR" sz="800" dirty="0" err="1" smtClean="0">
                <a:latin typeface="Tahoma" panose="020B0604030504040204" pitchFamily="34" charset="0"/>
                <a:ea typeface="Tahoma" panose="020B0604030504040204" pitchFamily="34" charset="0"/>
                <a:cs typeface="Tahoma" panose="020B0604030504040204" pitchFamily="34" charset="0"/>
              </a:rPr>
              <a:t>digestat</a:t>
            </a:r>
            <a:r>
              <a:rPr lang="fr-FR" sz="800" dirty="0" smtClean="0">
                <a:latin typeface="Tahoma" panose="020B0604030504040204" pitchFamily="34" charset="0"/>
                <a:ea typeface="Tahoma" panose="020B0604030504040204" pitchFamily="34" charset="0"/>
                <a:cs typeface="Tahoma" panose="020B0604030504040204" pitchFamily="34" charset="0"/>
              </a:rPr>
              <a:t> qui en ressort est donc lui aussi solide. </a:t>
            </a:r>
            <a:endParaRPr lang="fr-FR" sz="1400" b="1" dirty="0" smtClean="0">
              <a:latin typeface="Tahoma" panose="020B0604030504040204" pitchFamily="34" charset="0"/>
              <a:ea typeface="Tahoma" panose="020B0604030504040204" pitchFamily="34" charset="0"/>
              <a:cs typeface="Tahoma" panose="020B0604030504040204" pitchFamily="34" charset="0"/>
            </a:endParaRPr>
          </a:p>
        </p:txBody>
      </p:sp>
      <p:sp>
        <p:nvSpPr>
          <p:cNvPr id="16" name="ZoneTexte 15"/>
          <p:cNvSpPr txBox="1"/>
          <p:nvPr/>
        </p:nvSpPr>
        <p:spPr>
          <a:xfrm>
            <a:off x="8597600" y="6140906"/>
            <a:ext cx="2884123" cy="215444"/>
          </a:xfrm>
          <a:prstGeom prst="rect">
            <a:avLst/>
          </a:prstGeom>
          <a:noFill/>
        </p:spPr>
        <p:txBody>
          <a:bodyPr wrap="non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Le </a:t>
            </a:r>
            <a:r>
              <a:rPr lang="fr-FR" sz="800" dirty="0" err="1" smtClean="0">
                <a:latin typeface="Tahoma" panose="020B0604030504040204" pitchFamily="34" charset="0"/>
                <a:ea typeface="Tahoma" panose="020B0604030504040204" pitchFamily="34" charset="0"/>
                <a:cs typeface="Tahoma" panose="020B0604030504040204" pitchFamily="34" charset="0"/>
              </a:rPr>
              <a:t>méthaniseur</a:t>
            </a:r>
            <a:r>
              <a:rPr lang="fr-FR" sz="800" dirty="0" smtClean="0">
                <a:latin typeface="Tahoma" panose="020B0604030504040204" pitchFamily="34" charset="0"/>
                <a:ea typeface="Tahoma" panose="020B0604030504040204" pitchFamily="34" charset="0"/>
                <a:cs typeface="Tahoma" panose="020B0604030504040204" pitchFamily="34" charset="0"/>
              </a:rPr>
              <a:t> de Denis BROSSET (85) – Source : internet</a:t>
            </a:r>
          </a:p>
        </p:txBody>
      </p:sp>
      <p:sp>
        <p:nvSpPr>
          <p:cNvPr id="20" name="ZoneTexte 19"/>
          <p:cNvSpPr txBox="1"/>
          <p:nvPr/>
        </p:nvSpPr>
        <p:spPr>
          <a:xfrm>
            <a:off x="8477873" y="619816"/>
            <a:ext cx="3372901" cy="553998"/>
          </a:xfrm>
          <a:prstGeom prst="rect">
            <a:avLst/>
          </a:prstGeom>
          <a:noFill/>
        </p:spPr>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Le </a:t>
            </a:r>
            <a:r>
              <a:rPr lang="fr-FR" sz="1400" b="1" dirty="0" err="1" smtClean="0">
                <a:solidFill>
                  <a:schemeClr val="accent5"/>
                </a:solidFill>
                <a:latin typeface="Tahoma" panose="020B0604030504040204" pitchFamily="34" charset="0"/>
                <a:ea typeface="Tahoma" panose="020B0604030504040204" pitchFamily="34" charset="0"/>
                <a:cs typeface="Tahoma" panose="020B0604030504040204" pitchFamily="34" charset="0"/>
              </a:rPr>
              <a:t>microméthaniseur</a:t>
            </a:r>
            <a:r>
              <a:rPr lang="fr-FR" sz="1400" b="1" dirty="0" smtClean="0">
                <a:solidFill>
                  <a:schemeClr val="accent5"/>
                </a:solidFill>
                <a:latin typeface="Tahoma" panose="020B0604030504040204" pitchFamily="34" charset="0"/>
                <a:ea typeface="Tahoma" panose="020B0604030504040204" pitchFamily="34" charset="0"/>
                <a:cs typeface="Tahoma" panose="020B0604030504040204" pitchFamily="34" charset="0"/>
              </a:rPr>
              <a:t> </a:t>
            </a:r>
            <a:r>
              <a:rPr lang="fr-FR" sz="800" dirty="0" smtClean="0">
                <a:latin typeface="Tahoma" panose="020B0604030504040204" pitchFamily="34" charset="0"/>
                <a:ea typeface="Tahoma" panose="020B0604030504040204" pitchFamily="34" charset="0"/>
                <a:cs typeface="Tahoma" panose="020B0604030504040204" pitchFamily="34" charset="0"/>
              </a:rPr>
              <a:t>fonctionne avec les déchets de la cuisine ou des toilettes. Il permet de recharger un portable ou alimenter un réfrigérateur. Commercialisé à Cossé-le-Vivien (53).</a:t>
            </a:r>
            <a:endParaRPr lang="fr-FR" sz="1400" b="1" dirty="0" smtClean="0">
              <a:latin typeface="Tahoma" panose="020B0604030504040204" pitchFamily="34" charset="0"/>
              <a:ea typeface="Tahoma" panose="020B0604030504040204" pitchFamily="34" charset="0"/>
              <a:cs typeface="Tahoma" panose="020B0604030504040204" pitchFamily="34" charset="0"/>
            </a:endParaRPr>
          </a:p>
        </p:txBody>
      </p:sp>
      <p:pic>
        <p:nvPicPr>
          <p:cNvPr id="22" name="Imag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4" name="Espace réservé du numéro de diapositive 3"/>
          <p:cNvSpPr>
            <a:spLocks noGrp="1"/>
          </p:cNvSpPr>
          <p:nvPr>
            <p:ph type="sldNum" sz="quarter" idx="12"/>
          </p:nvPr>
        </p:nvSpPr>
        <p:spPr/>
        <p:txBody>
          <a:bodyPr/>
          <a:lstStyle/>
          <a:p>
            <a:fld id="{5253F130-22FD-436E-B233-0C12E2367D8F}" type="slidenum">
              <a:rPr lang="fr-FR" smtClean="0"/>
              <a:t>11</a:t>
            </a:fld>
            <a:endParaRPr lang="fr-FR"/>
          </a:p>
        </p:txBody>
      </p:sp>
      <p:sp>
        <p:nvSpPr>
          <p:cNvPr id="21" name="ZoneTexte 20"/>
          <p:cNvSpPr txBox="1"/>
          <p:nvPr/>
        </p:nvSpPr>
        <p:spPr>
          <a:xfrm>
            <a:off x="2959733" y="6610426"/>
            <a:ext cx="818739" cy="215444"/>
          </a:xfrm>
          <a:prstGeom prst="rect">
            <a:avLst/>
          </a:prstGeom>
          <a:noFill/>
        </p:spPr>
        <p:txBody>
          <a:bodyPr wrap="square" rtlCol="0">
            <a:spAutoFit/>
          </a:bodyPr>
          <a:lstStyle/>
          <a:p>
            <a:r>
              <a:rPr lang="fr-FR" sz="800" dirty="0" smtClean="0">
                <a:latin typeface="Tahoma" panose="020B0604030504040204" pitchFamily="34" charset="0"/>
                <a:ea typeface="Tahoma" panose="020B0604030504040204" pitchFamily="34" charset="0"/>
                <a:cs typeface="Tahoma" panose="020B0604030504040204" pitchFamily="34" charset="0"/>
              </a:rPr>
              <a:t>© Picojoule</a:t>
            </a:r>
          </a:p>
        </p:txBody>
      </p:sp>
      <p:pic>
        <p:nvPicPr>
          <p:cNvPr id="5" name="Image 4"/>
          <p:cNvPicPr>
            <a:picLocks noChangeAspect="1"/>
          </p:cNvPicPr>
          <p:nvPr/>
        </p:nvPicPr>
        <p:blipFill>
          <a:blip r:embed="rId7"/>
          <a:stretch>
            <a:fillRect/>
          </a:stretch>
        </p:blipFill>
        <p:spPr>
          <a:xfrm>
            <a:off x="1200197" y="4280170"/>
            <a:ext cx="2418534" cy="2402356"/>
          </a:xfrm>
          <a:prstGeom prst="rect">
            <a:avLst/>
          </a:prstGeom>
        </p:spPr>
      </p:pic>
      <p:pic>
        <p:nvPicPr>
          <p:cNvPr id="9" name="Image 8"/>
          <p:cNvPicPr>
            <a:picLocks noChangeAspect="1"/>
          </p:cNvPicPr>
          <p:nvPr/>
        </p:nvPicPr>
        <p:blipFill rotWithShape="1">
          <a:blip r:embed="rId8"/>
          <a:srcRect b="6165"/>
          <a:stretch/>
        </p:blipFill>
        <p:spPr>
          <a:xfrm>
            <a:off x="8559374" y="1250407"/>
            <a:ext cx="3291400" cy="1854681"/>
          </a:xfrm>
          <a:prstGeom prst="rect">
            <a:avLst/>
          </a:prstGeom>
        </p:spPr>
      </p:pic>
      <p:sp>
        <p:nvSpPr>
          <p:cNvPr id="23" name="ZoneTexte 22"/>
          <p:cNvSpPr txBox="1"/>
          <p:nvPr/>
        </p:nvSpPr>
        <p:spPr>
          <a:xfrm>
            <a:off x="8477873" y="3105088"/>
            <a:ext cx="3372901" cy="492443"/>
          </a:xfrm>
          <a:prstGeom prst="rect">
            <a:avLst/>
          </a:prstGeom>
          <a:noFill/>
        </p:spPr>
        <p:txBody>
          <a:bodyPr wrap="square" rtlCol="0">
            <a:spAutoFit/>
          </a:bodyPr>
          <a:lstStyle/>
          <a:p>
            <a:r>
              <a:rPr lang="fr-FR" sz="800" dirty="0" smtClean="0">
                <a:latin typeface="Tahoma" panose="020B0604030504040204" pitchFamily="34" charset="0"/>
                <a:ea typeface="Tahoma" panose="020B0604030504040204" pitchFamily="34" charset="0"/>
                <a:cs typeface="Tahoma" panose="020B0604030504040204" pitchFamily="34" charset="0"/>
              </a:rPr>
              <a:t>Marc-</a:t>
            </a:r>
            <a:r>
              <a:rPr lang="fr-FR" sz="800" dirty="0" err="1" smtClean="0">
                <a:latin typeface="Tahoma" panose="020B0604030504040204" pitchFamily="34" charset="0"/>
                <a:ea typeface="Tahoma" panose="020B0604030504040204" pitchFamily="34" charset="0"/>
                <a:cs typeface="Tahoma" panose="020B0604030504040204" pitchFamily="34" charset="0"/>
              </a:rPr>
              <a:t>Faniel</a:t>
            </a:r>
            <a:r>
              <a:rPr lang="fr-FR" sz="800" dirty="0" smtClean="0">
                <a:latin typeface="Tahoma" panose="020B0604030504040204" pitchFamily="34" charset="0"/>
                <a:ea typeface="Tahoma" panose="020B0604030504040204" pitchFamily="34" charset="0"/>
                <a:cs typeface="Tahoma" panose="020B0604030504040204" pitchFamily="34" charset="0"/>
              </a:rPr>
              <a:t> et Aubin MICHELET commercialisent des </a:t>
            </a:r>
            <a:r>
              <a:rPr lang="fr-FR" sz="800" dirty="0" err="1" smtClean="0">
                <a:latin typeface="Tahoma" panose="020B0604030504040204" pitchFamily="34" charset="0"/>
                <a:ea typeface="Tahoma" panose="020B0604030504040204" pitchFamily="34" charset="0"/>
                <a:cs typeface="Tahoma" panose="020B0604030504040204" pitchFamily="34" charset="0"/>
              </a:rPr>
              <a:t>microméthaniseurs</a:t>
            </a:r>
            <a:r>
              <a:rPr lang="fr-FR" sz="800" dirty="0" smtClean="0">
                <a:latin typeface="Tahoma" panose="020B0604030504040204" pitchFamily="34" charset="0"/>
                <a:ea typeface="Tahoma" panose="020B0604030504040204" pitchFamily="34" charset="0"/>
                <a:cs typeface="Tahoma" panose="020B0604030504040204" pitchFamily="34" charset="0"/>
              </a:rPr>
              <a:t> © Radio France</a:t>
            </a:r>
            <a:r>
              <a:rPr lang="fr-FR" sz="1400" dirty="0" smtClean="0">
                <a:latin typeface="Tahoma" panose="020B0604030504040204" pitchFamily="34" charset="0"/>
                <a:ea typeface="Tahoma" panose="020B0604030504040204" pitchFamily="34" charset="0"/>
                <a:cs typeface="Tahoma" panose="020B0604030504040204" pitchFamily="34" charset="0"/>
              </a:rPr>
              <a:t/>
            </a:r>
            <a:br>
              <a:rPr lang="fr-FR" sz="1400" dirty="0" smtClean="0">
                <a:latin typeface="Tahoma" panose="020B0604030504040204" pitchFamily="34" charset="0"/>
                <a:ea typeface="Tahoma" panose="020B0604030504040204" pitchFamily="34" charset="0"/>
                <a:cs typeface="Tahoma" panose="020B0604030504040204" pitchFamily="34" charset="0"/>
              </a:rPr>
            </a:br>
            <a:r>
              <a:rPr lang="fr-FR" sz="1000" dirty="0">
                <a:latin typeface="Tahoma" panose="020B0604030504040204" pitchFamily="34" charset="0"/>
                <a:ea typeface="Tahoma" panose="020B0604030504040204" pitchFamily="34" charset="0"/>
                <a:cs typeface="Tahoma" panose="020B0604030504040204" pitchFamily="34" charset="0"/>
                <a:hlinkClick r:id="rId9"/>
              </a:rPr>
              <a:t>https://www.youtube.com/watch?v=bQP3dW7cVQE</a:t>
            </a:r>
            <a:r>
              <a:rPr lang="fr-FR" sz="1000" dirty="0">
                <a:latin typeface="Tahoma" panose="020B0604030504040204" pitchFamily="34" charset="0"/>
                <a:ea typeface="Tahoma" panose="020B0604030504040204" pitchFamily="34" charset="0"/>
                <a:cs typeface="Tahoma" panose="020B0604030504040204" pitchFamily="34" charset="0"/>
              </a:rPr>
              <a:t> </a:t>
            </a:r>
          </a:p>
        </p:txBody>
      </p:sp>
      <p:sp>
        <p:nvSpPr>
          <p:cNvPr id="24" name="ZoneTexte 23"/>
          <p:cNvSpPr txBox="1"/>
          <p:nvPr/>
        </p:nvSpPr>
        <p:spPr>
          <a:xfrm>
            <a:off x="725281" y="3668587"/>
            <a:ext cx="3896770" cy="646331"/>
          </a:xfrm>
          <a:prstGeom prst="rect">
            <a:avLst/>
          </a:prstGeom>
          <a:noFill/>
        </p:spPr>
        <p:txBody>
          <a:bodyPr wrap="square" rtlCol="0">
            <a:spAutoFit/>
          </a:bodyPr>
          <a:lstStyle/>
          <a:p>
            <a:pPr lvl="0"/>
            <a:r>
              <a:rPr lang="fr-FR" sz="1400" dirty="0" smtClean="0">
                <a:latin typeface="Tahoma" panose="020B0604030504040204" pitchFamily="34" charset="0"/>
                <a:ea typeface="Tahoma" panose="020B0604030504040204" pitchFamily="34" charset="0"/>
                <a:cs typeface="Tahoma" panose="020B0604030504040204" pitchFamily="34" charset="0"/>
              </a:rPr>
              <a:t>Picojoule, fabricant de </a:t>
            </a:r>
            <a:r>
              <a:rPr lang="fr-FR" sz="1400" b="1" dirty="0" err="1" smtClean="0">
                <a:solidFill>
                  <a:schemeClr val="accent5"/>
                </a:solidFill>
                <a:latin typeface="Tahoma" panose="020B0604030504040204" pitchFamily="34" charset="0"/>
                <a:ea typeface="Tahoma" panose="020B0604030504040204" pitchFamily="34" charset="0"/>
                <a:cs typeface="Tahoma" panose="020B0604030504040204" pitchFamily="34" charset="0"/>
              </a:rPr>
              <a:t>microméthaniseurs</a:t>
            </a:r>
            <a:r>
              <a:rPr lang="fr-FR" sz="1400" b="1" dirty="0" smtClean="0">
                <a:solidFill>
                  <a:schemeClr val="accent5"/>
                </a:solidFill>
                <a:latin typeface="Tahoma" panose="020B0604030504040204" pitchFamily="34" charset="0"/>
                <a:ea typeface="Tahoma" panose="020B0604030504040204" pitchFamily="34" charset="0"/>
                <a:cs typeface="Tahoma" panose="020B0604030504040204" pitchFamily="34" charset="0"/>
              </a:rPr>
              <a:t> domestiques </a:t>
            </a:r>
            <a:r>
              <a:rPr lang="fr-FR"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développe </a:t>
            </a:r>
            <a:r>
              <a:rPr lang="fr-FR" sz="800" dirty="0">
                <a:solidFill>
                  <a:prstClr val="black"/>
                </a:solidFill>
                <a:latin typeface="Tahoma" panose="020B0604030504040204" pitchFamily="34" charset="0"/>
                <a:ea typeface="Tahoma" panose="020B0604030504040204" pitchFamily="34" charset="0"/>
                <a:cs typeface="Tahoma" panose="020B0604030504040204" pitchFamily="34" charset="0"/>
              </a:rPr>
              <a:t>des petites installations de méthanisation pour une production d’engrais et de </a:t>
            </a:r>
            <a:r>
              <a:rPr lang="fr-FR"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biogaz.</a:t>
            </a:r>
            <a:endParaRPr lang="fr-FR"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546100" y="6456538"/>
            <a:ext cx="1915909" cy="261610"/>
          </a:xfrm>
          <a:prstGeom prst="rect">
            <a:avLst/>
          </a:prstGeom>
        </p:spPr>
        <p:txBody>
          <a:bodyPr wrap="none">
            <a:spAutoFit/>
          </a:bodyPr>
          <a:lstStyle/>
          <a:p>
            <a:r>
              <a:rPr lang="fr-FR" sz="1100" dirty="0">
                <a:latin typeface="Tahoma" panose="020B0604030504040204" pitchFamily="34" charset="0"/>
                <a:ea typeface="Tahoma" panose="020B0604030504040204" pitchFamily="34" charset="0"/>
                <a:cs typeface="Tahoma" panose="020B0604030504040204" pitchFamily="34" charset="0"/>
                <a:hlinkClick r:id="rId10"/>
              </a:rPr>
              <a:t>https://www.picojoule.org</a:t>
            </a:r>
            <a:r>
              <a:rPr lang="fr-FR" sz="1100" dirty="0" smtClean="0">
                <a:latin typeface="Tahoma" panose="020B0604030504040204" pitchFamily="34" charset="0"/>
                <a:ea typeface="Tahoma" panose="020B0604030504040204" pitchFamily="34" charset="0"/>
                <a:cs typeface="Tahoma" panose="020B0604030504040204" pitchFamily="34" charset="0"/>
                <a:hlinkClick r:id="rId10"/>
              </a:rPr>
              <a:t>/</a:t>
            </a:r>
            <a:r>
              <a:rPr lang="fr-FR" sz="1100" dirty="0" smtClean="0">
                <a:latin typeface="Tahoma" panose="020B0604030504040204" pitchFamily="34" charset="0"/>
                <a:ea typeface="Tahoma" panose="020B0604030504040204" pitchFamily="34" charset="0"/>
                <a:cs typeface="Tahoma" panose="020B0604030504040204" pitchFamily="34" charset="0"/>
              </a:rPr>
              <a:t>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3247957" y="3273102"/>
            <a:ext cx="1374094" cy="261610"/>
          </a:xfrm>
          <a:prstGeom prst="rect">
            <a:avLst/>
          </a:prstGeom>
        </p:spPr>
        <p:txBody>
          <a:bodyPr wrap="none">
            <a:spAutoFit/>
          </a:bodyPr>
          <a:lstStyle/>
          <a:p>
            <a:r>
              <a:rPr lang="fr-FR" sz="1100" dirty="0">
                <a:latin typeface="Tahoma" panose="020B0604030504040204" pitchFamily="34" charset="0"/>
                <a:ea typeface="Tahoma" panose="020B0604030504040204" pitchFamily="34" charset="0"/>
                <a:cs typeface="Tahoma" panose="020B0604030504040204" pitchFamily="34" charset="0"/>
                <a:hlinkClick r:id="rId11"/>
              </a:rPr>
              <a:t>https://nenufar.fr</a:t>
            </a:r>
            <a:r>
              <a:rPr lang="fr-FR" sz="1100" dirty="0" smtClean="0">
                <a:latin typeface="Tahoma" panose="020B0604030504040204" pitchFamily="34" charset="0"/>
                <a:ea typeface="Tahoma" panose="020B0604030504040204" pitchFamily="34" charset="0"/>
                <a:cs typeface="Tahoma" panose="020B0604030504040204" pitchFamily="34" charset="0"/>
                <a:hlinkClick r:id="rId11"/>
              </a:rPr>
              <a:t>/</a:t>
            </a:r>
            <a:r>
              <a:rPr lang="fr-FR" sz="1100" dirty="0" smtClean="0">
                <a:latin typeface="Tahoma" panose="020B0604030504040204" pitchFamily="34" charset="0"/>
                <a:ea typeface="Tahoma" panose="020B0604030504040204" pitchFamily="34" charset="0"/>
                <a:cs typeface="Tahoma" panose="020B0604030504040204" pitchFamily="34" charset="0"/>
              </a:rPr>
              <a:t>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5722115" y="5350543"/>
            <a:ext cx="2982811" cy="261610"/>
          </a:xfrm>
          <a:prstGeom prst="rect">
            <a:avLst/>
          </a:prstGeom>
        </p:spPr>
        <p:txBody>
          <a:bodyPr wrap="square">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hlinkClick r:id="rId12"/>
              </a:rPr>
              <a:t>Différence entre voie sèche et voie humide</a:t>
            </a:r>
            <a:r>
              <a:rPr lang="fr-FR" sz="1100" dirty="0" smtClean="0">
                <a:latin typeface="Tahoma" panose="020B0604030504040204" pitchFamily="34" charset="0"/>
                <a:ea typeface="Tahoma" panose="020B0604030504040204" pitchFamily="34" charset="0"/>
                <a:cs typeface="Tahoma" panose="020B0604030504040204" pitchFamily="34" charset="0"/>
              </a:rPr>
              <a:t>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354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3" grpId="0"/>
      <p:bldP spid="14" grpId="0"/>
      <p:bldP spid="15" grpId="0"/>
      <p:bldP spid="16" grpId="0"/>
      <p:bldP spid="20" grpId="0"/>
      <p:bldP spid="21" grpId="0"/>
      <p:bldP spid="23" grpId="0"/>
      <p:bldP spid="24" grpId="0"/>
      <p:bldP spid="3"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6883" y="1376538"/>
            <a:ext cx="6550547" cy="369332"/>
          </a:xfrm>
          <a:prstGeom prst="rect">
            <a:avLst/>
          </a:prstGeom>
        </p:spPr>
        <p:txBody>
          <a:bodyPr wrap="square">
            <a:spAutoFit/>
          </a:bodyPr>
          <a:lstStyle/>
          <a:p>
            <a:r>
              <a:rPr lang="fr-FR" b="1" dirty="0">
                <a:latin typeface="Tahoma" panose="020B0604030504040204" pitchFamily="34" charset="0"/>
                <a:ea typeface="Tahoma" panose="020B0604030504040204" pitchFamily="34" charset="0"/>
                <a:cs typeface="Tahoma" panose="020B0604030504040204" pitchFamily="34" charset="0"/>
              </a:rPr>
              <a:t>Le biogaz peut être valorisé suivant différentes voies : </a:t>
            </a:r>
          </a:p>
        </p:txBody>
      </p:sp>
      <p:sp>
        <p:nvSpPr>
          <p:cNvPr id="3" name="Titre 1"/>
          <p:cNvSpPr txBox="1">
            <a:spLocks/>
          </p:cNvSpPr>
          <p:nvPr/>
        </p:nvSpPr>
        <p:spPr>
          <a:xfrm>
            <a:off x="3168085" y="335161"/>
            <a:ext cx="5914368" cy="461594"/>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COMMENT VALORISER LE BIOGAZ*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922913" y="4434146"/>
            <a:ext cx="9812495" cy="369332"/>
          </a:xfrm>
          <a:prstGeom prst="rect">
            <a:avLst/>
          </a:prstGeom>
        </p:spPr>
        <p:txBody>
          <a:bodyPr wrap="square">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 </a:t>
            </a:r>
            <a:r>
              <a:rPr lang="fr-FR" dirty="0" err="1">
                <a:latin typeface="Tahoma" panose="020B0604030504040204" pitchFamily="34" charset="0"/>
                <a:ea typeface="Tahoma" panose="020B0604030504040204" pitchFamily="34" charset="0"/>
                <a:cs typeface="Tahoma" panose="020B0604030504040204" pitchFamily="34" charset="0"/>
              </a:rPr>
              <a:t>t</a:t>
            </a:r>
            <a:r>
              <a:rPr lang="fr-FR" dirty="0" err="1" smtClean="0">
                <a:latin typeface="Tahoma" panose="020B0604030504040204" pitchFamily="34" charset="0"/>
                <a:ea typeface="Tahoma" panose="020B0604030504040204" pitchFamily="34" charset="0"/>
                <a:cs typeface="Tahoma" panose="020B0604030504040204" pitchFamily="34" charset="0"/>
              </a:rPr>
              <a:t>rigénération</a:t>
            </a:r>
            <a:r>
              <a:rPr lang="fr-FR" dirty="0" smtClean="0">
                <a:latin typeface="Tahoma" panose="020B0604030504040204" pitchFamily="34" charset="0"/>
                <a:ea typeface="Tahoma" panose="020B0604030504040204" pitchFamily="34" charset="0"/>
                <a:cs typeface="Tahoma" panose="020B0604030504040204" pitchFamily="34" charset="0"/>
              </a:rPr>
              <a:t> </a:t>
            </a:r>
            <a:r>
              <a:rPr lang="fr-FR" dirty="0">
                <a:latin typeface="Tahoma" panose="020B0604030504040204" pitchFamily="34" charset="0"/>
                <a:ea typeface="Tahoma" panose="020B0604030504040204" pitchFamily="34" charset="0"/>
                <a:cs typeface="Tahoma" panose="020B0604030504040204" pitchFamily="34" charset="0"/>
              </a:rPr>
              <a:t>: production couplée d’énergie électrique, de chaleur et de froid. </a:t>
            </a:r>
          </a:p>
        </p:txBody>
      </p:sp>
      <p:sp>
        <p:nvSpPr>
          <p:cNvPr id="5" name="Rectangle 4"/>
          <p:cNvSpPr/>
          <p:nvPr/>
        </p:nvSpPr>
        <p:spPr>
          <a:xfrm>
            <a:off x="922913" y="2560462"/>
            <a:ext cx="7979040" cy="664273"/>
          </a:xfrm>
          <a:prstGeom prst="rect">
            <a:avLst/>
          </a:prstGeom>
        </p:spPr>
        <p:txBody>
          <a:bodyPr wrap="square">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 </a:t>
            </a:r>
            <a:r>
              <a:rPr lang="fr-FR" dirty="0">
                <a:latin typeface="Tahoma" panose="020B0604030504040204" pitchFamily="34" charset="0"/>
                <a:ea typeface="Tahoma" panose="020B0604030504040204" pitchFamily="34" charset="0"/>
                <a:cs typeface="Tahoma" panose="020B0604030504040204" pitchFamily="34" charset="0"/>
              </a:rPr>
              <a:t>i</a:t>
            </a:r>
            <a:r>
              <a:rPr lang="fr-FR" dirty="0" smtClean="0">
                <a:latin typeface="Tahoma" panose="020B0604030504040204" pitchFamily="34" charset="0"/>
                <a:ea typeface="Tahoma" panose="020B0604030504040204" pitchFamily="34" charset="0"/>
                <a:cs typeface="Tahoma" panose="020B0604030504040204" pitchFamily="34" charset="0"/>
              </a:rPr>
              <a:t>njection </a:t>
            </a:r>
            <a:r>
              <a:rPr lang="fr-FR" dirty="0">
                <a:latin typeface="Tahoma" panose="020B0604030504040204" pitchFamily="34" charset="0"/>
                <a:ea typeface="Tahoma" panose="020B0604030504040204" pitchFamily="34" charset="0"/>
                <a:cs typeface="Tahoma" panose="020B0604030504040204" pitchFamily="34" charset="0"/>
              </a:rPr>
              <a:t>de </a:t>
            </a:r>
            <a:r>
              <a:rPr lang="fr-FR" dirty="0" err="1">
                <a:latin typeface="Tahoma" panose="020B0604030504040204" pitchFamily="34" charset="0"/>
                <a:ea typeface="Tahoma" panose="020B0604030504040204" pitchFamily="34" charset="0"/>
                <a:cs typeface="Tahoma" panose="020B0604030504040204" pitchFamily="34" charset="0"/>
              </a:rPr>
              <a:t>biométhane</a:t>
            </a:r>
            <a:r>
              <a:rPr lang="fr-FR" dirty="0">
                <a:latin typeface="Tahoma" panose="020B0604030504040204" pitchFamily="34" charset="0"/>
                <a:ea typeface="Tahoma" panose="020B0604030504040204" pitchFamily="34" charset="0"/>
                <a:cs typeface="Tahoma" panose="020B0604030504040204" pitchFamily="34" charset="0"/>
              </a:rPr>
              <a:t> dans le réseau de gaz naturel après épuration, </a:t>
            </a:r>
            <a:r>
              <a:rPr lang="fr-FR" dirty="0" smtClean="0">
                <a:latin typeface="Tahoma" panose="020B0604030504040204" pitchFamily="34" charset="0"/>
                <a:ea typeface="Tahoma" panose="020B0604030504040204" pitchFamily="34" charset="0"/>
                <a:cs typeface="Tahoma" panose="020B0604030504040204" pitchFamily="34" charset="0"/>
              </a:rPr>
              <a:t/>
            </a:r>
            <a:br>
              <a:rPr lang="fr-FR" dirty="0" smtClean="0">
                <a:latin typeface="Tahoma" panose="020B0604030504040204" pitchFamily="34" charset="0"/>
                <a:ea typeface="Tahoma" panose="020B0604030504040204" pitchFamily="34" charset="0"/>
                <a:cs typeface="Tahoma" panose="020B0604030504040204" pitchFamily="34" charset="0"/>
              </a:rPr>
            </a:br>
            <a:r>
              <a:rPr lang="fr-FR" dirty="0" smtClean="0">
                <a:latin typeface="Tahoma" panose="020B0604030504040204" pitchFamily="34" charset="0"/>
                <a:ea typeface="Tahoma" panose="020B0604030504040204" pitchFamily="34" charset="0"/>
                <a:cs typeface="Tahoma" panose="020B0604030504040204" pitchFamily="34" charset="0"/>
              </a:rPr>
              <a:t>   compression </a:t>
            </a:r>
            <a:r>
              <a:rPr lang="fr-FR" dirty="0">
                <a:latin typeface="Tahoma" panose="020B0604030504040204" pitchFamily="34" charset="0"/>
                <a:ea typeface="Tahoma" panose="020B0604030504040204" pitchFamily="34" charset="0"/>
                <a:cs typeface="Tahoma" panose="020B0604030504040204" pitchFamily="34" charset="0"/>
              </a:rPr>
              <a:t>et </a:t>
            </a:r>
            <a:r>
              <a:rPr lang="fr-FR" dirty="0" err="1">
                <a:latin typeface="Tahoma" panose="020B0604030504040204" pitchFamily="34" charset="0"/>
                <a:ea typeface="Tahoma" panose="020B0604030504040204" pitchFamily="34" charset="0"/>
                <a:cs typeface="Tahoma" panose="020B0604030504040204" pitchFamily="34" charset="0"/>
              </a:rPr>
              <a:t>odorisation</a:t>
            </a:r>
            <a:r>
              <a:rPr lang="fr-FR" dirty="0">
                <a:latin typeface="Tahoma" panose="020B0604030504040204" pitchFamily="34" charset="0"/>
                <a:ea typeface="Tahoma" panose="020B0604030504040204" pitchFamily="34" charset="0"/>
                <a:cs typeface="Tahoma" panose="020B0604030504040204" pitchFamily="34" charset="0"/>
              </a:rPr>
              <a:t> du </a:t>
            </a:r>
            <a:r>
              <a:rPr lang="fr-FR" dirty="0" smtClean="0">
                <a:latin typeface="Tahoma" panose="020B0604030504040204" pitchFamily="34" charset="0"/>
                <a:ea typeface="Tahoma" panose="020B0604030504040204" pitchFamily="34" charset="0"/>
                <a:cs typeface="Tahoma" panose="020B0604030504040204" pitchFamily="34" charset="0"/>
              </a:rPr>
              <a:t>biogaz</a:t>
            </a:r>
            <a:r>
              <a:rPr lang="fr-FR" dirty="0">
                <a:latin typeface="Tahoma" panose="020B0604030504040204" pitchFamily="34" charset="0"/>
                <a:ea typeface="Tahoma" panose="020B0604030504040204" pitchFamily="34" charset="0"/>
                <a:cs typeface="Tahoma" panose="020B0604030504040204" pitchFamily="34" charset="0"/>
              </a:rPr>
              <a:t> </a:t>
            </a:r>
            <a:r>
              <a:rPr lang="fr-FR" dirty="0" smtClean="0">
                <a:latin typeface="Tahoma" panose="020B0604030504040204" pitchFamily="34" charset="0"/>
                <a:ea typeface="Tahoma" panose="020B0604030504040204" pitchFamily="34" charset="0"/>
                <a:cs typeface="Tahoma" panose="020B0604030504040204" pitchFamily="34" charset="0"/>
              </a:rPr>
              <a:t>;</a:t>
            </a:r>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922913" y="3291112"/>
            <a:ext cx="8080410" cy="369332"/>
          </a:xfrm>
          <a:prstGeom prst="rect">
            <a:avLst/>
          </a:prstGeom>
        </p:spPr>
        <p:txBody>
          <a:bodyPr wrap="square">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 </a:t>
            </a:r>
            <a:r>
              <a:rPr lang="fr-FR" dirty="0">
                <a:latin typeface="Tahoma" panose="020B0604030504040204" pitchFamily="34" charset="0"/>
                <a:ea typeface="Tahoma" panose="020B0604030504040204" pitchFamily="34" charset="0"/>
                <a:cs typeface="Tahoma" panose="020B0604030504040204" pitchFamily="34" charset="0"/>
              </a:rPr>
              <a:t>u</a:t>
            </a:r>
            <a:r>
              <a:rPr lang="fr-FR" dirty="0" smtClean="0">
                <a:latin typeface="Tahoma" panose="020B0604030504040204" pitchFamily="34" charset="0"/>
                <a:ea typeface="Tahoma" panose="020B0604030504040204" pitchFamily="34" charset="0"/>
                <a:cs typeface="Tahoma" panose="020B0604030504040204" pitchFamily="34" charset="0"/>
              </a:rPr>
              <a:t>tilisation </a:t>
            </a:r>
            <a:r>
              <a:rPr lang="fr-FR" dirty="0">
                <a:latin typeface="Tahoma" panose="020B0604030504040204" pitchFamily="34" charset="0"/>
                <a:ea typeface="Tahoma" panose="020B0604030504040204" pitchFamily="34" charset="0"/>
                <a:cs typeface="Tahoma" panose="020B0604030504040204" pitchFamily="34" charset="0"/>
              </a:rPr>
              <a:t>en tant que carburant véhicule après épuration du </a:t>
            </a:r>
            <a:r>
              <a:rPr lang="fr-FR" dirty="0" smtClean="0">
                <a:latin typeface="Tahoma" panose="020B0604030504040204" pitchFamily="34" charset="0"/>
                <a:ea typeface="Tahoma" panose="020B0604030504040204" pitchFamily="34" charset="0"/>
                <a:cs typeface="Tahoma" panose="020B0604030504040204" pitchFamily="34" charset="0"/>
              </a:rPr>
              <a:t>biogaz ; </a:t>
            </a:r>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922913" y="3827457"/>
            <a:ext cx="6392288" cy="369332"/>
          </a:xfrm>
          <a:prstGeom prst="rect">
            <a:avLst/>
          </a:prstGeom>
        </p:spPr>
        <p:txBody>
          <a:bodyPr wrap="square">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 </a:t>
            </a:r>
            <a:r>
              <a:rPr lang="fr-FR" dirty="0">
                <a:latin typeface="Tahoma" panose="020B0604030504040204" pitchFamily="34" charset="0"/>
                <a:ea typeface="Tahoma" panose="020B0604030504040204" pitchFamily="34" charset="0"/>
                <a:cs typeface="Tahoma" panose="020B0604030504040204" pitchFamily="34" charset="0"/>
              </a:rPr>
              <a:t>c</a:t>
            </a:r>
            <a:r>
              <a:rPr lang="fr-FR" dirty="0" smtClean="0">
                <a:latin typeface="Tahoma" panose="020B0604030504040204" pitchFamily="34" charset="0"/>
                <a:ea typeface="Tahoma" panose="020B0604030504040204" pitchFamily="34" charset="0"/>
                <a:cs typeface="Tahoma" panose="020B0604030504040204" pitchFamily="34" charset="0"/>
              </a:rPr>
              <a:t>haudières </a:t>
            </a:r>
            <a:r>
              <a:rPr lang="fr-FR" dirty="0" err="1" smtClean="0">
                <a:latin typeface="Tahoma" panose="020B0604030504040204" pitchFamily="34" charset="0"/>
                <a:ea typeface="Tahoma" panose="020B0604030504040204" pitchFamily="34" charset="0"/>
                <a:cs typeface="Tahoma" panose="020B0604030504040204" pitchFamily="34" charset="0"/>
              </a:rPr>
              <a:t>biométhane</a:t>
            </a:r>
            <a:r>
              <a:rPr lang="fr-FR" dirty="0" smtClean="0">
                <a:latin typeface="Tahoma" panose="020B0604030504040204" pitchFamily="34" charset="0"/>
                <a:ea typeface="Tahoma" panose="020B0604030504040204" pitchFamily="34" charset="0"/>
                <a:cs typeface="Tahoma" panose="020B0604030504040204" pitchFamily="34" charset="0"/>
              </a:rPr>
              <a:t> </a:t>
            </a:r>
            <a:r>
              <a:rPr lang="fr-FR" dirty="0">
                <a:latin typeface="Tahoma" panose="020B0604030504040204" pitchFamily="34" charset="0"/>
                <a:ea typeface="Tahoma" panose="020B0604030504040204" pitchFamily="34" charset="0"/>
                <a:cs typeface="Tahoma" panose="020B0604030504040204" pitchFamily="34" charset="0"/>
              </a:rPr>
              <a:t>: production d’énergie </a:t>
            </a:r>
            <a:r>
              <a:rPr lang="fr-FR" dirty="0" smtClean="0">
                <a:latin typeface="Tahoma" panose="020B0604030504040204" pitchFamily="34" charset="0"/>
                <a:ea typeface="Tahoma" panose="020B0604030504040204" pitchFamily="34" charset="0"/>
                <a:cs typeface="Tahoma" panose="020B0604030504040204" pitchFamily="34" charset="0"/>
              </a:rPr>
              <a:t>thermique ; </a:t>
            </a:r>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922913" y="1949726"/>
            <a:ext cx="5881299" cy="369332"/>
          </a:xfrm>
          <a:prstGeom prst="rect">
            <a:avLst/>
          </a:prstGeom>
        </p:spPr>
        <p:txBody>
          <a:bodyPr wrap="square">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 </a:t>
            </a:r>
            <a:r>
              <a:rPr lang="fr-FR" dirty="0">
                <a:latin typeface="Tahoma" panose="020B0604030504040204" pitchFamily="34" charset="0"/>
                <a:ea typeface="Tahoma" panose="020B0604030504040204" pitchFamily="34" charset="0"/>
                <a:cs typeface="Tahoma" panose="020B0604030504040204" pitchFamily="34" charset="0"/>
              </a:rPr>
              <a:t>c</a:t>
            </a:r>
            <a:r>
              <a:rPr lang="fr-FR" dirty="0" smtClean="0">
                <a:latin typeface="Tahoma" panose="020B0604030504040204" pitchFamily="34" charset="0"/>
                <a:ea typeface="Tahoma" panose="020B0604030504040204" pitchFamily="34" charset="0"/>
                <a:cs typeface="Tahoma" panose="020B0604030504040204" pitchFamily="34" charset="0"/>
              </a:rPr>
              <a:t>ogénération </a:t>
            </a:r>
            <a:r>
              <a:rPr lang="fr-FR" dirty="0">
                <a:latin typeface="Tahoma" panose="020B0604030504040204" pitchFamily="34" charset="0"/>
                <a:ea typeface="Tahoma" panose="020B0604030504040204" pitchFamily="34" charset="0"/>
                <a:cs typeface="Tahoma" panose="020B0604030504040204" pitchFamily="34" charset="0"/>
              </a:rPr>
              <a:t>: production d’électricité et de </a:t>
            </a:r>
            <a:r>
              <a:rPr lang="fr-FR" dirty="0" smtClean="0">
                <a:latin typeface="Tahoma" panose="020B0604030504040204" pitchFamily="34" charset="0"/>
                <a:ea typeface="Tahoma" panose="020B0604030504040204" pitchFamily="34" charset="0"/>
                <a:cs typeface="Tahoma" panose="020B0604030504040204" pitchFamily="34" charset="0"/>
              </a:rPr>
              <a:t>chaleur ; </a:t>
            </a:r>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922913" y="5101505"/>
            <a:ext cx="9812495" cy="461665"/>
          </a:xfrm>
          <a:prstGeom prst="rect">
            <a:avLst/>
          </a:prstGeom>
        </p:spPr>
        <p:txBody>
          <a:bodyPr wrap="square">
            <a:spAutoFit/>
          </a:bodyPr>
          <a:lstStyle/>
          <a:p>
            <a:r>
              <a:rPr lang="fr-FR" sz="1200" dirty="0">
                <a:latin typeface="Tahoma" panose="020B0604030504040204" pitchFamily="34" charset="0"/>
                <a:ea typeface="Tahoma" panose="020B0604030504040204" pitchFamily="34" charset="0"/>
                <a:cs typeface="Tahoma" panose="020B0604030504040204" pitchFamily="34" charset="0"/>
              </a:rPr>
              <a:t>*</a:t>
            </a:r>
            <a:r>
              <a:rPr lang="fr-FR" sz="1200" dirty="0" smtClean="0">
                <a:latin typeface="Tahoma" panose="020B0604030504040204" pitchFamily="34" charset="0"/>
                <a:ea typeface="Tahoma" panose="020B0604030504040204" pitchFamily="34" charset="0"/>
                <a:cs typeface="Tahoma" panose="020B0604030504040204" pitchFamily="34" charset="0"/>
              </a:rPr>
              <a:t>La dégradation de la matière organique opérée par les bactéries produit du </a:t>
            </a:r>
            <a:r>
              <a:rPr lang="fr-FR" sz="1200" dirty="0" smtClean="0">
                <a:solidFill>
                  <a:schemeClr val="accent1"/>
                </a:solidFill>
                <a:latin typeface="Tahoma" panose="020B0604030504040204" pitchFamily="34" charset="0"/>
                <a:ea typeface="Tahoma" panose="020B0604030504040204" pitchFamily="34" charset="0"/>
                <a:cs typeface="Tahoma" panose="020B0604030504040204" pitchFamily="34" charset="0"/>
              </a:rPr>
              <a:t>biogaz</a:t>
            </a:r>
            <a:r>
              <a:rPr lang="fr-FR" sz="1200" dirty="0" smtClean="0">
                <a:latin typeface="Tahoma" panose="020B0604030504040204" pitchFamily="34" charset="0"/>
                <a:ea typeface="Tahoma" panose="020B0604030504040204" pitchFamily="34" charset="0"/>
                <a:cs typeface="Tahoma" panose="020B0604030504040204" pitchFamily="34" charset="0"/>
              </a:rPr>
              <a:t> (en moyenne : 55 % de CH</a:t>
            </a:r>
            <a:r>
              <a:rPr lang="fr-FR" sz="1200" baseline="-25000" dirty="0" smtClean="0">
                <a:latin typeface="Tahoma" panose="020B0604030504040204" pitchFamily="34" charset="0"/>
                <a:ea typeface="Tahoma" panose="020B0604030504040204" pitchFamily="34" charset="0"/>
                <a:cs typeface="Tahoma" panose="020B0604030504040204" pitchFamily="34" charset="0"/>
              </a:rPr>
              <a:t>4</a:t>
            </a:r>
            <a:r>
              <a:rPr lang="fr-FR" sz="1200" dirty="0" smtClean="0">
                <a:latin typeface="Tahoma" panose="020B0604030504040204" pitchFamily="34" charset="0"/>
                <a:ea typeface="Tahoma" panose="020B0604030504040204" pitchFamily="34" charset="0"/>
                <a:cs typeface="Tahoma" panose="020B0604030504040204" pitchFamily="34" charset="0"/>
              </a:rPr>
              <a:t> et 45 % de CO</a:t>
            </a:r>
            <a:r>
              <a:rPr lang="fr-FR" sz="1200" baseline="-25000" dirty="0" smtClean="0">
                <a:latin typeface="Tahoma" panose="020B0604030504040204" pitchFamily="34" charset="0"/>
                <a:ea typeface="Tahoma" panose="020B0604030504040204" pitchFamily="34" charset="0"/>
                <a:cs typeface="Tahoma" panose="020B0604030504040204" pitchFamily="34" charset="0"/>
              </a:rPr>
              <a:t>2</a:t>
            </a:r>
            <a:r>
              <a:rPr lang="fr-FR" sz="1200" dirty="0" smtClean="0">
                <a:latin typeface="Tahoma" panose="020B0604030504040204" pitchFamily="34" charset="0"/>
                <a:ea typeface="Tahoma" panose="020B0604030504040204" pitchFamily="34" charset="0"/>
                <a:cs typeface="Tahoma" panose="020B0604030504040204" pitchFamily="34" charset="0"/>
              </a:rPr>
              <a:t>). </a:t>
            </a:r>
            <a:br>
              <a:rPr lang="fr-FR" sz="1200" dirty="0" smtClean="0">
                <a:latin typeface="Tahoma" panose="020B0604030504040204" pitchFamily="34" charset="0"/>
                <a:ea typeface="Tahoma" panose="020B0604030504040204" pitchFamily="34" charset="0"/>
                <a:cs typeface="Tahoma" panose="020B0604030504040204" pitchFamily="34" charset="0"/>
              </a:rPr>
            </a:br>
            <a:r>
              <a:rPr lang="fr-FR" sz="1200" dirty="0" smtClean="0">
                <a:latin typeface="Tahoma" panose="020B0604030504040204" pitchFamily="34" charset="0"/>
                <a:ea typeface="Tahoma" panose="020B0604030504040204" pitchFamily="34" charset="0"/>
                <a:cs typeface="Tahoma" panose="020B0604030504040204" pitchFamily="34" charset="0"/>
              </a:rPr>
              <a:t>Pour l’injecter dans le réseau ou le transformer en carburant, il faut épurer ce biogaz qui deviendra ainsi du </a:t>
            </a:r>
            <a:r>
              <a:rPr lang="fr-FR" sz="1200" dirty="0" err="1" smtClean="0">
                <a:solidFill>
                  <a:schemeClr val="accent1"/>
                </a:solidFill>
                <a:latin typeface="Tahoma" panose="020B0604030504040204" pitchFamily="34" charset="0"/>
                <a:ea typeface="Tahoma" panose="020B0604030504040204" pitchFamily="34" charset="0"/>
                <a:cs typeface="Tahoma" panose="020B0604030504040204" pitchFamily="34" charset="0"/>
              </a:rPr>
              <a:t>biométhane</a:t>
            </a:r>
            <a:r>
              <a:rPr lang="fr-FR" sz="1200" dirty="0" smtClean="0">
                <a:latin typeface="Tahoma" panose="020B0604030504040204" pitchFamily="34" charset="0"/>
                <a:ea typeface="Tahoma" panose="020B0604030504040204" pitchFamily="34" charset="0"/>
                <a:cs typeface="Tahoma" panose="020B0604030504040204" pitchFamily="34" charset="0"/>
              </a:rPr>
              <a:t>.  </a:t>
            </a:r>
            <a:endParaRPr lang="fr-FR" sz="1200" dirty="0">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2" name="Espace réservé du numéro de diapositive 11"/>
          <p:cNvSpPr>
            <a:spLocks noGrp="1"/>
          </p:cNvSpPr>
          <p:nvPr>
            <p:ph type="sldNum" sz="quarter" idx="12"/>
          </p:nvPr>
        </p:nvSpPr>
        <p:spPr/>
        <p:txBody>
          <a:bodyPr/>
          <a:lstStyle/>
          <a:p>
            <a:fld id="{5253F130-22FD-436E-B233-0C12E2367D8F}" type="slidenum">
              <a:rPr lang="fr-FR" smtClean="0"/>
              <a:t>12</a:t>
            </a:fld>
            <a:endParaRPr lang="fr-FR"/>
          </a:p>
        </p:txBody>
      </p:sp>
    </p:spTree>
    <p:extLst>
      <p:ext uri="{BB962C8B-B14F-4D97-AF65-F5344CB8AC3E}">
        <p14:creationId xmlns:p14="http://schemas.microsoft.com/office/powerpoint/2010/main" val="15150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a:xfrm>
            <a:off x="1954747" y="271445"/>
            <a:ext cx="8921338" cy="484693"/>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COMMENT VALORISER LA CHALEUR EN COGÉNÉRATION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925703" y="3122539"/>
            <a:ext cx="7567666" cy="369332"/>
          </a:xfrm>
          <a:prstGeom prst="rect">
            <a:avLst/>
          </a:prstGeom>
        </p:spPr>
        <p:txBody>
          <a:bodyPr wrap="square">
            <a:spAutoFit/>
          </a:bodyPr>
          <a:lstStyle/>
          <a:p>
            <a:pPr lvl="0">
              <a:spcAft>
                <a:spcPts val="0"/>
              </a:spcAft>
            </a:pPr>
            <a:r>
              <a:rPr lang="fr-FR" dirty="0" smtClean="0">
                <a:latin typeface="Tahoma" panose="020B0604030504040204" pitchFamily="34" charset="0"/>
                <a:ea typeface="Calibri" panose="020F0502020204030204" pitchFamily="34" charset="0"/>
                <a:cs typeface="Times New Roman" panose="02020603050405020304" pitchFamily="18" charset="0"/>
              </a:rPr>
              <a:t>- séchage </a:t>
            </a:r>
            <a:r>
              <a:rPr lang="fr-FR" dirty="0">
                <a:latin typeface="Tahoma" panose="020B0604030504040204" pitchFamily="34" charset="0"/>
                <a:ea typeface="Calibri" panose="020F0502020204030204" pitchFamily="34" charset="0"/>
                <a:cs typeface="Times New Roman" panose="02020603050405020304" pitchFamily="18" charset="0"/>
              </a:rPr>
              <a:t>du bois </a:t>
            </a:r>
            <a:r>
              <a:rPr lang="fr-FR" dirty="0" smtClean="0">
                <a:latin typeface="Tahoma" panose="020B0604030504040204" pitchFamily="34" charset="0"/>
                <a:ea typeface="Calibri" panose="020F0502020204030204" pitchFamily="34" charset="0"/>
                <a:cs typeface="Times New Roman" panose="02020603050405020304" pitchFamily="18" charset="0"/>
              </a:rPr>
              <a:t>déchiqueté (jusqu’à + 25 % de pouvoir calorifique)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p:cNvSpPr/>
          <p:nvPr/>
        </p:nvSpPr>
        <p:spPr>
          <a:xfrm>
            <a:off x="925703" y="2142618"/>
            <a:ext cx="5224315" cy="369332"/>
          </a:xfrm>
          <a:prstGeom prst="rect">
            <a:avLst/>
          </a:prstGeom>
        </p:spPr>
        <p:txBody>
          <a:bodyPr wrap="non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 séchage du foin (plus de teneur en protéines) ; </a:t>
            </a:r>
            <a:endParaRPr lang="fr-FR" dirty="0"/>
          </a:p>
        </p:txBody>
      </p:sp>
      <p:sp>
        <p:nvSpPr>
          <p:cNvPr id="20" name="Rectangle 19"/>
          <p:cNvSpPr/>
          <p:nvPr/>
        </p:nvSpPr>
        <p:spPr>
          <a:xfrm>
            <a:off x="925703" y="2801609"/>
            <a:ext cx="6045373" cy="369332"/>
          </a:xfrm>
          <a:prstGeom prst="rect">
            <a:avLst/>
          </a:prstGeom>
        </p:spPr>
        <p:txBody>
          <a:bodyPr wrap="non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 séchage de céréales (maïs grain, tournesol, ray-grass…)</a:t>
            </a:r>
            <a:endParaRPr lang="fr-FR" dirty="0"/>
          </a:p>
        </p:txBody>
      </p:sp>
      <p:sp>
        <p:nvSpPr>
          <p:cNvPr id="21" name="Rectangle 20"/>
          <p:cNvSpPr/>
          <p:nvPr/>
        </p:nvSpPr>
        <p:spPr>
          <a:xfrm>
            <a:off x="925703" y="2481248"/>
            <a:ext cx="5899500" cy="369332"/>
          </a:xfrm>
          <a:prstGeom prst="rect">
            <a:avLst/>
          </a:prstGeom>
        </p:spPr>
        <p:txBody>
          <a:bodyPr wrap="non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 déshydratation de la luzerne (peut remplacer le </a:t>
            </a:r>
            <a:r>
              <a:rPr lang="fr-FR" dirty="0">
                <a:latin typeface="Tahoma" panose="020B0604030504040204" pitchFamily="34" charset="0"/>
                <a:ea typeface="Calibri" panose="020F0502020204030204" pitchFamily="34" charset="0"/>
                <a:cs typeface="Times New Roman" panose="02020603050405020304" pitchFamily="18" charset="0"/>
              </a:rPr>
              <a:t>soja</a:t>
            </a:r>
            <a:r>
              <a:rPr lang="fr-FR" dirty="0" smtClean="0">
                <a:latin typeface="Tahoma" panose="020B0604030504040204" pitchFamily="34" charset="0"/>
                <a:ea typeface="Calibri" panose="020F0502020204030204" pitchFamily="34" charset="0"/>
                <a:cs typeface="Times New Roman" panose="02020603050405020304" pitchFamily="18" charset="0"/>
              </a:rPr>
              <a:t>) ;</a:t>
            </a:r>
            <a:endParaRPr lang="fr-FR" dirty="0"/>
          </a:p>
        </p:txBody>
      </p:sp>
      <p:sp>
        <p:nvSpPr>
          <p:cNvPr id="22" name="Rectangle 21"/>
          <p:cNvSpPr/>
          <p:nvPr/>
        </p:nvSpPr>
        <p:spPr>
          <a:xfrm>
            <a:off x="925703" y="3448336"/>
            <a:ext cx="6688435" cy="369332"/>
          </a:xfrm>
          <a:prstGeom prst="rect">
            <a:avLst/>
          </a:prstGeom>
        </p:spPr>
        <p:txBody>
          <a:bodyPr wrap="square">
            <a:spAutoFit/>
          </a:bodyPr>
          <a:lstStyle/>
          <a:p>
            <a:pPr lvl="0">
              <a:spcAft>
                <a:spcPts val="0"/>
              </a:spcAft>
            </a:pPr>
            <a:r>
              <a:rPr lang="fr-FR" dirty="0" smtClean="0">
                <a:latin typeface="Tahoma" panose="020B0604030504040204" pitchFamily="34" charset="0"/>
                <a:ea typeface="Calibri" panose="020F0502020204030204" pitchFamily="34" charset="0"/>
                <a:cs typeface="Times New Roman" panose="02020603050405020304" pitchFamily="18" charset="0"/>
              </a:rPr>
              <a:t>- culture de la spiruline (besoin d’eau chaude en permanence)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920150" y="3794976"/>
            <a:ext cx="10577985" cy="646331"/>
          </a:xfrm>
          <a:prstGeom prst="rect">
            <a:avLst/>
          </a:prstGeom>
        </p:spPr>
        <p:txBody>
          <a:bodyPr wrap="square">
            <a:spAutoFit/>
          </a:bodyPr>
          <a:lstStyle/>
          <a:p>
            <a:pPr lvl="0">
              <a:spcAft>
                <a:spcPts val="0"/>
              </a:spcAft>
            </a:pPr>
            <a:r>
              <a:rPr lang="fr-FR" dirty="0" smtClean="0">
                <a:latin typeface="Tahoma" panose="020B0604030504040204" pitchFamily="34" charset="0"/>
                <a:ea typeface="Calibri" panose="020F0502020204030204" pitchFamily="34" charset="0"/>
                <a:cs typeface="Times New Roman" panose="02020603050405020304" pitchFamily="18" charset="0"/>
              </a:rPr>
              <a:t>- production du froid (refroidissement de lait, stockage de pomme de terre, chambre froide, data</a:t>
            </a:r>
            <a:br>
              <a:rPr lang="fr-FR" dirty="0" smtClean="0">
                <a:latin typeface="Tahoma" panose="020B0604030504040204" pitchFamily="34" charset="0"/>
                <a:ea typeface="Calibri" panose="020F0502020204030204" pitchFamily="34" charset="0"/>
                <a:cs typeface="Times New Roman" panose="02020603050405020304" pitchFamily="18" charset="0"/>
              </a:rPr>
            </a:br>
            <a:r>
              <a:rPr lang="fr-FR" dirty="0" smtClean="0">
                <a:latin typeface="Tahoma" panose="020B0604030504040204" pitchFamily="34" charset="0"/>
                <a:ea typeface="Calibri" panose="020F0502020204030204" pitchFamily="34" charset="0"/>
                <a:cs typeface="Times New Roman" panose="02020603050405020304" pitchFamily="18" charset="0"/>
              </a:rPr>
              <a:t>  center, climatisation)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p:cNvSpPr/>
          <p:nvPr/>
        </p:nvSpPr>
        <p:spPr>
          <a:xfrm>
            <a:off x="925702" y="1446565"/>
            <a:ext cx="10572433" cy="369332"/>
          </a:xfrm>
          <a:prstGeom prst="rect">
            <a:avLst/>
          </a:prstGeom>
        </p:spPr>
        <p:txBody>
          <a:bodyPr wrap="square">
            <a:spAutoFit/>
          </a:bodyPr>
          <a:lstStyle/>
          <a:p>
            <a:pPr lvl="0">
              <a:spcAft>
                <a:spcPts val="0"/>
              </a:spcAft>
            </a:pPr>
            <a:r>
              <a:rPr lang="fr-FR" dirty="0" smtClean="0">
                <a:latin typeface="Tahoma" panose="020B0604030504040204" pitchFamily="34" charset="0"/>
                <a:ea typeface="Calibri" panose="020F0502020204030204" pitchFamily="34" charset="0"/>
                <a:cs typeface="Times New Roman" panose="02020603050405020304" pitchFamily="18" charset="0"/>
              </a:rPr>
              <a:t>- chauffage de bâtiments (réseau de chaleur, lotissement, piscine, gîte, école = économie circulaire)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p:cNvSpPr/>
          <p:nvPr/>
        </p:nvSpPr>
        <p:spPr>
          <a:xfrm>
            <a:off x="925703" y="1779586"/>
            <a:ext cx="6424666" cy="369332"/>
          </a:xfrm>
          <a:prstGeom prst="rect">
            <a:avLst/>
          </a:prstGeom>
        </p:spPr>
        <p:txBody>
          <a:bodyPr wrap="square">
            <a:spAutoFit/>
          </a:bodyPr>
          <a:lstStyle/>
          <a:p>
            <a:pPr lvl="0">
              <a:spcAft>
                <a:spcPts val="0"/>
              </a:spcAft>
            </a:pPr>
            <a:r>
              <a:rPr lang="fr-FR" dirty="0" smtClean="0">
                <a:latin typeface="Tahoma" panose="020B0604030504040204" pitchFamily="34" charset="0"/>
                <a:ea typeface="Calibri" panose="020F0502020204030204" pitchFamily="34" charset="0"/>
                <a:cs typeface="Times New Roman" panose="02020603050405020304" pitchFamily="18" charset="0"/>
              </a:rPr>
              <a:t>- </a:t>
            </a:r>
            <a:r>
              <a:rPr lang="fr-FR" dirty="0">
                <a:latin typeface="Tahoma" panose="020B0604030504040204" pitchFamily="34" charset="0"/>
                <a:ea typeface="Calibri" panose="020F0502020204030204" pitchFamily="34" charset="0"/>
                <a:cs typeface="Times New Roman" panose="02020603050405020304" pitchFamily="18" charset="0"/>
              </a:rPr>
              <a:t>c</a:t>
            </a:r>
            <a:r>
              <a:rPr lang="fr-FR" dirty="0" smtClean="0">
                <a:latin typeface="Tahoma" panose="020B0604030504040204" pitchFamily="34" charset="0"/>
                <a:ea typeface="Calibri" panose="020F0502020204030204" pitchFamily="34" charset="0"/>
                <a:cs typeface="Times New Roman" panose="02020603050405020304" pitchFamily="18" charset="0"/>
              </a:rPr>
              <a:t>hauffage d’un élevage (lapins, porcs, volailles…)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p:cNvSpPr/>
          <p:nvPr/>
        </p:nvSpPr>
        <p:spPr>
          <a:xfrm>
            <a:off x="1041639" y="5301414"/>
            <a:ext cx="10747553" cy="369332"/>
          </a:xfrm>
          <a:prstGeom prst="rect">
            <a:avLst/>
          </a:prstGeom>
        </p:spPr>
        <p:txBody>
          <a:bodyPr wrap="square">
            <a:spAutoFit/>
          </a:bodyPr>
          <a:lstStyle/>
          <a:p>
            <a:pPr lvl="0">
              <a:spcAft>
                <a:spcPts val="0"/>
              </a:spcAft>
            </a:pPr>
            <a:r>
              <a:rPr lang="fr-FR" dirty="0" smtClean="0">
                <a:latin typeface="Tahoma" panose="020B0604030504040204" pitchFamily="34" charset="0"/>
                <a:ea typeface="Calibri" panose="020F0502020204030204" pitchFamily="34" charset="0"/>
                <a:cs typeface="Times New Roman" panose="02020603050405020304" pitchFamily="18" charset="0"/>
              </a:rPr>
              <a:t>Il existe des canalisations dont les matériaux permettent de ne perdre qu’un degré de chaleur par km.</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26"/>
          <p:cNvSpPr/>
          <p:nvPr/>
        </p:nvSpPr>
        <p:spPr>
          <a:xfrm>
            <a:off x="2836562" y="940804"/>
            <a:ext cx="8224161" cy="369332"/>
          </a:xfrm>
          <a:prstGeom prst="rect">
            <a:avLst/>
          </a:prstGeom>
        </p:spPr>
        <p:txBody>
          <a:bodyPr wrap="square">
            <a:spAutoFit/>
          </a:bodyPr>
          <a:lstStyle/>
          <a:p>
            <a:pPr lvl="0">
              <a:spcAft>
                <a:spcPts val="0"/>
              </a:spcAft>
            </a:pPr>
            <a:r>
              <a:rPr lang="fr-FR" dirty="0" smtClean="0">
                <a:latin typeface="Tahoma" panose="020B0604030504040204" pitchFamily="34" charset="0"/>
                <a:ea typeface="Calibri" panose="020F0502020204030204" pitchFamily="34" charset="0"/>
                <a:cs typeface="Times New Roman" panose="02020603050405020304" pitchFamily="18" charset="0"/>
              </a:rPr>
              <a:t>L’ADEME ne subventionne plus les projets en cogénération, sauf dérogation.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960759" y="4525985"/>
            <a:ext cx="9915326" cy="646331"/>
          </a:xfrm>
          <a:prstGeom prst="rect">
            <a:avLst/>
          </a:prstGeom>
        </p:spPr>
        <p:txBody>
          <a:bodyPr wrap="square">
            <a:spAutoFit/>
          </a:bodyPr>
          <a:lstStyle/>
          <a:p>
            <a:pPr lvl="0">
              <a:spcAft>
                <a:spcPts val="0"/>
              </a:spcAft>
            </a:pPr>
            <a:r>
              <a:rPr lang="fr-FR" dirty="0" smtClean="0">
                <a:latin typeface="Tahoma" panose="020B0604030504040204" pitchFamily="34" charset="0"/>
                <a:ea typeface="Calibri" panose="020F0502020204030204" pitchFamily="34" charset="0"/>
                <a:cs typeface="Times New Roman" panose="02020603050405020304" pitchFamily="18" charset="0"/>
              </a:rPr>
              <a:t>- autres : préchauffage des intrants, chauffage du digesteur, </a:t>
            </a:r>
            <a:r>
              <a:rPr lang="fr-FR" dirty="0" err="1" smtClean="0">
                <a:latin typeface="Tahoma" panose="020B0604030504040204" pitchFamily="34" charset="0"/>
                <a:ea typeface="Calibri" panose="020F0502020204030204" pitchFamily="34" charset="0"/>
                <a:cs typeface="Times New Roman" panose="02020603050405020304" pitchFamily="18" charset="0"/>
              </a:rPr>
              <a:t>hygiénisation</a:t>
            </a:r>
            <a:r>
              <a:rPr lang="fr-FR" dirty="0" smtClean="0">
                <a:latin typeface="Tahoma" panose="020B0604030504040204" pitchFamily="34" charset="0"/>
                <a:ea typeface="Calibri" panose="020F0502020204030204" pitchFamily="34" charset="0"/>
                <a:cs typeface="Times New Roman" panose="02020603050405020304" pitchFamily="18" charset="0"/>
              </a:rPr>
              <a:t>, chauffage de serres, </a:t>
            </a:r>
            <a:br>
              <a:rPr lang="fr-FR" dirty="0" smtClean="0">
                <a:latin typeface="Tahoma" panose="020B0604030504040204" pitchFamily="34" charset="0"/>
                <a:ea typeface="Calibri" panose="020F0502020204030204" pitchFamily="34" charset="0"/>
                <a:cs typeface="Times New Roman" panose="02020603050405020304" pitchFamily="18" charset="0"/>
              </a:rPr>
            </a:br>
            <a:r>
              <a:rPr lang="fr-FR" dirty="0" smtClean="0">
                <a:latin typeface="Tahoma" panose="020B0604030504040204" pitchFamily="34" charset="0"/>
                <a:ea typeface="Calibri" panose="020F0502020204030204" pitchFamily="34" charset="0"/>
                <a:cs typeface="Times New Roman" panose="02020603050405020304" pitchFamily="18" charset="0"/>
              </a:rPr>
              <a:t>  site industriel, production d’eau chaude, culture de champignons…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920150" y="5796747"/>
            <a:ext cx="9915326" cy="369332"/>
          </a:xfrm>
          <a:prstGeom prst="rect">
            <a:avLst/>
          </a:prstGeom>
        </p:spPr>
        <p:txBody>
          <a:bodyPr wrap="square">
            <a:spAutoFit/>
          </a:bodyPr>
          <a:lstStyle/>
          <a:p>
            <a:pPr lvl="0">
              <a:spcAft>
                <a:spcPts val="0"/>
              </a:spcAft>
            </a:pPr>
            <a:r>
              <a:rPr lang="fr-FR" dirty="0" smtClean="0">
                <a:latin typeface="Tahoma" panose="020B0604030504040204" pitchFamily="34" charset="0"/>
                <a:ea typeface="Calibri" panose="020F0502020204030204" pitchFamily="34" charset="0"/>
                <a:cs typeface="Times New Roman" panose="02020603050405020304" pitchFamily="18" charset="0"/>
              </a:rPr>
              <a:t>- Avec l’électricité : alimentation du réseau, production d’hydrogène…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3" name="Espace réservé du numéro de diapositive 2"/>
          <p:cNvSpPr>
            <a:spLocks noGrp="1"/>
          </p:cNvSpPr>
          <p:nvPr>
            <p:ph type="sldNum" sz="quarter" idx="12"/>
          </p:nvPr>
        </p:nvSpPr>
        <p:spPr/>
        <p:txBody>
          <a:bodyPr/>
          <a:lstStyle/>
          <a:p>
            <a:fld id="{5253F130-22FD-436E-B233-0C12E2367D8F}" type="slidenum">
              <a:rPr lang="fr-FR" smtClean="0"/>
              <a:t>13</a:t>
            </a:fld>
            <a:endParaRPr lang="fr-FR"/>
          </a:p>
        </p:txBody>
      </p:sp>
    </p:spTree>
    <p:extLst>
      <p:ext uri="{BB962C8B-B14F-4D97-AF65-F5344CB8AC3E}">
        <p14:creationId xmlns:p14="http://schemas.microsoft.com/office/powerpoint/2010/main" val="152262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p:bldP spid="19" grpId="0"/>
      <p:bldP spid="20" grpId="0"/>
      <p:bldP spid="21" grpId="0"/>
      <p:bldP spid="22" grpId="0"/>
      <p:bldP spid="23" grpId="0"/>
      <p:bldP spid="24" grpId="0"/>
      <p:bldP spid="25" grpId="0"/>
      <p:bldP spid="26" grpId="0"/>
      <p:bldP spid="27"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a:xfrm>
            <a:off x="3590117" y="262652"/>
            <a:ext cx="5272530" cy="519863"/>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QU’EST-CE QU’UNE CIVE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543093" y="2048778"/>
            <a:ext cx="11283332" cy="1200329"/>
          </a:xfrm>
          <a:prstGeom prst="rect">
            <a:avLst/>
          </a:prstGeom>
        </p:spPr>
        <p:txBody>
          <a:bodyPr wrap="square">
            <a:spAutoFit/>
          </a:bodyPr>
          <a:lstStyle/>
          <a:p>
            <a:pPr>
              <a:spcAft>
                <a:spcPts val="0"/>
              </a:spcAft>
            </a:pPr>
            <a:r>
              <a:rPr lang="fr-FR" dirty="0" smtClean="0">
                <a:latin typeface="Tahoma" panose="020B0604030504040204" pitchFamily="34" charset="0"/>
                <a:ea typeface="Calibri" panose="020F0502020204030204" pitchFamily="34" charset="0"/>
                <a:cs typeface="Times New Roman" panose="02020603050405020304" pitchFamily="18" charset="0"/>
              </a:rPr>
              <a:t>Pour la période de juillet-août, on parle de CIVE d’été et de septembre à fin avril, on parle de CIVE d’hiver. De nombreuses espèces peuvent être utilisées : </a:t>
            </a:r>
            <a:br>
              <a:rPr lang="fr-FR" dirty="0" smtClean="0">
                <a:latin typeface="Tahoma" panose="020B0604030504040204" pitchFamily="34" charset="0"/>
                <a:ea typeface="Calibri" panose="020F0502020204030204" pitchFamily="34" charset="0"/>
                <a:cs typeface="Times New Roman" panose="02020603050405020304" pitchFamily="18" charset="0"/>
              </a:rPr>
            </a:br>
            <a:r>
              <a:rPr lang="fr-FR" dirty="0" smtClean="0">
                <a:latin typeface="Tahoma" panose="020B0604030504040204" pitchFamily="34" charset="0"/>
                <a:ea typeface="Calibri" panose="020F0502020204030204" pitchFamily="34" charset="0"/>
                <a:cs typeface="Times New Roman" panose="02020603050405020304" pitchFamily="18" charset="0"/>
              </a:rPr>
              <a:t>le tournesol, le sorgo, le seigle</a:t>
            </a:r>
            <a:r>
              <a:rPr lang="fr-FR" dirty="0">
                <a:latin typeface="Tahoma" panose="020B0604030504040204" pitchFamily="34" charset="0"/>
                <a:ea typeface="Calibri" panose="020F0502020204030204" pitchFamily="34" charset="0"/>
                <a:cs typeface="Times New Roman" panose="02020603050405020304" pitchFamily="18" charset="0"/>
              </a:rPr>
              <a:t>, </a:t>
            </a:r>
            <a:r>
              <a:rPr lang="fr-FR" dirty="0" smtClean="0">
                <a:latin typeface="Tahoma" panose="020B0604030504040204" pitchFamily="34" charset="0"/>
                <a:ea typeface="Calibri" panose="020F0502020204030204" pitchFamily="34" charset="0"/>
                <a:cs typeface="Times New Roman" panose="02020603050405020304" pitchFamily="18" charset="0"/>
              </a:rPr>
              <a:t>l’avoine, la </a:t>
            </a:r>
            <a:r>
              <a:rPr lang="fr-FR" dirty="0" err="1" smtClean="0">
                <a:latin typeface="Tahoma" panose="020B0604030504040204" pitchFamily="34" charset="0"/>
                <a:ea typeface="Calibri" panose="020F0502020204030204" pitchFamily="34" charset="0"/>
                <a:cs typeface="Times New Roman" panose="02020603050405020304" pitchFamily="18" charset="0"/>
              </a:rPr>
              <a:t>phacélie</a:t>
            </a:r>
            <a:r>
              <a:rPr lang="fr-FR" dirty="0" smtClean="0">
                <a:latin typeface="Tahoma" panose="020B0604030504040204" pitchFamily="34" charset="0"/>
                <a:ea typeface="Calibri" panose="020F0502020204030204" pitchFamily="34" charset="0"/>
                <a:cs typeface="Times New Roman" panose="02020603050405020304" pitchFamily="18" charset="0"/>
              </a:rPr>
              <a:t>, les pois fourragers, le trèfle, la moutarde, la vesce, le ray-grass, le méteil... </a:t>
            </a:r>
          </a:p>
        </p:txBody>
      </p:sp>
      <p:sp>
        <p:nvSpPr>
          <p:cNvPr id="6" name="Rectangle 5"/>
          <p:cNvSpPr/>
          <p:nvPr/>
        </p:nvSpPr>
        <p:spPr>
          <a:xfrm>
            <a:off x="543093" y="1008764"/>
            <a:ext cx="11362462" cy="369332"/>
          </a:xfrm>
          <a:prstGeom prst="rect">
            <a:avLst/>
          </a:prstGeom>
        </p:spPr>
        <p:txBody>
          <a:bodyPr wrap="square">
            <a:spAutoFit/>
          </a:bodyPr>
          <a:lstStyle/>
          <a:p>
            <a:r>
              <a:rPr lang="fr-FR" dirty="0" smtClean="0">
                <a:solidFill>
                  <a:srgbClr val="FF0000"/>
                </a:solidFill>
                <a:latin typeface="Tahoma" panose="020B0604030504040204" pitchFamily="34" charset="0"/>
                <a:ea typeface="Tahoma" panose="020B0604030504040204" pitchFamily="34" charset="0"/>
                <a:cs typeface="Tahoma" panose="020B0604030504040204" pitchFamily="34" charset="0"/>
              </a:rPr>
              <a:t>CIVE</a:t>
            </a:r>
            <a:r>
              <a:rPr lang="fr-FR" dirty="0" smtClean="0">
                <a:latin typeface="Tahoma" panose="020B0604030504040204" pitchFamily="34" charset="0"/>
                <a:ea typeface="Tahoma" panose="020B0604030504040204" pitchFamily="34" charset="0"/>
                <a:cs typeface="Tahoma" panose="020B0604030504040204" pitchFamily="34" charset="0"/>
              </a:rPr>
              <a:t> : </a:t>
            </a:r>
            <a:r>
              <a:rPr lang="fr-FR" dirty="0" smtClean="0">
                <a:solidFill>
                  <a:srgbClr val="FF0000"/>
                </a:solidFill>
                <a:latin typeface="Tahoma" panose="020B0604030504040204" pitchFamily="34" charset="0"/>
                <a:ea typeface="Tahoma" panose="020B0604030504040204" pitchFamily="34" charset="0"/>
                <a:cs typeface="Tahoma" panose="020B0604030504040204" pitchFamily="34" charset="0"/>
              </a:rPr>
              <a:t>C</a:t>
            </a:r>
            <a:r>
              <a:rPr lang="fr-FR" dirty="0" smtClean="0">
                <a:latin typeface="Tahoma" panose="020B0604030504040204" pitchFamily="34" charset="0"/>
                <a:ea typeface="Tahoma" panose="020B0604030504040204" pitchFamily="34" charset="0"/>
                <a:cs typeface="Tahoma" panose="020B0604030504040204" pitchFamily="34" charset="0"/>
              </a:rPr>
              <a:t>ulture </a:t>
            </a:r>
            <a:r>
              <a:rPr lang="fr-FR" dirty="0" smtClean="0">
                <a:solidFill>
                  <a:srgbClr val="FF0000"/>
                </a:solidFill>
                <a:latin typeface="Tahoma" panose="020B0604030504040204" pitchFamily="34" charset="0"/>
                <a:ea typeface="Tahoma" panose="020B0604030504040204" pitchFamily="34" charset="0"/>
                <a:cs typeface="Tahoma" panose="020B0604030504040204" pitchFamily="34" charset="0"/>
              </a:rPr>
              <a:t>I</a:t>
            </a:r>
            <a:r>
              <a:rPr lang="fr-FR" dirty="0" smtClean="0">
                <a:latin typeface="Tahoma" panose="020B0604030504040204" pitchFamily="34" charset="0"/>
                <a:ea typeface="Tahoma" panose="020B0604030504040204" pitchFamily="34" charset="0"/>
                <a:cs typeface="Tahoma" panose="020B0604030504040204" pitchFamily="34" charset="0"/>
              </a:rPr>
              <a:t>ntermédiaire </a:t>
            </a:r>
            <a:r>
              <a:rPr lang="fr-FR" dirty="0">
                <a:latin typeface="Tahoma" panose="020B0604030504040204" pitchFamily="34" charset="0"/>
                <a:ea typeface="Tahoma" panose="020B0604030504040204" pitchFamily="34" charset="0"/>
                <a:cs typeface="Tahoma" panose="020B0604030504040204" pitchFamily="34" charset="0"/>
              </a:rPr>
              <a:t>à </a:t>
            </a:r>
            <a:r>
              <a:rPr lang="fr-FR" dirty="0" smtClean="0">
                <a:solidFill>
                  <a:srgbClr val="FF0000"/>
                </a:solidFill>
                <a:latin typeface="Tahoma" panose="020B0604030504040204" pitchFamily="34" charset="0"/>
                <a:ea typeface="Tahoma" panose="020B0604030504040204" pitchFamily="34" charset="0"/>
                <a:cs typeface="Tahoma" panose="020B0604030504040204" pitchFamily="34" charset="0"/>
              </a:rPr>
              <a:t>V</a:t>
            </a:r>
            <a:r>
              <a:rPr lang="fr-FR" dirty="0" smtClean="0">
                <a:latin typeface="Tahoma" panose="020B0604030504040204" pitchFamily="34" charset="0"/>
                <a:ea typeface="Tahoma" panose="020B0604030504040204" pitchFamily="34" charset="0"/>
                <a:cs typeface="Tahoma" panose="020B0604030504040204" pitchFamily="34" charset="0"/>
              </a:rPr>
              <a:t>ocation </a:t>
            </a:r>
            <a:r>
              <a:rPr lang="fr-FR" dirty="0" smtClean="0">
                <a:solidFill>
                  <a:srgbClr val="FF0000"/>
                </a:solidFill>
                <a:latin typeface="Tahoma" panose="020B0604030504040204" pitchFamily="34" charset="0"/>
                <a:ea typeface="Tahoma" panose="020B0604030504040204" pitchFamily="34" charset="0"/>
                <a:cs typeface="Tahoma" panose="020B0604030504040204" pitchFamily="34" charset="0"/>
              </a:rPr>
              <a:t>É</a:t>
            </a:r>
            <a:r>
              <a:rPr lang="fr-FR" dirty="0" smtClean="0">
                <a:latin typeface="Tahoma" panose="020B0604030504040204" pitchFamily="34" charset="0"/>
                <a:ea typeface="Tahoma" panose="020B0604030504040204" pitchFamily="34" charset="0"/>
                <a:cs typeface="Tahoma" panose="020B0604030504040204" pitchFamily="34" charset="0"/>
              </a:rPr>
              <a:t>nergétique</a:t>
            </a:r>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543093" y="1358646"/>
            <a:ext cx="11362462" cy="646331"/>
          </a:xfrm>
          <a:prstGeom prst="rect">
            <a:avLst/>
          </a:prstGeom>
        </p:spPr>
        <p:txBody>
          <a:bodyPr wrap="square">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C’est une </a:t>
            </a:r>
            <a:r>
              <a:rPr lang="fr-FR" dirty="0">
                <a:latin typeface="Tahoma" panose="020B0604030504040204" pitchFamily="34" charset="0"/>
                <a:ea typeface="Tahoma" panose="020B0604030504040204" pitchFamily="34" charset="0"/>
                <a:cs typeface="Tahoma" panose="020B0604030504040204" pitchFamily="34" charset="0"/>
              </a:rPr>
              <a:t>culture implantée et récoltée entre deux cultures principales dans une rotation culturale. Les CIVE sont récoltées pour être utilisées en tant qu’intrant dans une unité de méthanisation agricole.</a:t>
            </a:r>
          </a:p>
        </p:txBody>
      </p:sp>
      <p:sp>
        <p:nvSpPr>
          <p:cNvPr id="8" name="Rectangle 7"/>
          <p:cNvSpPr/>
          <p:nvPr/>
        </p:nvSpPr>
        <p:spPr>
          <a:xfrm>
            <a:off x="547488" y="3288864"/>
            <a:ext cx="11358067" cy="923330"/>
          </a:xfrm>
          <a:prstGeom prst="rect">
            <a:avLst/>
          </a:prstGeom>
        </p:spPr>
        <p:txBody>
          <a:bodyPr wrap="square">
            <a:spAutoFit/>
          </a:bodyPr>
          <a:lstStyle/>
          <a:p>
            <a:r>
              <a:rPr lang="fr-FR" dirty="0">
                <a:solidFill>
                  <a:srgbClr val="3A3A3A"/>
                </a:solidFill>
                <a:latin typeface="Tahoma" panose="020B0604030504040204" pitchFamily="34" charset="0"/>
                <a:ea typeface="Tahoma" panose="020B0604030504040204" pitchFamily="34" charset="0"/>
                <a:cs typeface="Tahoma" panose="020B0604030504040204" pitchFamily="34" charset="0"/>
              </a:rPr>
              <a:t>Les CIVE peuvent devenir un substrat intéressant en méthanisation grâce à leur fort potentiel méthanogène, compris entre 100 et 300 </a:t>
            </a:r>
            <a:r>
              <a:rPr lang="fr-FR" dirty="0" smtClean="0">
                <a:solidFill>
                  <a:srgbClr val="3A3A3A"/>
                </a:solidFill>
                <a:latin typeface="Tahoma" panose="020B0604030504040204" pitchFamily="34" charset="0"/>
                <a:ea typeface="Tahoma" panose="020B0604030504040204" pitchFamily="34" charset="0"/>
                <a:cs typeface="Tahoma" panose="020B0604030504040204" pitchFamily="34" charset="0"/>
              </a:rPr>
              <a:t>Nm</a:t>
            </a:r>
            <a:r>
              <a:rPr lang="fr-FR" baseline="30000" dirty="0" smtClean="0">
                <a:solidFill>
                  <a:srgbClr val="3A3A3A"/>
                </a:solidFill>
                <a:latin typeface="Tahoma" panose="020B0604030504040204" pitchFamily="34" charset="0"/>
                <a:ea typeface="Tahoma" panose="020B0604030504040204" pitchFamily="34" charset="0"/>
                <a:cs typeface="Tahoma" panose="020B0604030504040204" pitchFamily="34" charset="0"/>
              </a:rPr>
              <a:t>3</a:t>
            </a:r>
            <a:r>
              <a:rPr lang="fr-FR" dirty="0" smtClean="0">
                <a:solidFill>
                  <a:srgbClr val="3A3A3A"/>
                </a:solidFill>
                <a:latin typeface="Tahoma" panose="020B0604030504040204" pitchFamily="34" charset="0"/>
                <a:ea typeface="Tahoma" panose="020B0604030504040204" pitchFamily="34" charset="0"/>
                <a:cs typeface="Tahoma" panose="020B0604030504040204" pitchFamily="34" charset="0"/>
              </a:rPr>
              <a:t>CH</a:t>
            </a:r>
            <a:r>
              <a:rPr lang="fr-FR" baseline="-25000" dirty="0" smtClean="0">
                <a:solidFill>
                  <a:srgbClr val="3A3A3A"/>
                </a:solidFill>
                <a:latin typeface="Tahoma" panose="020B0604030504040204" pitchFamily="34" charset="0"/>
                <a:ea typeface="Tahoma" panose="020B0604030504040204" pitchFamily="34" charset="0"/>
                <a:cs typeface="Tahoma" panose="020B0604030504040204" pitchFamily="34" charset="0"/>
              </a:rPr>
              <a:t>4</a:t>
            </a:r>
            <a:r>
              <a:rPr lang="fr-FR" dirty="0" smtClean="0">
                <a:solidFill>
                  <a:srgbClr val="3A3A3A"/>
                </a:solidFill>
                <a:latin typeface="Tahoma" panose="020B0604030504040204" pitchFamily="34" charset="0"/>
                <a:ea typeface="Tahoma" panose="020B0604030504040204" pitchFamily="34" charset="0"/>
                <a:cs typeface="Tahoma" panose="020B0604030504040204" pitchFamily="34" charset="0"/>
              </a:rPr>
              <a:t>/</a:t>
            </a:r>
            <a:r>
              <a:rPr lang="fr-FR" dirty="0" err="1" smtClean="0">
                <a:solidFill>
                  <a:srgbClr val="3A3A3A"/>
                </a:solidFill>
                <a:latin typeface="Tahoma" panose="020B0604030504040204" pitchFamily="34" charset="0"/>
                <a:ea typeface="Tahoma" panose="020B0604030504040204" pitchFamily="34" charset="0"/>
                <a:cs typeface="Tahoma" panose="020B0604030504040204" pitchFamily="34" charset="0"/>
              </a:rPr>
              <a:t>tMS</a:t>
            </a:r>
            <a:r>
              <a:rPr lang="fr-FR" dirty="0" smtClean="0">
                <a:solidFill>
                  <a:srgbClr val="3A3A3A"/>
                </a:solidFill>
                <a:latin typeface="Tahoma" panose="020B0604030504040204" pitchFamily="34" charset="0"/>
                <a:ea typeface="Tahoma" panose="020B0604030504040204" pitchFamily="34" charset="0"/>
                <a:cs typeface="Tahoma" panose="020B0604030504040204" pitchFamily="34" charset="0"/>
              </a:rPr>
              <a:t>, </a:t>
            </a:r>
            <a:r>
              <a:rPr lang="fr-FR" dirty="0">
                <a:solidFill>
                  <a:srgbClr val="3A3A3A"/>
                </a:solidFill>
                <a:latin typeface="Tahoma" panose="020B0604030504040204" pitchFamily="34" charset="0"/>
                <a:ea typeface="Tahoma" panose="020B0604030504040204" pitchFamily="34" charset="0"/>
                <a:cs typeface="Tahoma" panose="020B0604030504040204" pitchFamily="34" charset="0"/>
              </a:rPr>
              <a:t>selon l’espèce utilisée, tout en permettant de limiter le recours aux cultures énergétiques dédiées</a:t>
            </a:r>
            <a:r>
              <a:rPr lang="fr-FR" dirty="0" smtClean="0">
                <a:solidFill>
                  <a:srgbClr val="3A3A3A"/>
                </a:solidFill>
                <a:latin typeface="Tahoma" panose="020B0604030504040204" pitchFamily="34" charset="0"/>
                <a:ea typeface="Tahoma" panose="020B0604030504040204" pitchFamily="34" charset="0"/>
                <a:cs typeface="Tahoma" panose="020B0604030504040204" pitchFamily="34" charset="0"/>
              </a:rPr>
              <a:t>. </a:t>
            </a:r>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543093" y="5106204"/>
            <a:ext cx="11283332" cy="646331"/>
          </a:xfrm>
          <a:prstGeom prst="rect">
            <a:avLst/>
          </a:prstGeom>
        </p:spPr>
        <p:txBody>
          <a:bodyPr wrap="square">
            <a:spAutoFit/>
          </a:bodyPr>
          <a:lstStyle/>
          <a:p>
            <a:pPr>
              <a:spcAft>
                <a:spcPts val="0"/>
              </a:spcAft>
            </a:pPr>
            <a:r>
              <a:rPr lang="fr-FR" dirty="0" smtClean="0">
                <a:latin typeface="Tahoma" panose="020B0604030504040204" pitchFamily="34" charset="0"/>
                <a:ea typeface="Calibri" panose="020F0502020204030204" pitchFamily="34" charset="0"/>
                <a:cs typeface="Times New Roman" panose="02020603050405020304" pitchFamily="18" charset="0"/>
              </a:rPr>
              <a:t>De recherches sont aussi menées pour favoriser le développement des racines (= plus de carbone donc potentiellement accroissement de la fabrication de l’humus).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547488" y="4210895"/>
            <a:ext cx="11358067" cy="923330"/>
          </a:xfrm>
          <a:prstGeom prst="rect">
            <a:avLst/>
          </a:prstGeom>
        </p:spPr>
        <p:txBody>
          <a:bodyPr wrap="square">
            <a:spAutoFit/>
          </a:bodyPr>
          <a:lstStyle/>
          <a:p>
            <a:r>
              <a:rPr lang="fr-FR" dirty="0" smtClean="0">
                <a:solidFill>
                  <a:srgbClr val="3A3A3A"/>
                </a:solidFill>
                <a:latin typeface="Tahoma" panose="020B0604030504040204" pitchFamily="34" charset="0"/>
                <a:ea typeface="Tahoma" panose="020B0604030504040204" pitchFamily="34" charset="0"/>
                <a:cs typeface="Tahoma" panose="020B0604030504040204" pitchFamily="34" charset="0"/>
              </a:rPr>
              <a:t>Il existe des organismes professionnels qui mènent des essais sur les CIVE avec les agriculteurs : on arrive ainsi à augmenter les rendements à l’hectare (jusqu’à 10 tonnes de matière sèche, ce qui est assez exceptionnel).</a:t>
            </a:r>
            <a:endParaRPr lang="fr-FR" dirty="0">
              <a:latin typeface="Tahoma" panose="020B0604030504040204" pitchFamily="34" charset="0"/>
              <a:ea typeface="Tahoma" panose="020B0604030504040204" pitchFamily="34" charset="0"/>
              <a:cs typeface="Tahoma" panose="020B0604030504040204" pitchFamily="34" charset="0"/>
            </a:endParaRPr>
          </a:p>
        </p:txBody>
      </p:sp>
      <p:pic>
        <p:nvPicPr>
          <p:cNvPr id="15" name="Imag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2" name="Rectangle 11"/>
          <p:cNvSpPr/>
          <p:nvPr/>
        </p:nvSpPr>
        <p:spPr>
          <a:xfrm>
            <a:off x="543093" y="5752535"/>
            <a:ext cx="4055033" cy="369332"/>
          </a:xfrm>
          <a:prstGeom prst="rect">
            <a:avLst/>
          </a:prstGeom>
        </p:spPr>
        <p:txBody>
          <a:bodyPr wrap="square">
            <a:spAutoFit/>
          </a:bodyPr>
          <a:lstStyle/>
          <a:p>
            <a:pPr>
              <a:spcAft>
                <a:spcPts val="0"/>
              </a:spcAft>
            </a:pPr>
            <a:r>
              <a:rPr lang="fr-FR" dirty="0" smtClean="0">
                <a:latin typeface="Tahoma" panose="020B0604030504040204" pitchFamily="34" charset="0"/>
                <a:ea typeface="Calibri" panose="020F0502020204030204" pitchFamily="34" charset="0"/>
                <a:cs typeface="Times New Roman" panose="02020603050405020304" pitchFamily="18" charset="0"/>
              </a:rPr>
              <a:t>Aucune limite n’est fixée dans la loi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Espace réservé du numéro de diapositive 2"/>
          <p:cNvSpPr>
            <a:spLocks noGrp="1"/>
          </p:cNvSpPr>
          <p:nvPr>
            <p:ph type="sldNum" sz="quarter" idx="12"/>
          </p:nvPr>
        </p:nvSpPr>
        <p:spPr/>
        <p:txBody>
          <a:bodyPr/>
          <a:lstStyle/>
          <a:p>
            <a:fld id="{5253F130-22FD-436E-B233-0C12E2367D8F}" type="slidenum">
              <a:rPr lang="fr-FR" smtClean="0"/>
              <a:t>14</a:t>
            </a:fld>
            <a:endParaRPr lang="fr-FR"/>
          </a:p>
        </p:txBody>
      </p:sp>
    </p:spTree>
    <p:extLst>
      <p:ext uri="{BB962C8B-B14F-4D97-AF65-F5344CB8AC3E}">
        <p14:creationId xmlns:p14="http://schemas.microsoft.com/office/powerpoint/2010/main" val="112976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6" grpId="0"/>
      <p:bldP spid="11" grpId="0"/>
      <p:bldP spid="8" grpId="0"/>
      <p:bldP spid="13" grpId="0"/>
      <p:bldP spid="14"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4504517" y="341784"/>
            <a:ext cx="2643629" cy="475902"/>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ET LE MAÏS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543093" y="1371770"/>
            <a:ext cx="7965181" cy="646331"/>
          </a:xfrm>
          <a:prstGeom prst="rect">
            <a:avLst/>
          </a:prstGeom>
        </p:spPr>
        <p:txBody>
          <a:bodyPr wrap="square">
            <a:spAutoFit/>
          </a:bodyPr>
          <a:lstStyle/>
          <a:p>
            <a:pPr>
              <a:spcAft>
                <a:spcPts val="0"/>
              </a:spcAft>
            </a:pPr>
            <a:r>
              <a:rPr lang="fr-FR" dirty="0" smtClean="0">
                <a:latin typeface="Tahoma" panose="020B0604030504040204" pitchFamily="34" charset="0"/>
                <a:ea typeface="Calibri" panose="020F0502020204030204" pitchFamily="34" charset="0"/>
                <a:cs typeface="Times New Roman" panose="02020603050405020304" pitchFamily="18" charset="0"/>
              </a:rPr>
              <a:t>Le maïs est ce qu’on appelle une culture dédiée, c’est-à-dire qu’il est cultivé </a:t>
            </a:r>
            <a:br>
              <a:rPr lang="fr-FR" dirty="0" smtClean="0">
                <a:latin typeface="Tahoma" panose="020B0604030504040204" pitchFamily="34" charset="0"/>
                <a:ea typeface="Calibri" panose="020F0502020204030204" pitchFamily="34" charset="0"/>
                <a:cs typeface="Times New Roman" panose="02020603050405020304" pitchFamily="18" charset="0"/>
              </a:rPr>
            </a:br>
            <a:r>
              <a:rPr lang="fr-FR" dirty="0" smtClean="0">
                <a:latin typeface="Tahoma" panose="020B0604030504040204" pitchFamily="34" charset="0"/>
                <a:ea typeface="Calibri" panose="020F0502020204030204" pitchFamily="34" charset="0"/>
                <a:cs typeface="Times New Roman" panose="02020603050405020304" pitchFamily="18" charset="0"/>
              </a:rPr>
              <a:t>comme pour les animaux mais destiné au </a:t>
            </a:r>
            <a:r>
              <a:rPr lang="fr-FR" dirty="0" err="1" smtClean="0">
                <a:latin typeface="Tahoma" panose="020B0604030504040204" pitchFamily="34" charset="0"/>
                <a:ea typeface="Calibri" panose="020F0502020204030204" pitchFamily="34" charset="0"/>
                <a:cs typeface="Times New Roman" panose="02020603050405020304" pitchFamily="18" charset="0"/>
              </a:rPr>
              <a:t>méthaniseur</a:t>
            </a:r>
            <a:r>
              <a:rPr lang="fr-FR" dirty="0" smtClean="0">
                <a:latin typeface="Tahoma" panose="020B0604030504040204" pitchFamily="34" charset="0"/>
                <a:ea typeface="Calibri" panose="020F0502020204030204" pitchFamily="34" charset="0"/>
                <a:cs typeface="Times New Roman" panose="02020603050405020304" pitchFamily="18" charset="0"/>
              </a:rPr>
              <a:t>. </a:t>
            </a:r>
          </a:p>
        </p:txBody>
      </p:sp>
      <p:sp>
        <p:nvSpPr>
          <p:cNvPr id="4" name="Rectangle 3"/>
          <p:cNvSpPr/>
          <p:nvPr/>
        </p:nvSpPr>
        <p:spPr>
          <a:xfrm>
            <a:off x="543093" y="2104461"/>
            <a:ext cx="4653161" cy="369332"/>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Il permet de faire un lissage sur l’année. </a:t>
            </a:r>
            <a:endParaRPr lang="fr-FR" dirty="0">
              <a:latin typeface="Tahoma" panose="020B060403050404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43093" y="2643722"/>
            <a:ext cx="10069222" cy="369332"/>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Son potentiel méthanogène est nettement supérieur à celui des fumiers et des lisiers 8 à 10 fois).</a:t>
            </a:r>
            <a:endParaRPr lang="fr-FR" dirty="0">
              <a:latin typeface="Tahoma" panose="020B060403050404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43092" y="3061263"/>
            <a:ext cx="11429490" cy="923330"/>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Dans un </a:t>
            </a:r>
            <a:r>
              <a:rPr lang="fr-FR" dirty="0" err="1" smtClean="0">
                <a:latin typeface="Tahoma" panose="020B0604030504040204" pitchFamily="34" charset="0"/>
                <a:ea typeface="Calibri" panose="020F0502020204030204" pitchFamily="34" charset="0"/>
                <a:cs typeface="Times New Roman" panose="02020603050405020304" pitchFamily="18" charset="0"/>
              </a:rPr>
              <a:t>méthaniseur</a:t>
            </a:r>
            <a:r>
              <a:rPr lang="fr-FR" dirty="0" smtClean="0">
                <a:latin typeface="Tahoma" panose="020B0604030504040204" pitchFamily="34" charset="0"/>
                <a:ea typeface="Calibri" panose="020F0502020204030204" pitchFamily="34" charset="0"/>
                <a:cs typeface="Times New Roman" panose="02020603050405020304" pitchFamily="18" charset="0"/>
              </a:rPr>
              <a:t>, il est autorisé jusqu’à 15 % du volume total. </a:t>
            </a:r>
          </a:p>
          <a:p>
            <a:r>
              <a:rPr lang="fr-FR" dirty="0" smtClean="0">
                <a:latin typeface="Tahoma" panose="020B0604030504040204" pitchFamily="34" charset="0"/>
                <a:ea typeface="Calibri" panose="020F0502020204030204" pitchFamily="34" charset="0"/>
                <a:cs typeface="Times New Roman" panose="02020603050405020304" pitchFamily="18" charset="0"/>
              </a:rPr>
              <a:t>Ainsi, pour un projet modeste de 10 000 tonnes (2 ou 3 agriculteurs), la surface consacrée pour le </a:t>
            </a:r>
            <a:r>
              <a:rPr lang="fr-FR" dirty="0" err="1" smtClean="0">
                <a:latin typeface="Tahoma" panose="020B0604030504040204" pitchFamily="34" charset="0"/>
                <a:ea typeface="Calibri" panose="020F0502020204030204" pitchFamily="34" charset="0"/>
                <a:cs typeface="Times New Roman" panose="02020603050405020304" pitchFamily="18" charset="0"/>
              </a:rPr>
              <a:t>méthaniseur</a:t>
            </a:r>
            <a:r>
              <a:rPr lang="fr-FR" dirty="0" smtClean="0">
                <a:latin typeface="Tahoma" panose="020B0604030504040204" pitchFamily="34" charset="0"/>
                <a:ea typeface="Calibri" panose="020F0502020204030204" pitchFamily="34" charset="0"/>
                <a:cs typeface="Times New Roman" panose="02020603050405020304" pitchFamily="18" charset="0"/>
              </a:rPr>
              <a:t> approchera les 40 ha ou 40 terrain de football (1500 tonnes/40 tonnes à l’ha en moyenne).</a:t>
            </a:r>
            <a:endParaRPr lang="fr-FR" dirty="0">
              <a:latin typeface="Tahoma" panose="020B060403050404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543093" y="4555450"/>
            <a:ext cx="5180700" cy="369332"/>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 concurrence entre l’alimentation et l’énergie ;</a:t>
            </a:r>
          </a:p>
        </p:txBody>
      </p:sp>
      <p:sp>
        <p:nvSpPr>
          <p:cNvPr id="8" name="Rectangle 7"/>
          <p:cNvSpPr/>
          <p:nvPr/>
        </p:nvSpPr>
        <p:spPr>
          <a:xfrm>
            <a:off x="543092" y="5220144"/>
            <a:ext cx="4213546" cy="369332"/>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 pas ou peu de contrôles ;</a:t>
            </a:r>
          </a:p>
        </p:txBody>
      </p:sp>
      <p:sp>
        <p:nvSpPr>
          <p:cNvPr id="9" name="Rectangle 8"/>
          <p:cNvSpPr/>
          <p:nvPr/>
        </p:nvSpPr>
        <p:spPr>
          <a:xfrm>
            <a:off x="543092" y="4261842"/>
            <a:ext cx="1898239" cy="369332"/>
          </a:xfrm>
          <a:prstGeom prst="rect">
            <a:avLst/>
          </a:prstGeom>
        </p:spPr>
        <p:txBody>
          <a:bodyPr wrap="square">
            <a:spAutoFit/>
          </a:bodyPr>
          <a:lstStyle/>
          <a:p>
            <a:r>
              <a:rPr lang="fr-FR" dirty="0" smtClean="0">
                <a:solidFill>
                  <a:schemeClr val="accent2"/>
                </a:solidFill>
                <a:latin typeface="Tahoma" panose="020B0604030504040204" pitchFamily="34" charset="0"/>
                <a:ea typeface="Calibri" panose="020F0502020204030204" pitchFamily="34" charset="0"/>
                <a:cs typeface="Times New Roman" panose="02020603050405020304" pitchFamily="18" charset="0"/>
              </a:rPr>
              <a:t>Inconvénients : </a:t>
            </a:r>
          </a:p>
        </p:txBody>
      </p:sp>
      <p:sp>
        <p:nvSpPr>
          <p:cNvPr id="10" name="Rectangle 9"/>
          <p:cNvSpPr/>
          <p:nvPr/>
        </p:nvSpPr>
        <p:spPr>
          <a:xfrm>
            <a:off x="543091" y="5623591"/>
            <a:ext cx="4811423" cy="369332"/>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 est exclu dans le calcul du bilan carbone ;</a:t>
            </a:r>
          </a:p>
        </p:txBody>
      </p:sp>
      <p:sp>
        <p:nvSpPr>
          <p:cNvPr id="11" name="Rectangle 10"/>
          <p:cNvSpPr/>
          <p:nvPr/>
        </p:nvSpPr>
        <p:spPr>
          <a:xfrm>
            <a:off x="543091" y="6015543"/>
            <a:ext cx="4811423" cy="646331"/>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 pression des industriels et des banques</a:t>
            </a:r>
            <a:br>
              <a:rPr lang="fr-FR" dirty="0" smtClean="0">
                <a:latin typeface="Tahoma" panose="020B0604030504040204" pitchFamily="34" charset="0"/>
                <a:ea typeface="Calibri" panose="020F0502020204030204" pitchFamily="34" charset="0"/>
                <a:cs typeface="Times New Roman" panose="02020603050405020304" pitchFamily="18" charset="0"/>
              </a:rPr>
            </a:br>
            <a:r>
              <a:rPr lang="fr-FR" dirty="0" smtClean="0">
                <a:latin typeface="Tahoma" panose="020B0604030504040204" pitchFamily="34" charset="0"/>
                <a:ea typeface="Calibri" panose="020F0502020204030204" pitchFamily="34" charset="0"/>
                <a:cs typeface="Times New Roman" panose="02020603050405020304" pitchFamily="18" charset="0"/>
              </a:rPr>
              <a:t>  (pour sécuriser l’</a:t>
            </a:r>
            <a:r>
              <a:rPr lang="fr-FR" dirty="0" err="1" smtClean="0">
                <a:latin typeface="Tahoma" panose="020B0604030504040204" pitchFamily="34" charset="0"/>
                <a:ea typeface="Calibri" panose="020F0502020204030204" pitchFamily="34" charset="0"/>
                <a:cs typeface="Times New Roman" panose="02020603050405020304" pitchFamily="18" charset="0"/>
              </a:rPr>
              <a:t>appovisionnement</a:t>
            </a:r>
            <a:r>
              <a:rPr lang="fr-FR" dirty="0" smtClean="0">
                <a:latin typeface="Tahoma" panose="020B0604030504040204" pitchFamily="34" charset="0"/>
                <a:ea typeface="Calibri" panose="020F0502020204030204" pitchFamily="34" charset="0"/>
                <a:cs typeface="Times New Roman" panose="02020603050405020304" pitchFamily="18" charset="0"/>
              </a:rPr>
              <a:t>) ;</a:t>
            </a:r>
          </a:p>
        </p:txBody>
      </p:sp>
      <p:sp>
        <p:nvSpPr>
          <p:cNvPr id="12" name="Rectangle 11"/>
          <p:cNvSpPr/>
          <p:nvPr/>
        </p:nvSpPr>
        <p:spPr>
          <a:xfrm>
            <a:off x="543092" y="4887797"/>
            <a:ext cx="4811423" cy="369332"/>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 fragilité (/année de sécheresse) ;</a:t>
            </a:r>
          </a:p>
        </p:txBody>
      </p:sp>
      <p:sp>
        <p:nvSpPr>
          <p:cNvPr id="13" name="ZoneTexte 12"/>
          <p:cNvSpPr txBox="1"/>
          <p:nvPr/>
        </p:nvSpPr>
        <p:spPr>
          <a:xfrm>
            <a:off x="6432650" y="5856550"/>
            <a:ext cx="3929794" cy="369332"/>
          </a:xfrm>
          <a:prstGeom prst="rect">
            <a:avLst/>
          </a:prstGeom>
          <a:noFill/>
        </p:spPr>
        <p:txBody>
          <a:bodyPr wrap="none" rtlCol="0">
            <a:spAutoFit/>
          </a:bodyPr>
          <a:lstStyle/>
          <a:p>
            <a:pPr algn="ctr"/>
            <a:r>
              <a:rPr lang="fr-FR" dirty="0" smtClean="0">
                <a:latin typeface="Tahoma" panose="020B0604030504040204" pitchFamily="34" charset="0"/>
                <a:ea typeface="Tahoma" panose="020B0604030504040204" pitchFamily="34" charset="0"/>
                <a:cs typeface="Tahoma" panose="020B0604030504040204" pitchFamily="34" charset="0"/>
              </a:rPr>
              <a:t>La </a:t>
            </a:r>
            <a:r>
              <a:rPr lang="fr-FR" dirty="0" err="1" smtClean="0">
                <a:latin typeface="Tahoma" panose="020B0604030504040204" pitchFamily="34" charset="0"/>
                <a:ea typeface="Tahoma" panose="020B0604030504040204" pitchFamily="34" charset="0"/>
                <a:cs typeface="Tahoma" panose="020B0604030504040204" pitchFamily="34" charset="0"/>
              </a:rPr>
              <a:t>silphie</a:t>
            </a:r>
            <a:r>
              <a:rPr lang="fr-FR" dirty="0" smtClean="0">
                <a:latin typeface="Tahoma" panose="020B0604030504040204" pitchFamily="34" charset="0"/>
                <a:ea typeface="Tahoma" panose="020B0604030504040204" pitchFamily="34" charset="0"/>
                <a:cs typeface="Tahoma" panose="020B0604030504040204" pitchFamily="34" charset="0"/>
              </a:rPr>
              <a:t> : une alternative au maïs ?</a:t>
            </a: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6" name="Espace réservé du numéro de diapositive 15"/>
          <p:cNvSpPr>
            <a:spLocks noGrp="1"/>
          </p:cNvSpPr>
          <p:nvPr>
            <p:ph type="sldNum" sz="quarter" idx="12"/>
          </p:nvPr>
        </p:nvSpPr>
        <p:spPr/>
        <p:txBody>
          <a:bodyPr/>
          <a:lstStyle/>
          <a:p>
            <a:fld id="{5253F130-22FD-436E-B233-0C12E2367D8F}" type="slidenum">
              <a:rPr lang="fr-FR" smtClean="0"/>
              <a:t>15</a:t>
            </a:fld>
            <a:endParaRPr lang="fr-FR"/>
          </a:p>
        </p:txBody>
      </p:sp>
      <p:sp>
        <p:nvSpPr>
          <p:cNvPr id="17" name="ZoneTexte 16"/>
          <p:cNvSpPr txBox="1"/>
          <p:nvPr/>
        </p:nvSpPr>
        <p:spPr>
          <a:xfrm>
            <a:off x="9954231" y="471136"/>
            <a:ext cx="1865663" cy="1708160"/>
          </a:xfrm>
          <a:prstGeom prst="rect">
            <a:avLst/>
          </a:prstGeom>
          <a:solidFill>
            <a:schemeClr val="bg1">
              <a:lumMod val="75000"/>
            </a:schemeClr>
          </a:solidFill>
        </p:spPr>
        <p:txBody>
          <a:bodyPr wrap="square" rtlCol="0">
            <a:spAutoFit/>
          </a:bodyPr>
          <a:lstStyle/>
          <a:p>
            <a:pPr algn="ctr"/>
            <a:r>
              <a:rPr lang="fr-FR" dirty="0" smtClean="0">
                <a:latin typeface="Tahoma" panose="020B0604030504040204" pitchFamily="34" charset="0"/>
                <a:ea typeface="Tahoma" panose="020B0604030504040204" pitchFamily="34" charset="0"/>
                <a:cs typeface="Tahoma" panose="020B0604030504040204" pitchFamily="34" charset="0"/>
              </a:rPr>
              <a:t>Merci les Verts ! La FNSEA en avait rêvé, les Verts l’ont fait !</a:t>
            </a:r>
            <a:endParaRPr lang="fr-FR" dirty="0">
              <a:latin typeface="Tahoma" panose="020B0604030504040204" pitchFamily="34" charset="0"/>
              <a:ea typeface="Tahoma" panose="020B0604030504040204" pitchFamily="34" charset="0"/>
              <a:cs typeface="Tahoma" panose="020B0604030504040204" pitchFamily="34" charset="0"/>
            </a:endParaRPr>
          </a:p>
          <a:p>
            <a:pPr algn="ctr"/>
            <a:r>
              <a:rPr lang="fr-FR" sz="1100" dirty="0" smtClean="0">
                <a:latin typeface="Tahoma" panose="020B0604030504040204" pitchFamily="34" charset="0"/>
                <a:ea typeface="Tahoma" panose="020B0604030504040204" pitchFamily="34" charset="0"/>
                <a:cs typeface="Tahoma" panose="020B0604030504040204" pitchFamily="34" charset="0"/>
              </a:rPr>
              <a:t>En effet, ce sont eux qui ont ouvert la boîte de </a:t>
            </a:r>
            <a:r>
              <a:rPr lang="fr-FR" sz="1100" dirty="0" err="1" smtClean="0">
                <a:latin typeface="Tahoma" panose="020B0604030504040204" pitchFamily="34" charset="0"/>
                <a:ea typeface="Tahoma" panose="020B0604030504040204" pitchFamily="34" charset="0"/>
                <a:cs typeface="Tahoma" panose="020B0604030504040204" pitchFamily="34" charset="0"/>
              </a:rPr>
              <a:t>Pandorre</a:t>
            </a:r>
            <a:r>
              <a:rPr lang="fr-FR" sz="1100" dirty="0" smtClean="0">
                <a:latin typeface="Tahoma" panose="020B0604030504040204" pitchFamily="34" charset="0"/>
                <a:ea typeface="Tahoma" panose="020B0604030504040204" pitchFamily="34" charset="0"/>
                <a:cs typeface="Tahoma" panose="020B0604030504040204" pitchFamily="34" charset="0"/>
              </a:rPr>
              <a:t> sous Hollande…</a:t>
            </a:r>
          </a:p>
        </p:txBody>
      </p:sp>
      <p:sp>
        <p:nvSpPr>
          <p:cNvPr id="15" name="Rectangle 14"/>
          <p:cNvSpPr/>
          <p:nvPr/>
        </p:nvSpPr>
        <p:spPr>
          <a:xfrm>
            <a:off x="6847223" y="6200209"/>
            <a:ext cx="3481671" cy="430887"/>
          </a:xfrm>
          <a:prstGeom prst="rect">
            <a:avLst/>
          </a:prstGeom>
        </p:spPr>
        <p:txBody>
          <a:bodyPr wrap="square">
            <a:spAutoFit/>
          </a:bodyPr>
          <a:lstStyle/>
          <a:p>
            <a:r>
              <a:rPr lang="fr-FR" sz="1100" dirty="0">
                <a:latin typeface="Tahoma" panose="020B0604030504040204" pitchFamily="34" charset="0"/>
                <a:ea typeface="Tahoma" panose="020B0604030504040204" pitchFamily="34" charset="0"/>
                <a:cs typeface="Tahoma" panose="020B0604030504040204" pitchFamily="34" charset="0"/>
                <a:hlinkClick r:id="rId3"/>
              </a:rPr>
              <a:t>https://www.paysan-breton.fr/2020/01/la-silphie-une-culture-interessante-pour-la-methanisation</a:t>
            </a:r>
            <a:r>
              <a:rPr lang="fr-FR" sz="1100" dirty="0" smtClean="0">
                <a:latin typeface="Tahoma" panose="020B0604030504040204" pitchFamily="34" charset="0"/>
                <a:ea typeface="Tahoma" panose="020B0604030504040204" pitchFamily="34" charset="0"/>
                <a:cs typeface="Tahoma" panose="020B0604030504040204" pitchFamily="34" charset="0"/>
                <a:hlinkClick r:id="rId3"/>
              </a:rPr>
              <a:t>/</a:t>
            </a:r>
            <a:r>
              <a:rPr lang="fr-FR" sz="1100" dirty="0" smtClean="0">
                <a:latin typeface="Tahoma" panose="020B0604030504040204" pitchFamily="34" charset="0"/>
                <a:ea typeface="Tahoma" panose="020B0604030504040204" pitchFamily="34" charset="0"/>
                <a:cs typeface="Tahoma" panose="020B0604030504040204" pitchFamily="34" charset="0"/>
              </a:rPr>
              <a:t>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pic>
        <p:nvPicPr>
          <p:cNvPr id="18" name="Image 17"/>
          <p:cNvPicPr/>
          <p:nvPr/>
        </p:nvPicPr>
        <p:blipFill rotWithShape="1">
          <a:blip r:embed="rId4">
            <a:extLst>
              <a:ext uri="{28A0092B-C50C-407E-A947-70E740481C1C}">
                <a14:useLocalDpi xmlns:a14="http://schemas.microsoft.com/office/drawing/2010/main" val="0"/>
              </a:ext>
            </a:extLst>
          </a:blip>
          <a:srcRect l="39849" t="36758" r="35185" b="43540"/>
          <a:stretch/>
        </p:blipFill>
        <p:spPr bwMode="auto">
          <a:xfrm>
            <a:off x="6527441" y="4140155"/>
            <a:ext cx="3155315" cy="1400175"/>
          </a:xfrm>
          <a:prstGeom prst="rect">
            <a:avLst/>
          </a:prstGeom>
          <a:ln>
            <a:noFill/>
          </a:ln>
          <a:extLst>
            <a:ext uri="{53640926-AAD7-44D8-BBD7-CCE9431645EC}">
              <a14:shadowObscured xmlns:a14="http://schemas.microsoft.com/office/drawing/2010/main"/>
            </a:ext>
          </a:extLst>
        </p:spPr>
      </p:pic>
      <p:sp>
        <p:nvSpPr>
          <p:cNvPr id="19" name="Rectangle 18"/>
          <p:cNvSpPr/>
          <p:nvPr/>
        </p:nvSpPr>
        <p:spPr>
          <a:xfrm>
            <a:off x="7245531" y="2172294"/>
            <a:ext cx="4727051" cy="261610"/>
          </a:xfrm>
          <a:prstGeom prst="rect">
            <a:avLst/>
          </a:prstGeom>
        </p:spPr>
        <p:txBody>
          <a:bodyPr wrap="square">
            <a:spAutoFit/>
          </a:bodyPr>
          <a:lstStyle/>
          <a:p>
            <a:r>
              <a:rPr lang="fr-FR" sz="1100" dirty="0">
                <a:latin typeface="Tahoma" panose="020B0604030504040204" pitchFamily="34" charset="0"/>
                <a:ea typeface="Tahoma" panose="020B0604030504040204" pitchFamily="34" charset="0"/>
                <a:cs typeface="Tahoma" panose="020B0604030504040204" pitchFamily="34" charset="0"/>
                <a:hlinkClick r:id="rId5"/>
              </a:rPr>
              <a:t>https://</a:t>
            </a:r>
            <a:r>
              <a:rPr lang="fr-FR" sz="1100" dirty="0" smtClean="0">
                <a:latin typeface="Tahoma" panose="020B0604030504040204" pitchFamily="34" charset="0"/>
                <a:ea typeface="Tahoma" panose="020B0604030504040204" pitchFamily="34" charset="0"/>
                <a:cs typeface="Tahoma" panose="020B0604030504040204" pitchFamily="34" charset="0"/>
                <a:hlinkClick r:id="rId5"/>
              </a:rPr>
              <a:t>www.assemblee-nationale.fr/14/amendements/2736/AN/847.pdf</a:t>
            </a:r>
            <a:r>
              <a:rPr lang="fr-FR" sz="1100" dirty="0" smtClean="0">
                <a:latin typeface="Tahoma" panose="020B0604030504040204" pitchFamily="34" charset="0"/>
                <a:ea typeface="Tahoma" panose="020B0604030504040204" pitchFamily="34" charset="0"/>
                <a:cs typeface="Tahoma" panose="020B0604030504040204" pitchFamily="34" charset="0"/>
              </a:rPr>
              <a:t>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9167953" y="5540090"/>
            <a:ext cx="567784" cy="218265"/>
          </a:xfrm>
          <a:prstGeom prst="rect">
            <a:avLst/>
          </a:prstGeom>
        </p:spPr>
        <p:txBody>
          <a:bodyPr wrap="none">
            <a:spAutoFit/>
          </a:bodyPr>
          <a:lstStyle/>
          <a:p>
            <a:pPr>
              <a:lnSpc>
                <a:spcPct val="107000"/>
              </a:lnSpc>
              <a:spcAft>
                <a:spcPts val="800"/>
              </a:spcAft>
            </a:pPr>
            <a:r>
              <a:rPr lang="fr-FR" sz="800" dirty="0" smtClean="0">
                <a:latin typeface="Calibri" panose="020F0502020204030204" pitchFamily="34" charset="0"/>
                <a:ea typeface="Calibri" panose="020F0502020204030204" pitchFamily="34" charset="0"/>
                <a:cs typeface="Calibri" panose="020F0502020204030204" pitchFamily="34" charset="0"/>
              </a:rPr>
              <a:t>© </a:t>
            </a:r>
            <a:r>
              <a:rPr lang="fr-FR" sz="800" dirty="0" smtClean="0">
                <a:latin typeface="Calibri" panose="020F0502020204030204" pitchFamily="34" charset="0"/>
                <a:ea typeface="Calibri" panose="020F0502020204030204" pitchFamily="34" charset="0"/>
                <a:cs typeface="Times New Roman" panose="02020603050405020304" pitchFamily="18" charset="0"/>
              </a:rPr>
              <a:t>ADTEC</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298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P spid="8" grpId="0"/>
      <p:bldP spid="9" grpId="0"/>
      <p:bldP spid="10" grpId="0"/>
      <p:bldP spid="11" grpId="0"/>
      <p:bldP spid="12" grpId="0"/>
      <p:bldP spid="13" grpId="0"/>
      <p:bldP spid="17" grpId="0" animBg="1"/>
      <p:bldP spid="15"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207403" y="306615"/>
            <a:ext cx="9826944" cy="862818"/>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QUELS RÉGIMES POUR LES INSTALLATIONS CLASSÉES POUR LA PROTECTION DE L’ENVIRONNEMENT </a:t>
            </a:r>
            <a:r>
              <a:rPr lang="fr-FR" sz="2600" dirty="0">
                <a:latin typeface="Tahoma" panose="020B0604030504040204" pitchFamily="34" charset="0"/>
                <a:ea typeface="Tahoma" panose="020B0604030504040204" pitchFamily="34" charset="0"/>
                <a:cs typeface="Tahoma" panose="020B0604030504040204" pitchFamily="34" charset="0"/>
              </a:rPr>
              <a:t>(ICPE) ?</a:t>
            </a:r>
          </a:p>
        </p:txBody>
      </p:sp>
      <p:sp>
        <p:nvSpPr>
          <p:cNvPr id="3" name="Rectangle 2"/>
          <p:cNvSpPr/>
          <p:nvPr/>
        </p:nvSpPr>
        <p:spPr>
          <a:xfrm>
            <a:off x="587049" y="1355979"/>
            <a:ext cx="8899845" cy="369332"/>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 inférieur à 30 tonnes par jour (10 900 tonnes) : DÉCLARATION </a:t>
            </a:r>
            <a:endParaRPr lang="fr-FR" dirty="0">
              <a:latin typeface="Tahoma" panose="020B060403050404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587050" y="3407117"/>
            <a:ext cx="8899845" cy="369332"/>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 de 30 tonnes à 100 tonnes par jour (36 000 tonnes) : ENREGISTREMENT</a:t>
            </a:r>
            <a:endParaRPr lang="fr-FR" dirty="0">
              <a:latin typeface="Tahoma" panose="020B060403050404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87050" y="4792294"/>
            <a:ext cx="8899845" cy="369332"/>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 supérieur à 100 tonnes par jour (plus de 36 000 tonnes) : AUTORISATION</a:t>
            </a:r>
            <a:endParaRPr lang="fr-FR" dirty="0">
              <a:latin typeface="Tahoma" panose="020B0604030504040204" pitchFamily="34" charset="0"/>
              <a:ea typeface="Calibri" panose="020F0502020204030204" pitchFamily="34" charset="0"/>
              <a:cs typeface="Times New Roman" panose="02020603050405020304" pitchFamily="18" charset="0"/>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8" name="Espace réservé du numéro de diapositive 7"/>
          <p:cNvSpPr>
            <a:spLocks noGrp="1"/>
          </p:cNvSpPr>
          <p:nvPr>
            <p:ph type="sldNum" sz="quarter" idx="12"/>
          </p:nvPr>
        </p:nvSpPr>
        <p:spPr/>
        <p:txBody>
          <a:bodyPr/>
          <a:lstStyle/>
          <a:p>
            <a:fld id="{5253F130-22FD-436E-B233-0C12E2367D8F}" type="slidenum">
              <a:rPr lang="fr-FR" smtClean="0"/>
              <a:t>16</a:t>
            </a:fld>
            <a:endParaRPr lang="fr-FR"/>
          </a:p>
        </p:txBody>
      </p:sp>
      <p:sp>
        <p:nvSpPr>
          <p:cNvPr id="9" name="Rectangle 8"/>
          <p:cNvSpPr/>
          <p:nvPr/>
        </p:nvSpPr>
        <p:spPr>
          <a:xfrm>
            <a:off x="7896391" y="1356514"/>
            <a:ext cx="1643260" cy="369332"/>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- 30 tonnes ?</a:t>
            </a:r>
            <a:endParaRPr lang="fr-FR" dirty="0">
              <a:latin typeface="Tahoma" panose="020B060403050404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9561140" y="1371213"/>
            <a:ext cx="1342034" cy="369332"/>
          </a:xfrm>
          <a:prstGeom prst="rect">
            <a:avLst/>
          </a:prstGeom>
        </p:spPr>
        <p:txBody>
          <a:bodyPr wrap="non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80 tonnes !</a:t>
            </a:r>
            <a:endParaRPr lang="fr-FR" dirty="0"/>
          </a:p>
        </p:txBody>
      </p:sp>
      <p:sp>
        <p:nvSpPr>
          <p:cNvPr id="10" name="Rectangle 9"/>
          <p:cNvSpPr/>
          <p:nvPr/>
        </p:nvSpPr>
        <p:spPr>
          <a:xfrm>
            <a:off x="8314413" y="3407117"/>
            <a:ext cx="1500732" cy="369332"/>
          </a:xfrm>
          <a:prstGeom prst="rect">
            <a:avLst/>
          </a:prstGeom>
        </p:spPr>
        <p:txBody>
          <a:bodyPr wrap="non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100 tonnes ?</a:t>
            </a:r>
            <a:endParaRPr lang="fr-FR" dirty="0"/>
          </a:p>
        </p:txBody>
      </p:sp>
      <p:sp>
        <p:nvSpPr>
          <p:cNvPr id="12" name="Rectangle 11"/>
          <p:cNvSpPr/>
          <p:nvPr/>
        </p:nvSpPr>
        <p:spPr>
          <a:xfrm>
            <a:off x="9809282" y="3384856"/>
            <a:ext cx="1468672" cy="369332"/>
          </a:xfrm>
          <a:prstGeom prst="rect">
            <a:avLst/>
          </a:prstGeom>
        </p:spPr>
        <p:txBody>
          <a:bodyPr wrap="non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280 tonnes !</a:t>
            </a:r>
            <a:endParaRPr lang="fr-FR" dirty="0"/>
          </a:p>
        </p:txBody>
      </p:sp>
      <p:sp>
        <p:nvSpPr>
          <p:cNvPr id="14" name="Rectangle 13"/>
          <p:cNvSpPr/>
          <p:nvPr/>
        </p:nvSpPr>
        <p:spPr>
          <a:xfrm>
            <a:off x="771693" y="2534791"/>
            <a:ext cx="10341784" cy="788754"/>
          </a:xfrm>
          <a:prstGeom prst="rect">
            <a:avLst/>
          </a:prstGeom>
        </p:spPr>
        <p:txBody>
          <a:bodyPr wrap="square">
            <a:spAutoFit/>
          </a:bodyPr>
          <a:lstStyle/>
          <a:p>
            <a:r>
              <a:rPr lang="fr-FR" sz="1100" dirty="0" smtClean="0">
                <a:latin typeface="Tahoma" panose="020B0604030504040204" pitchFamily="34" charset="0"/>
                <a:ea typeface="Calibri" panose="020F0502020204030204" pitchFamily="34" charset="0"/>
                <a:cs typeface="Times New Roman" panose="02020603050405020304" pitchFamily="18" charset="0"/>
              </a:rPr>
              <a:t>30 tonnes ? Ce sont des chiffres administratifs. Dans la réalité, il faudra transporter non pas 10 900 tonnes mais 2 fois 10 900 tonnes puisqu’il faut apporter les effluents vers le </a:t>
            </a:r>
            <a:r>
              <a:rPr lang="fr-FR" sz="1100" dirty="0" err="1" smtClean="0">
                <a:latin typeface="Tahoma" panose="020B0604030504040204" pitchFamily="34" charset="0"/>
                <a:ea typeface="Calibri" panose="020F0502020204030204" pitchFamily="34" charset="0"/>
                <a:cs typeface="Times New Roman" panose="02020603050405020304" pitchFamily="18" charset="0"/>
              </a:rPr>
              <a:t>méthaniseur</a:t>
            </a:r>
            <a:r>
              <a:rPr lang="fr-FR" sz="1100" dirty="0" smtClean="0">
                <a:latin typeface="Tahoma" panose="020B0604030504040204" pitchFamily="34" charset="0"/>
                <a:ea typeface="Calibri" panose="020F0502020204030204" pitchFamily="34" charset="0"/>
                <a:cs typeface="Times New Roman" panose="02020603050405020304" pitchFamily="18" charset="0"/>
              </a:rPr>
              <a:t> et les reprendre sous forme de </a:t>
            </a:r>
            <a:r>
              <a:rPr lang="fr-FR" sz="1100" dirty="0" err="1" smtClean="0">
                <a:latin typeface="Tahoma" panose="020B0604030504040204" pitchFamily="34" charset="0"/>
                <a:ea typeface="Calibri" panose="020F0502020204030204" pitchFamily="34" charset="0"/>
                <a:cs typeface="Times New Roman" panose="02020603050405020304" pitchFamily="18" charset="0"/>
              </a:rPr>
              <a:t>digestat</a:t>
            </a:r>
            <a:r>
              <a:rPr lang="fr-FR" sz="1100" dirty="0" smtClean="0">
                <a:latin typeface="Tahoma" panose="020B0604030504040204" pitchFamily="34" charset="0"/>
                <a:ea typeface="Calibri" panose="020F0502020204030204" pitchFamily="34" charset="0"/>
                <a:cs typeface="Times New Roman" panose="02020603050405020304" pitchFamily="18" charset="0"/>
              </a:rPr>
              <a:t> plus tard. Sachant que les transports ne se font pas le week-end (et les jours fériés), ce tonnage devra être transporté sur 250 jours (on enlève les samedis et les dimanches ainsi qu’une dizaine de jours fériés). Au final, un projet de 30 tonnes devient un projet de 80 tonnes…</a:t>
            </a:r>
            <a:endParaRPr lang="fr-FR" sz="1100" dirty="0">
              <a:latin typeface="Tahoma" panose="020B060403050404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771693" y="4265889"/>
            <a:ext cx="10781496" cy="430887"/>
          </a:xfrm>
          <a:prstGeom prst="rect">
            <a:avLst/>
          </a:prstGeom>
        </p:spPr>
        <p:txBody>
          <a:bodyPr wrap="square">
            <a:spAutoFit/>
          </a:bodyPr>
          <a:lstStyle/>
          <a:p>
            <a:r>
              <a:rPr lang="fr-FR" sz="1100" dirty="0" smtClean="0">
                <a:latin typeface="Tahoma" panose="020B0604030504040204" pitchFamily="34" charset="0"/>
                <a:ea typeface="Calibri" panose="020F0502020204030204" pitchFamily="34" charset="0"/>
                <a:cs typeface="Times New Roman" panose="02020603050405020304" pitchFamily="18" charset="0"/>
              </a:rPr>
              <a:t>En moyenne, chaque transport contient 16-17 tonnes d’intrants ou de </a:t>
            </a:r>
            <a:r>
              <a:rPr lang="fr-FR" sz="1100" dirty="0" err="1" smtClean="0">
                <a:latin typeface="Tahoma" panose="020B0604030504040204" pitchFamily="34" charset="0"/>
                <a:ea typeface="Calibri" panose="020F0502020204030204" pitchFamily="34" charset="0"/>
                <a:cs typeface="Times New Roman" panose="02020603050405020304" pitchFamily="18" charset="0"/>
              </a:rPr>
              <a:t>digestat</a:t>
            </a:r>
            <a:r>
              <a:rPr lang="fr-FR" sz="1100" dirty="0" smtClean="0">
                <a:latin typeface="Tahoma" panose="020B0604030504040204" pitchFamily="34" charset="0"/>
                <a:ea typeface="Calibri" panose="020F0502020204030204" pitchFamily="34" charset="0"/>
                <a:cs typeface="Times New Roman" panose="02020603050405020304" pitchFamily="18" charset="0"/>
              </a:rPr>
              <a:t>. 280 tonnes au lieu de 100 tonnes, c’est 7 ou 8 camions de plus par jour ouvrable. À prendre en considération par les municipalités en charge des routes communales… </a:t>
            </a:r>
            <a:endParaRPr lang="fr-FR" sz="1100" dirty="0">
              <a:latin typeface="Tahoma" panose="020B060403050404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771693" y="1732334"/>
            <a:ext cx="10341784" cy="523220"/>
          </a:xfrm>
          <a:prstGeom prst="rect">
            <a:avLst/>
          </a:prstGeom>
        </p:spPr>
        <p:txBody>
          <a:bodyPr wrap="square">
            <a:spAutoFit/>
          </a:bodyPr>
          <a:lstStyle/>
          <a:p>
            <a:r>
              <a:rPr lang="fr-FR" sz="1400" dirty="0" smtClean="0">
                <a:solidFill>
                  <a:schemeClr val="accent2"/>
                </a:solidFill>
                <a:latin typeface="Tahoma" panose="020B0604030504040204" pitchFamily="34" charset="0"/>
                <a:ea typeface="Calibri" panose="020F0502020204030204" pitchFamily="34" charset="0"/>
                <a:cs typeface="Times New Roman" panose="02020603050405020304" pitchFamily="18" charset="0"/>
              </a:rPr>
              <a:t>Pas d’enquête publique, par d’études d’impact, pas de consultation (la voix consultative de la mairie a été supprimée !). C’est la simplification administrative voulue par le Président !  </a:t>
            </a:r>
            <a:endParaRPr lang="fr-FR" sz="1400" dirty="0">
              <a:solidFill>
                <a:schemeClr val="accent2"/>
              </a:solidFill>
              <a:latin typeface="Tahoma" panose="020B060403050404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771693" y="3751198"/>
            <a:ext cx="10341784" cy="523220"/>
          </a:xfrm>
          <a:prstGeom prst="rect">
            <a:avLst/>
          </a:prstGeom>
        </p:spPr>
        <p:txBody>
          <a:bodyPr wrap="square">
            <a:spAutoFit/>
          </a:bodyPr>
          <a:lstStyle/>
          <a:p>
            <a:r>
              <a:rPr lang="fr-FR" sz="1400" dirty="0" smtClean="0">
                <a:solidFill>
                  <a:schemeClr val="accent2"/>
                </a:solidFill>
                <a:latin typeface="Tahoma" panose="020B0604030504040204" pitchFamily="34" charset="0"/>
                <a:ea typeface="Calibri" panose="020F0502020204030204" pitchFamily="34" charset="0"/>
                <a:cs typeface="Times New Roman" panose="02020603050405020304" pitchFamily="18" charset="0"/>
              </a:rPr>
              <a:t>Pas d’enquête publique, seulement une consultation publique (pas de commissaire enquêteur). Service minimum pour les études d’impact. La municipalité est consultée. </a:t>
            </a:r>
            <a:endParaRPr lang="fr-FR" sz="1400" dirty="0">
              <a:solidFill>
                <a:schemeClr val="accent2"/>
              </a:solidFill>
              <a:latin typeface="Tahoma" panose="020B0604030504040204" pitchFamily="34" charset="0"/>
              <a:ea typeface="Calibri" panose="020F0502020204030204" pitchFamily="34" charset="0"/>
              <a:cs typeface="Times New Roman" panose="02020603050405020304" pitchFamily="18" charset="0"/>
            </a:endParaRPr>
          </a:p>
        </p:txBody>
      </p:sp>
      <p:sp>
        <p:nvSpPr>
          <p:cNvPr id="18" name="Rectangle 17"/>
          <p:cNvSpPr/>
          <p:nvPr/>
        </p:nvSpPr>
        <p:spPr>
          <a:xfrm>
            <a:off x="771693" y="5103255"/>
            <a:ext cx="6446665" cy="307777"/>
          </a:xfrm>
          <a:prstGeom prst="rect">
            <a:avLst/>
          </a:prstGeom>
        </p:spPr>
        <p:txBody>
          <a:bodyPr wrap="square">
            <a:spAutoFit/>
          </a:bodyPr>
          <a:lstStyle/>
          <a:p>
            <a:r>
              <a:rPr lang="fr-FR" sz="1400" dirty="0" smtClean="0">
                <a:solidFill>
                  <a:schemeClr val="accent2"/>
                </a:solidFill>
                <a:latin typeface="Tahoma" panose="020B0604030504040204" pitchFamily="34" charset="0"/>
                <a:ea typeface="Calibri" panose="020F0502020204030204" pitchFamily="34" charset="0"/>
                <a:cs typeface="Times New Roman" panose="02020603050405020304" pitchFamily="18" charset="0"/>
              </a:rPr>
              <a:t>Enquête publique avec un commissaire-enquêteur, études d’impact complètes.</a:t>
            </a:r>
            <a:endParaRPr lang="fr-FR" sz="1400" dirty="0">
              <a:solidFill>
                <a:schemeClr val="accent2"/>
              </a:solidFill>
              <a:latin typeface="Tahoma" panose="020B0604030504040204" pitchFamily="34" charset="0"/>
              <a:ea typeface="Calibri" panose="020F0502020204030204" pitchFamily="34" charset="0"/>
              <a:cs typeface="Times New Roman" panose="02020603050405020304" pitchFamily="18" charset="0"/>
            </a:endParaRPr>
          </a:p>
        </p:txBody>
      </p:sp>
      <p:sp>
        <p:nvSpPr>
          <p:cNvPr id="19" name="Rectangle 18"/>
          <p:cNvSpPr/>
          <p:nvPr/>
        </p:nvSpPr>
        <p:spPr>
          <a:xfrm>
            <a:off x="771693" y="2179013"/>
            <a:ext cx="10162749" cy="307777"/>
          </a:xfrm>
          <a:prstGeom prst="rect">
            <a:avLst/>
          </a:prstGeom>
        </p:spPr>
        <p:txBody>
          <a:bodyPr wrap="square">
            <a:spAutoFit/>
          </a:bodyPr>
          <a:lstStyle/>
          <a:p>
            <a:r>
              <a:rPr lang="fr-FR" sz="1400" dirty="0" smtClean="0">
                <a:solidFill>
                  <a:schemeClr val="accent2"/>
                </a:solidFill>
                <a:latin typeface="Tahoma" panose="020B0604030504040204" pitchFamily="34" charset="0"/>
                <a:ea typeface="Calibri" panose="020F0502020204030204" pitchFamily="34" charset="0"/>
                <a:cs typeface="Times New Roman" panose="02020603050405020304" pitchFamily="18" charset="0"/>
              </a:rPr>
              <a:t>Le seul obstacle reste la </a:t>
            </a:r>
            <a:r>
              <a:rPr lang="fr-FR" sz="1400" dirty="0">
                <a:solidFill>
                  <a:schemeClr val="accent2"/>
                </a:solidFill>
                <a:latin typeface="Tahoma" panose="020B0604030504040204" pitchFamily="34" charset="0"/>
                <a:ea typeface="Calibri" panose="020F0502020204030204" pitchFamily="34" charset="0"/>
                <a:cs typeface="Times New Roman" panose="02020603050405020304" pitchFamily="18" charset="0"/>
              </a:rPr>
              <a:t>CDPENAF (Commission départementale de préservation des espaces naturels, agricoles et </a:t>
            </a:r>
            <a:r>
              <a:rPr lang="fr-FR" sz="1400" dirty="0" smtClean="0">
                <a:solidFill>
                  <a:schemeClr val="accent2"/>
                </a:solidFill>
                <a:latin typeface="Tahoma" panose="020B0604030504040204" pitchFamily="34" charset="0"/>
                <a:ea typeface="Calibri" panose="020F0502020204030204" pitchFamily="34" charset="0"/>
                <a:cs typeface="Times New Roman" panose="02020603050405020304" pitchFamily="18" charset="0"/>
              </a:rPr>
              <a:t>forestiers.</a:t>
            </a:r>
            <a:endParaRPr lang="fr-FR" sz="1400" dirty="0">
              <a:solidFill>
                <a:schemeClr val="accent2"/>
              </a:solidFill>
              <a:latin typeface="Tahom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968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9" grpId="0"/>
      <p:bldP spid="7" grpId="0"/>
      <p:bldP spid="10" grpId="0"/>
      <p:bldP spid="12" grpId="0"/>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2538887" y="290790"/>
            <a:ext cx="7184571" cy="492980"/>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QUELS SONT LES DANGERS SANITAIRES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8" name="ZoneTexte 7"/>
          <p:cNvSpPr txBox="1"/>
          <p:nvPr/>
        </p:nvSpPr>
        <p:spPr>
          <a:xfrm>
            <a:off x="1206893" y="3350451"/>
            <a:ext cx="7231714" cy="933811"/>
          </a:xfrm>
          <a:prstGeom prst="rect">
            <a:avLst/>
          </a:prstGeom>
          <a:noFill/>
        </p:spPr>
        <p:txBody>
          <a:bodyPr wrap="square" rtlCol="0">
            <a:spAutoFit/>
          </a:bodyPr>
          <a:lstStyle/>
          <a:p>
            <a:r>
              <a:rPr lang="fr-FR" dirty="0">
                <a:latin typeface="Tahoma" panose="020B0604030504040204" pitchFamily="34" charset="0"/>
                <a:ea typeface="Tahoma" panose="020B0604030504040204" pitchFamily="34" charset="0"/>
                <a:cs typeface="Tahoma" panose="020B0604030504040204" pitchFamily="34" charset="0"/>
              </a:rPr>
              <a:t>Selon l’AFSSA, la bactérie du Clostridium, </a:t>
            </a:r>
            <a:r>
              <a:rPr lang="fr-FR" b="1" dirty="0">
                <a:solidFill>
                  <a:schemeClr val="accent2"/>
                </a:solidFill>
                <a:latin typeface="Tahoma" panose="020B0604030504040204" pitchFamily="34" charset="0"/>
                <a:ea typeface="Tahoma" panose="020B0604030504040204" pitchFamily="34" charset="0"/>
                <a:cs typeface="Tahoma" panose="020B0604030504040204" pitchFamily="34" charset="0"/>
              </a:rPr>
              <a:t>transmissible à l’homme </a:t>
            </a:r>
            <a:r>
              <a:rPr lang="fr-FR" b="1" dirty="0" smtClean="0">
                <a:solidFill>
                  <a:schemeClr val="accent2"/>
                </a:solidFill>
                <a:latin typeface="Tahoma" panose="020B0604030504040204" pitchFamily="34" charset="0"/>
                <a:ea typeface="Tahoma" panose="020B0604030504040204" pitchFamily="34" charset="0"/>
                <a:cs typeface="Tahoma" panose="020B0604030504040204" pitchFamily="34" charset="0"/>
              </a:rPr>
              <a:t/>
            </a:r>
            <a:br>
              <a:rPr lang="fr-FR" b="1" dirty="0" smtClean="0">
                <a:solidFill>
                  <a:schemeClr val="accent2"/>
                </a:solidFill>
                <a:latin typeface="Tahoma" panose="020B0604030504040204" pitchFamily="34" charset="0"/>
                <a:ea typeface="Tahoma" panose="020B0604030504040204" pitchFamily="34" charset="0"/>
                <a:cs typeface="Tahoma" panose="020B0604030504040204" pitchFamily="34" charset="0"/>
              </a:rPr>
            </a:br>
            <a:r>
              <a:rPr lang="fr-FR" dirty="0" smtClean="0">
                <a:latin typeface="Tahoma" panose="020B0604030504040204" pitchFamily="34" charset="0"/>
                <a:ea typeface="Tahoma" panose="020B0604030504040204" pitchFamily="34" charset="0"/>
                <a:cs typeface="Tahoma" panose="020B0604030504040204" pitchFamily="34" charset="0"/>
              </a:rPr>
              <a:t>cause de nombreuses </a:t>
            </a:r>
            <a:r>
              <a:rPr lang="fr-FR" dirty="0">
                <a:latin typeface="Tahoma" panose="020B0604030504040204" pitchFamily="34" charset="0"/>
                <a:ea typeface="Tahoma" panose="020B0604030504040204" pitchFamily="34" charset="0"/>
                <a:cs typeface="Tahoma" panose="020B0604030504040204" pitchFamily="34" charset="0"/>
              </a:rPr>
              <a:t>maladies sévères (mortalité brutale) chez les animaux: </a:t>
            </a:r>
            <a:r>
              <a:rPr lang="fr-FR" b="1" dirty="0">
                <a:latin typeface="Tahoma" panose="020B0604030504040204" pitchFamily="34" charset="0"/>
                <a:ea typeface="Tahoma" panose="020B0604030504040204" pitchFamily="34" charset="0"/>
                <a:cs typeface="Tahoma" panose="020B0604030504040204" pitchFamily="34" charset="0"/>
              </a:rPr>
              <a:t>porcelets</a:t>
            </a:r>
            <a:r>
              <a:rPr lang="fr-FR" dirty="0">
                <a:latin typeface="Tahoma" panose="020B0604030504040204" pitchFamily="34" charset="0"/>
                <a:ea typeface="Tahoma" panose="020B0604030504040204" pitchFamily="34" charset="0"/>
                <a:cs typeface="Tahoma" panose="020B0604030504040204" pitchFamily="34" charset="0"/>
              </a:rPr>
              <a:t>, </a:t>
            </a:r>
            <a:r>
              <a:rPr lang="fr-FR" b="1" dirty="0" smtClean="0">
                <a:latin typeface="Tahoma" panose="020B0604030504040204" pitchFamily="34" charset="0"/>
                <a:ea typeface="Tahoma" panose="020B0604030504040204" pitchFamily="34" charset="0"/>
                <a:cs typeface="Tahoma" panose="020B0604030504040204" pitchFamily="34" charset="0"/>
              </a:rPr>
              <a:t>ovins</a:t>
            </a:r>
            <a:r>
              <a:rPr lang="fr-FR" dirty="0">
                <a:latin typeface="Tahoma" panose="020B0604030504040204" pitchFamily="34" charset="0"/>
                <a:ea typeface="Tahoma" panose="020B0604030504040204" pitchFamily="34" charset="0"/>
                <a:cs typeface="Tahoma" panose="020B0604030504040204" pitchFamily="34" charset="0"/>
              </a:rPr>
              <a:t>, </a:t>
            </a:r>
            <a:r>
              <a:rPr lang="fr-FR" b="1" dirty="0">
                <a:latin typeface="Tahoma" panose="020B0604030504040204" pitchFamily="34" charset="0"/>
                <a:ea typeface="Tahoma" panose="020B0604030504040204" pitchFamily="34" charset="0"/>
                <a:cs typeface="Tahoma" panose="020B0604030504040204" pitchFamily="34" charset="0"/>
              </a:rPr>
              <a:t>bovins</a:t>
            </a:r>
            <a:r>
              <a:rPr lang="fr-FR" dirty="0">
                <a:latin typeface="Tahoma" panose="020B0604030504040204" pitchFamily="34" charset="0"/>
                <a:ea typeface="Tahoma" panose="020B0604030504040204" pitchFamily="34" charset="0"/>
                <a:cs typeface="Tahoma" panose="020B0604030504040204" pitchFamily="34" charset="0"/>
              </a:rPr>
              <a:t>, </a:t>
            </a:r>
            <a:r>
              <a:rPr lang="fr-FR" b="1" dirty="0">
                <a:latin typeface="Tahoma" panose="020B0604030504040204" pitchFamily="34" charset="0"/>
                <a:ea typeface="Tahoma" panose="020B0604030504040204" pitchFamily="34" charset="0"/>
                <a:cs typeface="Tahoma" panose="020B0604030504040204" pitchFamily="34" charset="0"/>
              </a:rPr>
              <a:t>agneau</a:t>
            </a:r>
            <a:r>
              <a:rPr lang="fr-FR" dirty="0">
                <a:latin typeface="Tahoma" panose="020B0604030504040204" pitchFamily="34" charset="0"/>
                <a:ea typeface="Tahoma" panose="020B0604030504040204" pitchFamily="34" charset="0"/>
                <a:cs typeface="Tahoma" panose="020B0604030504040204" pitchFamily="34" charset="0"/>
              </a:rPr>
              <a:t>, </a:t>
            </a:r>
            <a:r>
              <a:rPr lang="fr-FR" b="1" dirty="0">
                <a:latin typeface="Tahoma" panose="020B0604030504040204" pitchFamily="34" charset="0"/>
                <a:ea typeface="Tahoma" panose="020B0604030504040204" pitchFamily="34" charset="0"/>
                <a:cs typeface="Tahoma" panose="020B0604030504040204" pitchFamily="34" charset="0"/>
              </a:rPr>
              <a:t>volailles</a:t>
            </a:r>
            <a:r>
              <a:rPr lang="fr-FR" dirty="0">
                <a:latin typeface="Tahoma" panose="020B0604030504040204" pitchFamily="34" charset="0"/>
                <a:ea typeface="Tahoma" panose="020B0604030504040204" pitchFamily="34" charset="0"/>
                <a:cs typeface="Tahoma" panose="020B0604030504040204" pitchFamily="34" charset="0"/>
              </a:rPr>
              <a:t>…</a:t>
            </a:r>
          </a:p>
        </p:txBody>
      </p:sp>
      <p:sp>
        <p:nvSpPr>
          <p:cNvPr id="9" name="Rectangle 8"/>
          <p:cNvSpPr/>
          <p:nvPr/>
        </p:nvSpPr>
        <p:spPr>
          <a:xfrm>
            <a:off x="1206892" y="879725"/>
            <a:ext cx="9848560" cy="923330"/>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De nombreuses bactéries et champignons peuvent être présents dans les intrants. Certains de ces micro-organismes peuvent être pathogènes, notamment leurs spores. Et certains peuvent survivre à une </a:t>
            </a:r>
            <a:r>
              <a:rPr lang="fr-FR" dirty="0" err="1" smtClean="0">
                <a:latin typeface="Tahoma" panose="020B0604030504040204" pitchFamily="34" charset="0"/>
                <a:ea typeface="Calibri" panose="020F0502020204030204" pitchFamily="34" charset="0"/>
                <a:cs typeface="Times New Roman" panose="02020603050405020304" pitchFamily="18" charset="0"/>
              </a:rPr>
              <a:t>hygiénisation</a:t>
            </a:r>
            <a:r>
              <a:rPr lang="fr-FR" dirty="0" smtClean="0">
                <a:latin typeface="Tahoma" panose="020B0604030504040204" pitchFamily="34" charset="0"/>
                <a:ea typeface="Calibri" panose="020F0502020204030204" pitchFamily="34" charset="0"/>
                <a:cs typeface="Times New Roman" panose="02020603050405020304" pitchFamily="18" charset="0"/>
              </a:rPr>
              <a:t> d’une heure à 70 °C.</a:t>
            </a:r>
          </a:p>
        </p:txBody>
      </p:sp>
      <p:sp>
        <p:nvSpPr>
          <p:cNvPr id="10" name="Rectangle 9"/>
          <p:cNvSpPr/>
          <p:nvPr/>
        </p:nvSpPr>
        <p:spPr>
          <a:xfrm>
            <a:off x="3689223" y="2861420"/>
            <a:ext cx="3556307" cy="369332"/>
          </a:xfrm>
          <a:prstGeom prst="rect">
            <a:avLst/>
          </a:prstGeom>
        </p:spPr>
        <p:txBody>
          <a:bodyPr wrap="square">
            <a:spAutoFit/>
          </a:bodyPr>
          <a:lstStyle/>
          <a:p>
            <a:r>
              <a:rPr lang="fr-FR" b="1" dirty="0" smtClean="0">
                <a:solidFill>
                  <a:schemeClr val="accent6"/>
                </a:solidFill>
                <a:latin typeface="Tahoma" panose="020B0604030504040204" pitchFamily="34" charset="0"/>
                <a:ea typeface="Calibri" panose="020F0502020204030204" pitchFamily="34" charset="0"/>
                <a:cs typeface="Times New Roman" panose="02020603050405020304" pitchFamily="18" charset="0"/>
              </a:rPr>
              <a:t>- le Clostridium perfringens </a:t>
            </a:r>
            <a:endParaRPr lang="fr-FR" b="1" dirty="0">
              <a:solidFill>
                <a:schemeClr val="accent6"/>
              </a:solidFill>
              <a:latin typeface="Tahoma" panose="020B060403050404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1206892" y="1778239"/>
            <a:ext cx="4558182" cy="369332"/>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En voici trois qu’il faut surveiller de près :  </a:t>
            </a:r>
            <a:endParaRPr lang="fr-FR" dirty="0">
              <a:latin typeface="Tahoma" panose="020B0604030504040204" pitchFamily="34" charset="0"/>
              <a:ea typeface="Calibri" panose="020F0502020204030204" pitchFamily="34" charset="0"/>
              <a:cs typeface="Times New Roman" panose="02020603050405020304" pitchFamily="18" charset="0"/>
            </a:endParaRPr>
          </a:p>
        </p:txBody>
      </p:sp>
      <p:pic>
        <p:nvPicPr>
          <p:cNvPr id="4" name="Image 3"/>
          <p:cNvPicPr>
            <a:picLocks noChangeAspect="1"/>
          </p:cNvPicPr>
          <p:nvPr/>
        </p:nvPicPr>
        <p:blipFill>
          <a:blip r:embed="rId3"/>
          <a:stretch>
            <a:fillRect/>
          </a:stretch>
        </p:blipFill>
        <p:spPr>
          <a:xfrm>
            <a:off x="8908869" y="1539917"/>
            <a:ext cx="2146584" cy="3042817"/>
          </a:xfrm>
          <a:prstGeom prst="rect">
            <a:avLst/>
          </a:prstGeom>
          <a:ln>
            <a:solidFill>
              <a:schemeClr val="tx1"/>
            </a:solidFill>
          </a:ln>
        </p:spPr>
      </p:pic>
      <p:sp>
        <p:nvSpPr>
          <p:cNvPr id="5" name="Rectangle 4"/>
          <p:cNvSpPr/>
          <p:nvPr/>
        </p:nvSpPr>
        <p:spPr>
          <a:xfrm>
            <a:off x="1206892" y="5635513"/>
            <a:ext cx="7231715" cy="475141"/>
          </a:xfrm>
          <a:prstGeom prst="rect">
            <a:avLst/>
          </a:prstGeom>
        </p:spPr>
        <p:txBody>
          <a:bodyPr wrap="square">
            <a:spAutoFit/>
          </a:bodyPr>
          <a:lstStyle/>
          <a:p>
            <a:r>
              <a:rPr lang="fr-FR" sz="1200" dirty="0"/>
              <a:t>Source :  </a:t>
            </a:r>
          </a:p>
          <a:p>
            <a:r>
              <a:rPr lang="fr-FR" sz="1200" dirty="0" smtClean="0">
                <a:latin typeface="Tahoma" panose="020B0604030504040204" pitchFamily="34" charset="0"/>
                <a:ea typeface="Tahoma" panose="020B0604030504040204" pitchFamily="34" charset="0"/>
                <a:cs typeface="Tahoma" panose="020B0604030504040204" pitchFamily="34" charset="0"/>
                <a:hlinkClick r:id="rId4"/>
              </a:rPr>
              <a:t>https</a:t>
            </a:r>
            <a:r>
              <a:rPr lang="fr-FR" sz="1200" dirty="0">
                <a:latin typeface="Tahoma" panose="020B0604030504040204" pitchFamily="34" charset="0"/>
                <a:ea typeface="Tahoma" panose="020B0604030504040204" pitchFamily="34" charset="0"/>
                <a:cs typeface="Tahoma" panose="020B0604030504040204" pitchFamily="34" charset="0"/>
                <a:hlinkClick r:id="rId4"/>
              </a:rPr>
              <a:t>://</a:t>
            </a:r>
            <a:r>
              <a:rPr lang="fr-FR" sz="1200" dirty="0" smtClean="0">
                <a:latin typeface="Tahoma" panose="020B0604030504040204" pitchFamily="34" charset="0"/>
                <a:ea typeface="Tahoma" panose="020B0604030504040204" pitchFamily="34" charset="0"/>
                <a:cs typeface="Tahoma" panose="020B0604030504040204" pitchFamily="34" charset="0"/>
                <a:hlinkClick r:id="rId4"/>
              </a:rPr>
              <a:t>www.methafrance.fr/sites/default/files/2021-07/95_qualite_digestats_ademe_octobre_2011.pdf</a:t>
            </a:r>
            <a:endParaRPr lang="fr-FR" sz="1200" dirty="0" smtClean="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8813072" y="4597501"/>
            <a:ext cx="2242380" cy="1077218"/>
          </a:xfrm>
          <a:prstGeom prst="rect">
            <a:avLst/>
          </a:prstGeom>
        </p:spPr>
        <p:txBody>
          <a:bodyPr wrap="square">
            <a:spAutoFit/>
          </a:bodyPr>
          <a:lstStyle/>
          <a:p>
            <a:pPr algn="just">
              <a:spcAft>
                <a:spcPts val="0"/>
              </a:spcAft>
            </a:pPr>
            <a:r>
              <a:rPr lang="fr-FR" sz="800" dirty="0">
                <a:latin typeface="Tahoma" panose="020B0604030504040204" pitchFamily="34" charset="0"/>
                <a:ea typeface="Tahoma" panose="020B0604030504040204" pitchFamily="34" charset="0"/>
                <a:cs typeface="Tahoma" panose="020B0604030504040204" pitchFamily="34" charset="0"/>
              </a:rPr>
              <a:t>Etude réalisée pour le compte de l’ADEME et le Ministère de l’Agriculture par RITTMO Agroenvironnement, </a:t>
            </a:r>
            <a:r>
              <a:rPr lang="fr-FR" sz="800" dirty="0" err="1">
                <a:latin typeface="Tahoma" panose="020B0604030504040204" pitchFamily="34" charset="0"/>
                <a:ea typeface="Tahoma" panose="020B0604030504040204" pitchFamily="34" charset="0"/>
                <a:cs typeface="Tahoma" panose="020B0604030504040204" pitchFamily="34" charset="0"/>
              </a:rPr>
              <a:t>Uteam</a:t>
            </a:r>
            <a:r>
              <a:rPr lang="fr-FR" sz="800" dirty="0">
                <a:latin typeface="Tahoma" panose="020B0604030504040204" pitchFamily="34" charset="0"/>
                <a:ea typeface="Tahoma" panose="020B0604030504040204" pitchFamily="34" charset="0"/>
                <a:cs typeface="Tahoma" panose="020B0604030504040204" pitchFamily="34" charset="0"/>
              </a:rPr>
              <a:t>, FIBL, </a:t>
            </a:r>
            <a:r>
              <a:rPr lang="fr-FR" sz="800" dirty="0">
                <a:highlight>
                  <a:srgbClr val="FFFF00"/>
                </a:highlight>
                <a:latin typeface="Tahoma" panose="020B0604030504040204" pitchFamily="34" charset="0"/>
                <a:ea typeface="Tahoma" panose="020B0604030504040204" pitchFamily="34" charset="0"/>
                <a:cs typeface="Tahoma" panose="020B0604030504040204" pitchFamily="34" charset="0"/>
              </a:rPr>
              <a:t>INERIS</a:t>
            </a:r>
            <a:r>
              <a:rPr lang="fr-FR" sz="800" dirty="0">
                <a:latin typeface="Tahoma" panose="020B0604030504040204" pitchFamily="34" charset="0"/>
                <a:ea typeface="Tahoma" panose="020B0604030504040204" pitchFamily="34" charset="0"/>
                <a:cs typeface="Tahoma" panose="020B0604030504040204" pitchFamily="34" charset="0"/>
              </a:rPr>
              <a:t>, LDAR</a:t>
            </a:r>
          </a:p>
          <a:p>
            <a:pPr algn="just">
              <a:spcAft>
                <a:spcPts val="0"/>
              </a:spcAft>
            </a:pPr>
            <a:r>
              <a:rPr lang="fr-FR" sz="800" dirty="0">
                <a:latin typeface="Tahoma" panose="020B0604030504040204" pitchFamily="34" charset="0"/>
                <a:ea typeface="Tahoma" panose="020B0604030504040204" pitchFamily="34" charset="0"/>
                <a:cs typeface="Tahoma" panose="020B0604030504040204" pitchFamily="34" charset="0"/>
              </a:rPr>
              <a:t>Coordination technique : Fabienne MULLER – Service Prévention et Gestion des Déchets – Direction Consommation Durable et Déchets – </a:t>
            </a:r>
            <a:r>
              <a:rPr lang="fr-FR" sz="800" dirty="0">
                <a:highlight>
                  <a:srgbClr val="FFFF00"/>
                </a:highlight>
                <a:latin typeface="Tahoma" panose="020B0604030504040204" pitchFamily="34" charset="0"/>
                <a:ea typeface="Tahoma" panose="020B0604030504040204" pitchFamily="34" charset="0"/>
                <a:cs typeface="Tahoma" panose="020B0604030504040204" pitchFamily="34" charset="0"/>
              </a:rPr>
              <a:t>ADEME Angers</a:t>
            </a:r>
            <a:r>
              <a:rPr lang="fr-FR" sz="800" dirty="0">
                <a:latin typeface="Tahoma" panose="020B0604030504040204" pitchFamily="34" charset="0"/>
                <a:ea typeface="Tahoma" panose="020B0604030504040204" pitchFamily="34" charset="0"/>
                <a:cs typeface="Tahoma" panose="020B0604030504040204" pitchFamily="34" charset="0"/>
              </a:rPr>
              <a:t> - Voir p. 30/250</a:t>
            </a:r>
            <a:endParaRPr lang="fr-FR" sz="800" dirty="0">
              <a:effectLst/>
              <a:latin typeface="Tahoma" panose="020B0604030504040204" pitchFamily="34" charset="0"/>
              <a:ea typeface="Tahoma" panose="020B0604030504040204" pitchFamily="34" charset="0"/>
              <a:cs typeface="Tahoma" panose="020B0604030504040204" pitchFamily="34" charset="0"/>
            </a:endParaRPr>
          </a:p>
        </p:txBody>
      </p:sp>
      <p:sp>
        <p:nvSpPr>
          <p:cNvPr id="11" name="Espace réservé du numéro de diapositive 10"/>
          <p:cNvSpPr>
            <a:spLocks noGrp="1"/>
          </p:cNvSpPr>
          <p:nvPr>
            <p:ph type="sldNum" sz="quarter" idx="12"/>
          </p:nvPr>
        </p:nvSpPr>
        <p:spPr/>
        <p:txBody>
          <a:bodyPr/>
          <a:lstStyle/>
          <a:p>
            <a:fld id="{5253F130-22FD-436E-B233-0C12E2367D8F}" type="slidenum">
              <a:rPr lang="fr-FR" smtClean="0"/>
              <a:t>17</a:t>
            </a:fld>
            <a:endParaRPr lang="fr-FR"/>
          </a:p>
        </p:txBody>
      </p:sp>
    </p:spTree>
    <p:extLst>
      <p:ext uri="{BB962C8B-B14F-4D97-AF65-F5344CB8AC3E}">
        <p14:creationId xmlns:p14="http://schemas.microsoft.com/office/powerpoint/2010/main" val="201070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0" grpId="0"/>
      <p:bldP spid="12"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2538887" y="290790"/>
            <a:ext cx="7184571" cy="492980"/>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QUELS SONT LES DANGERS SANITAIRES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9" name="Rectangle 8"/>
          <p:cNvSpPr/>
          <p:nvPr/>
        </p:nvSpPr>
        <p:spPr>
          <a:xfrm>
            <a:off x="1206892" y="879725"/>
            <a:ext cx="9848560" cy="923330"/>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De nombreuses bactéries et champignons peuvent être présents dans les intrants. Certains de ces micro-organismes peuvent être pathogènes, notamment leurs spores. Et certains peuvent survivre à une </a:t>
            </a:r>
            <a:r>
              <a:rPr lang="fr-FR" dirty="0" err="1" smtClean="0">
                <a:latin typeface="Tahoma" panose="020B0604030504040204" pitchFamily="34" charset="0"/>
                <a:ea typeface="Calibri" panose="020F0502020204030204" pitchFamily="34" charset="0"/>
                <a:cs typeface="Times New Roman" panose="02020603050405020304" pitchFamily="18" charset="0"/>
              </a:rPr>
              <a:t>hygiénisation</a:t>
            </a:r>
            <a:r>
              <a:rPr lang="fr-FR" dirty="0" smtClean="0">
                <a:latin typeface="Tahoma" panose="020B0604030504040204" pitchFamily="34" charset="0"/>
                <a:ea typeface="Calibri" panose="020F0502020204030204" pitchFamily="34" charset="0"/>
                <a:cs typeface="Times New Roman" panose="02020603050405020304" pitchFamily="18" charset="0"/>
              </a:rPr>
              <a:t> d’une heure à 70 °C.</a:t>
            </a:r>
          </a:p>
        </p:txBody>
      </p:sp>
      <p:sp>
        <p:nvSpPr>
          <p:cNvPr id="12" name="Rectangle 11"/>
          <p:cNvSpPr/>
          <p:nvPr/>
        </p:nvSpPr>
        <p:spPr>
          <a:xfrm>
            <a:off x="1206892" y="1778239"/>
            <a:ext cx="4558182" cy="369332"/>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En voici trois qu’il faut surveiller de près :  </a:t>
            </a:r>
            <a:endParaRPr lang="fr-FR" dirty="0">
              <a:latin typeface="Tahoma" panose="020B0604030504040204" pitchFamily="34" charset="0"/>
              <a:ea typeface="Calibri" panose="020F0502020204030204" pitchFamily="34" charset="0"/>
              <a:cs typeface="Times New Roman" panose="02020603050405020304" pitchFamily="18" charset="0"/>
            </a:endParaRPr>
          </a:p>
        </p:txBody>
      </p:sp>
      <p:sp>
        <p:nvSpPr>
          <p:cNvPr id="14" name="ZoneTexte 13"/>
          <p:cNvSpPr txBox="1"/>
          <p:nvPr/>
        </p:nvSpPr>
        <p:spPr>
          <a:xfrm>
            <a:off x="856710" y="4296451"/>
            <a:ext cx="10131053" cy="923330"/>
          </a:xfrm>
          <a:prstGeom prst="rect">
            <a:avLst/>
          </a:prstGeom>
          <a:noFill/>
        </p:spPr>
        <p:txBody>
          <a:bodyPr wrap="square" rtlCol="0">
            <a:spAutoFit/>
          </a:bodyPr>
          <a:lstStyle/>
          <a:p>
            <a:r>
              <a:rPr lang="fr-FR" dirty="0">
                <a:latin typeface="Tahoma" panose="020B0604030504040204" pitchFamily="34" charset="0"/>
                <a:ea typeface="Tahoma" panose="020B0604030504040204" pitchFamily="34" charset="0"/>
                <a:cs typeface="Tahoma" panose="020B0604030504040204" pitchFamily="34" charset="0"/>
              </a:rPr>
              <a:t>Egalement très résistantes. Plus de 150 types différents. Pour être sûr de les éliminer, les laiteries pasteurisent leurs laits </a:t>
            </a:r>
            <a:r>
              <a:rPr lang="fr-FR" dirty="0" smtClean="0">
                <a:latin typeface="Tahoma" panose="020B0604030504040204" pitchFamily="34" charset="0"/>
                <a:ea typeface="Tahoma" panose="020B0604030504040204" pitchFamily="34" charset="0"/>
                <a:cs typeface="Tahoma" panose="020B0604030504040204" pitchFamily="34" charset="0"/>
              </a:rPr>
              <a:t>de 72° C</a:t>
            </a:r>
            <a:r>
              <a:rPr lang="fr-FR" dirty="0">
                <a:latin typeface="Tahoma" panose="020B0604030504040204" pitchFamily="34" charset="0"/>
                <a:ea typeface="Tahoma" panose="020B0604030504040204" pitchFamily="34" charset="0"/>
                <a:cs typeface="Tahoma" panose="020B0604030504040204" pitchFamily="34" charset="0"/>
              </a:rPr>
              <a:t> </a:t>
            </a:r>
            <a:r>
              <a:rPr lang="fr-FR" dirty="0" smtClean="0">
                <a:latin typeface="Tahoma" panose="020B0604030504040204" pitchFamily="34" charset="0"/>
                <a:ea typeface="Tahoma" panose="020B0604030504040204" pitchFamily="34" charset="0"/>
                <a:cs typeface="Tahoma" panose="020B0604030504040204" pitchFamily="34" charset="0"/>
              </a:rPr>
              <a:t>à 85°.  </a:t>
            </a:r>
            <a:endParaRPr lang="fr-FR" dirty="0">
              <a:latin typeface="Tahoma" panose="020B0604030504040204" pitchFamily="34" charset="0"/>
              <a:ea typeface="Tahoma" panose="020B0604030504040204" pitchFamily="34" charset="0"/>
              <a:cs typeface="Tahoma" panose="020B0604030504040204" pitchFamily="34" charset="0"/>
            </a:endParaRPr>
          </a:p>
          <a:p>
            <a:r>
              <a:rPr lang="fr-FR" dirty="0">
                <a:latin typeface="Tahoma" panose="020B0604030504040204" pitchFamily="34" charset="0"/>
                <a:ea typeface="Tahoma" panose="020B0604030504040204" pitchFamily="34" charset="0"/>
                <a:cs typeface="Tahoma" panose="020B0604030504040204" pitchFamily="34" charset="0"/>
              </a:rPr>
              <a:t>Responsable d’une intoxication </a:t>
            </a:r>
            <a:r>
              <a:rPr lang="fr-FR" dirty="0" smtClean="0">
                <a:latin typeface="Tahoma" panose="020B0604030504040204" pitchFamily="34" charset="0"/>
                <a:ea typeface="Tahoma" panose="020B0604030504040204" pitchFamily="34" charset="0"/>
                <a:cs typeface="Tahoma" panose="020B0604030504040204" pitchFamily="34" charset="0"/>
              </a:rPr>
              <a:t>alimentaire </a:t>
            </a:r>
            <a:r>
              <a:rPr lang="fr-FR" dirty="0">
                <a:latin typeface="Tahoma" panose="020B0604030504040204" pitchFamily="34" charset="0"/>
                <a:ea typeface="Tahoma" panose="020B0604030504040204" pitchFamily="34" charset="0"/>
                <a:cs typeface="Tahoma" panose="020B0604030504040204" pitchFamily="34" charset="0"/>
              </a:rPr>
              <a:t>sur quatre, cette zoonose peut être mortelle. </a:t>
            </a:r>
          </a:p>
        </p:txBody>
      </p:sp>
      <p:sp>
        <p:nvSpPr>
          <p:cNvPr id="15" name="Rectangle 14"/>
          <p:cNvSpPr/>
          <p:nvPr/>
        </p:nvSpPr>
        <p:spPr>
          <a:xfrm>
            <a:off x="3689224" y="2861419"/>
            <a:ext cx="2951372" cy="369332"/>
          </a:xfrm>
          <a:prstGeom prst="rect">
            <a:avLst/>
          </a:prstGeom>
        </p:spPr>
        <p:txBody>
          <a:bodyPr wrap="square">
            <a:spAutoFit/>
          </a:bodyPr>
          <a:lstStyle/>
          <a:p>
            <a:r>
              <a:rPr lang="fr-FR" b="1" dirty="0" smtClean="0">
                <a:solidFill>
                  <a:schemeClr val="accent6"/>
                </a:solidFill>
                <a:latin typeface="Tahoma" panose="020B0604030504040204" pitchFamily="34" charset="0"/>
                <a:ea typeface="Calibri" panose="020F0502020204030204" pitchFamily="34" charset="0"/>
                <a:cs typeface="Times New Roman" panose="02020603050405020304" pitchFamily="18" charset="0"/>
              </a:rPr>
              <a:t>- les salmonelles</a:t>
            </a:r>
            <a:endParaRPr lang="fr-FR" b="1" dirty="0">
              <a:solidFill>
                <a:schemeClr val="accent6"/>
              </a:solidFill>
              <a:latin typeface="Tahoma" panose="020B0604030504040204" pitchFamily="34" charset="0"/>
              <a:ea typeface="Calibri" panose="020F0502020204030204" pitchFamily="34" charset="0"/>
              <a:cs typeface="Times New Roman" panose="02020603050405020304" pitchFamily="18" charset="0"/>
            </a:endParaRPr>
          </a:p>
        </p:txBody>
      </p:sp>
      <p:sp>
        <p:nvSpPr>
          <p:cNvPr id="16" name="ZoneTexte 15"/>
          <p:cNvSpPr txBox="1"/>
          <p:nvPr/>
        </p:nvSpPr>
        <p:spPr>
          <a:xfrm>
            <a:off x="856710" y="5350105"/>
            <a:ext cx="10198741" cy="830997"/>
          </a:xfrm>
          <a:prstGeom prst="rect">
            <a:avLst/>
          </a:prstGeom>
          <a:noFill/>
        </p:spPr>
        <p:txBody>
          <a:bodyPr wrap="square" rtlCol="0">
            <a:spAutoFit/>
          </a:bodyPr>
          <a:lstStyle/>
          <a:p>
            <a:r>
              <a:rPr lang="fr-FR" sz="1600" i="1" dirty="0">
                <a:latin typeface="Tahoma" panose="020B0604030504040204" pitchFamily="34" charset="0"/>
                <a:ea typeface="Tahoma" panose="020B0604030504040204" pitchFamily="34" charset="0"/>
                <a:cs typeface="Tahoma" panose="020B0604030504040204" pitchFamily="34" charset="0"/>
              </a:rPr>
              <a:t>« </a:t>
            </a:r>
            <a:r>
              <a:rPr lang="fr-FR" sz="1200" i="1" dirty="0">
                <a:latin typeface="Tahoma" panose="020B0604030504040204" pitchFamily="34" charset="0"/>
                <a:ea typeface="Tahoma" panose="020B0604030504040204" pitchFamily="34" charset="0"/>
                <a:cs typeface="Tahoma" panose="020B0604030504040204" pitchFamily="34" charset="0"/>
              </a:rPr>
              <a:t>Les usines agroalimentaires cherchent à les détruire par le froid et la chaleur. Sous </a:t>
            </a:r>
            <a:r>
              <a:rPr lang="fr-FR" sz="1200" i="1" dirty="0" smtClean="0">
                <a:latin typeface="Tahoma" panose="020B0604030504040204" pitchFamily="34" charset="0"/>
                <a:ea typeface="Tahoma" panose="020B0604030504040204" pitchFamily="34" charset="0"/>
                <a:cs typeface="Tahoma" panose="020B0604030504040204" pitchFamily="34" charset="0"/>
              </a:rPr>
              <a:t>l’action de </a:t>
            </a:r>
            <a:r>
              <a:rPr lang="fr-FR" sz="1200" i="1" dirty="0">
                <a:latin typeface="Tahoma" panose="020B0604030504040204" pitchFamily="34" charset="0"/>
                <a:ea typeface="Tahoma" panose="020B0604030504040204" pitchFamily="34" charset="0"/>
                <a:cs typeface="Tahoma" panose="020B0604030504040204" pitchFamily="34" charset="0"/>
              </a:rPr>
              <a:t>ce matraquage, certaines bactéries perdent leur flagelle pour donner naissance à des </a:t>
            </a:r>
            <a:r>
              <a:rPr lang="fr-FR" sz="1200" i="1" dirty="0" err="1" smtClean="0">
                <a:latin typeface="Tahoma" panose="020B0604030504040204" pitchFamily="34" charset="0"/>
                <a:ea typeface="Tahoma" panose="020B0604030504040204" pitchFamily="34" charset="0"/>
                <a:cs typeface="Tahoma" panose="020B0604030504040204" pitchFamily="34" charset="0"/>
              </a:rPr>
              <a:t>variants</a:t>
            </a:r>
            <a:r>
              <a:rPr lang="fr-FR" sz="1200" i="1" dirty="0" smtClean="0">
                <a:latin typeface="Tahoma" panose="020B0604030504040204" pitchFamily="34" charset="0"/>
                <a:ea typeface="Tahoma" panose="020B0604030504040204" pitchFamily="34" charset="0"/>
                <a:cs typeface="Tahoma" panose="020B0604030504040204" pitchFamily="34" charset="0"/>
              </a:rPr>
              <a:t> </a:t>
            </a:r>
            <a:r>
              <a:rPr lang="fr-FR" sz="1200" i="1" dirty="0">
                <a:latin typeface="Tahoma" panose="020B0604030504040204" pitchFamily="34" charset="0"/>
                <a:ea typeface="Tahoma" panose="020B0604030504040204" pitchFamily="34" charset="0"/>
                <a:cs typeface="Tahoma" panose="020B0604030504040204" pitchFamily="34" charset="0"/>
              </a:rPr>
              <a:t>immobiles très difficiles à détecter par les techniques classiques.</a:t>
            </a:r>
            <a:r>
              <a:rPr lang="fr-FR" sz="1600" i="1" dirty="0">
                <a:latin typeface="Tahoma" panose="020B0604030504040204" pitchFamily="34" charset="0"/>
                <a:ea typeface="Tahoma" panose="020B0604030504040204" pitchFamily="34" charset="0"/>
                <a:cs typeface="Tahoma" panose="020B0604030504040204" pitchFamily="34" charset="0"/>
              </a:rPr>
              <a:t> » </a:t>
            </a:r>
          </a:p>
          <a:p>
            <a:r>
              <a:rPr lang="fr-FR" sz="1600" dirty="0">
                <a:latin typeface="Tahoma" panose="020B0604030504040204" pitchFamily="34" charset="0"/>
                <a:ea typeface="Tahoma" panose="020B0604030504040204" pitchFamily="34" charset="0"/>
                <a:cs typeface="Tahoma" panose="020B0604030504040204" pitchFamily="34" charset="0"/>
              </a:rPr>
              <a:t>                                                                                                </a:t>
            </a:r>
            <a:r>
              <a:rPr lang="fr-FR" sz="1600" dirty="0" smtClean="0">
                <a:latin typeface="Tahoma" panose="020B0604030504040204" pitchFamily="34" charset="0"/>
                <a:ea typeface="Tahoma" panose="020B0604030504040204" pitchFamily="34" charset="0"/>
                <a:cs typeface="Tahoma" panose="020B0604030504040204" pitchFamily="34" charset="0"/>
              </a:rPr>
              <a:t>                        </a:t>
            </a:r>
            <a:r>
              <a:rPr lang="fr-FR" sz="1200" dirty="0" smtClean="0">
                <a:latin typeface="Tahoma" panose="020B0604030504040204" pitchFamily="34" charset="0"/>
                <a:ea typeface="Tahoma" panose="020B0604030504040204" pitchFamily="34" charset="0"/>
                <a:cs typeface="Tahoma" panose="020B0604030504040204" pitchFamily="34" charset="0"/>
              </a:rPr>
              <a:t>Ouest-France</a:t>
            </a:r>
            <a:r>
              <a:rPr lang="fr-FR" sz="1200" dirty="0">
                <a:latin typeface="Tahoma" panose="020B0604030504040204" pitchFamily="34" charset="0"/>
                <a:ea typeface="Tahoma" panose="020B0604030504040204" pitchFamily="34" charset="0"/>
                <a:cs typeface="Tahoma" panose="020B0604030504040204" pitchFamily="34" charset="0"/>
              </a:rPr>
              <a:t>, nov. 2013 </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9285" y="1607427"/>
            <a:ext cx="3076166" cy="2510610"/>
          </a:xfrm>
          <a:prstGeom prst="rect">
            <a:avLst/>
          </a:prstGeom>
        </p:spPr>
      </p:pic>
      <p:sp>
        <p:nvSpPr>
          <p:cNvPr id="6" name="Espace réservé du numéro de diapositive 5"/>
          <p:cNvSpPr>
            <a:spLocks noGrp="1"/>
          </p:cNvSpPr>
          <p:nvPr>
            <p:ph type="sldNum" sz="quarter" idx="12"/>
          </p:nvPr>
        </p:nvSpPr>
        <p:spPr/>
        <p:txBody>
          <a:bodyPr/>
          <a:lstStyle/>
          <a:p>
            <a:fld id="{5253F130-22FD-436E-B233-0C12E2367D8F}" type="slidenum">
              <a:rPr lang="fr-FR" smtClean="0"/>
              <a:t>18</a:t>
            </a:fld>
            <a:endParaRPr lang="fr-FR"/>
          </a:p>
        </p:txBody>
      </p:sp>
    </p:spTree>
    <p:extLst>
      <p:ext uri="{BB962C8B-B14F-4D97-AF65-F5344CB8AC3E}">
        <p14:creationId xmlns:p14="http://schemas.microsoft.com/office/powerpoint/2010/main" val="313596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2538887" y="290790"/>
            <a:ext cx="7184571" cy="492980"/>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QUELS SONT LES DANGERS SANITAIRES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9" name="Rectangle 8"/>
          <p:cNvSpPr/>
          <p:nvPr/>
        </p:nvSpPr>
        <p:spPr>
          <a:xfrm>
            <a:off x="1206892" y="879725"/>
            <a:ext cx="9848560" cy="923330"/>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De nombreuses bactéries et champignons peuvent être présents dans les intrants. Certains de ces micro-organismes peuvent être pathogènes, notamment leurs spores. Et certains peuvent survivre à une </a:t>
            </a:r>
            <a:r>
              <a:rPr lang="fr-FR" dirty="0" err="1" smtClean="0">
                <a:latin typeface="Tahoma" panose="020B0604030504040204" pitchFamily="34" charset="0"/>
                <a:ea typeface="Calibri" panose="020F0502020204030204" pitchFamily="34" charset="0"/>
                <a:cs typeface="Times New Roman" panose="02020603050405020304" pitchFamily="18" charset="0"/>
              </a:rPr>
              <a:t>hygiénisation</a:t>
            </a:r>
            <a:r>
              <a:rPr lang="fr-FR" dirty="0" smtClean="0">
                <a:latin typeface="Tahoma" panose="020B0604030504040204" pitchFamily="34" charset="0"/>
                <a:ea typeface="Calibri" panose="020F0502020204030204" pitchFamily="34" charset="0"/>
                <a:cs typeface="Times New Roman" panose="02020603050405020304" pitchFamily="18" charset="0"/>
              </a:rPr>
              <a:t> d’une heure à 70 °C.</a:t>
            </a:r>
          </a:p>
        </p:txBody>
      </p:sp>
      <p:sp>
        <p:nvSpPr>
          <p:cNvPr id="12" name="Rectangle 11"/>
          <p:cNvSpPr/>
          <p:nvPr/>
        </p:nvSpPr>
        <p:spPr>
          <a:xfrm>
            <a:off x="1206892" y="1778239"/>
            <a:ext cx="4558182" cy="369332"/>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En voici trois qu’il faut surveiller de près :  </a:t>
            </a:r>
            <a:endParaRPr lang="fr-FR" dirty="0">
              <a:latin typeface="Tahoma" panose="020B060403050404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3689224" y="2861419"/>
            <a:ext cx="2951372" cy="369332"/>
          </a:xfrm>
          <a:prstGeom prst="rect">
            <a:avLst/>
          </a:prstGeom>
        </p:spPr>
        <p:txBody>
          <a:bodyPr wrap="square">
            <a:spAutoFit/>
          </a:bodyPr>
          <a:lstStyle/>
          <a:p>
            <a:r>
              <a:rPr lang="fr-FR" b="1" dirty="0" smtClean="0">
                <a:solidFill>
                  <a:schemeClr val="accent6"/>
                </a:solidFill>
                <a:latin typeface="Tahoma" panose="020B0604030504040204" pitchFamily="34" charset="0"/>
                <a:ea typeface="Calibri" panose="020F0502020204030204" pitchFamily="34" charset="0"/>
                <a:cs typeface="Times New Roman" panose="02020603050405020304" pitchFamily="18" charset="0"/>
              </a:rPr>
              <a:t>- La </a:t>
            </a:r>
            <a:r>
              <a:rPr lang="fr-FR" b="1" dirty="0" err="1" smtClean="0">
                <a:solidFill>
                  <a:schemeClr val="accent6"/>
                </a:solidFill>
                <a:latin typeface="Tahoma" panose="020B0604030504040204" pitchFamily="34" charset="0"/>
                <a:ea typeface="Calibri" panose="020F0502020204030204" pitchFamily="34" charset="0"/>
                <a:cs typeface="Times New Roman" panose="02020603050405020304" pitchFamily="18" charset="0"/>
              </a:rPr>
              <a:t>paratuberculose</a:t>
            </a:r>
            <a:endParaRPr lang="fr-FR" b="1" dirty="0">
              <a:solidFill>
                <a:schemeClr val="accent6"/>
              </a:solidFill>
              <a:latin typeface="Tahoma" panose="020B0604030504040204" pitchFamily="34" charset="0"/>
              <a:ea typeface="Calibri" panose="020F0502020204030204" pitchFamily="34" charset="0"/>
              <a:cs typeface="Times New Roman" panose="02020603050405020304" pitchFamily="18" charset="0"/>
            </a:endParaRPr>
          </a:p>
        </p:txBody>
      </p:sp>
      <p:sp>
        <p:nvSpPr>
          <p:cNvPr id="16" name="ZoneTexte 15"/>
          <p:cNvSpPr txBox="1"/>
          <p:nvPr/>
        </p:nvSpPr>
        <p:spPr>
          <a:xfrm>
            <a:off x="1206892" y="3478014"/>
            <a:ext cx="9848560" cy="1846659"/>
          </a:xfrm>
          <a:prstGeom prst="rect">
            <a:avLst/>
          </a:prstGeom>
          <a:noFill/>
        </p:spPr>
        <p:txBody>
          <a:bodyPr wrap="square" rtlCol="0">
            <a:spAutoFit/>
          </a:bodyPr>
          <a:lstStyle/>
          <a:p>
            <a:r>
              <a:rPr lang="fr-FR" dirty="0">
                <a:latin typeface="Tahoma" panose="020B0604030504040204" pitchFamily="34" charset="0"/>
                <a:ea typeface="Tahoma" panose="020B0604030504040204" pitchFamily="34" charset="0"/>
                <a:cs typeface="Tahoma" panose="020B0604030504040204" pitchFamily="34" charset="0"/>
              </a:rPr>
              <a:t>Selon un rapport de l’AFSSA (mars 2009), elle est très résistante, elle survit à </a:t>
            </a:r>
            <a:r>
              <a:rPr lang="fr-FR" dirty="0" smtClean="0">
                <a:latin typeface="Tahoma" panose="020B0604030504040204" pitchFamily="34" charset="0"/>
                <a:ea typeface="Tahoma" panose="020B0604030504040204" pitchFamily="34" charset="0"/>
                <a:cs typeface="Tahoma" panose="020B0604030504040204" pitchFamily="34" charset="0"/>
              </a:rPr>
              <a:t/>
            </a:r>
            <a:br>
              <a:rPr lang="fr-FR" dirty="0" smtClean="0">
                <a:latin typeface="Tahoma" panose="020B0604030504040204" pitchFamily="34" charset="0"/>
                <a:ea typeface="Tahoma" panose="020B0604030504040204" pitchFamily="34" charset="0"/>
                <a:cs typeface="Tahoma" panose="020B0604030504040204" pitchFamily="34" charset="0"/>
              </a:rPr>
            </a:br>
            <a:r>
              <a:rPr lang="fr-FR" dirty="0" smtClean="0">
                <a:latin typeface="Tahoma" panose="020B0604030504040204" pitchFamily="34" charset="0"/>
                <a:ea typeface="Tahoma" panose="020B0604030504040204" pitchFamily="34" charset="0"/>
                <a:cs typeface="Tahoma" panose="020B0604030504040204" pitchFamily="34" charset="0"/>
              </a:rPr>
              <a:t>des températures </a:t>
            </a:r>
            <a:r>
              <a:rPr lang="fr-FR" dirty="0">
                <a:latin typeface="Tahoma" panose="020B0604030504040204" pitchFamily="34" charset="0"/>
                <a:ea typeface="Tahoma" panose="020B0604030504040204" pitchFamily="34" charset="0"/>
                <a:cs typeface="Tahoma" panose="020B0604030504040204" pitchFamily="34" charset="0"/>
              </a:rPr>
              <a:t>allant de -70° à + 72</a:t>
            </a:r>
            <a:r>
              <a:rPr lang="fr-FR" dirty="0" smtClean="0">
                <a:latin typeface="Tahoma" panose="020B0604030504040204" pitchFamily="34" charset="0"/>
                <a:ea typeface="Tahoma" panose="020B0604030504040204" pitchFamily="34" charset="0"/>
                <a:cs typeface="Tahoma" panose="020B0604030504040204" pitchFamily="34" charset="0"/>
              </a:rPr>
              <a:t>° ! </a:t>
            </a:r>
            <a:br>
              <a:rPr lang="fr-FR" dirty="0" smtClean="0">
                <a:latin typeface="Tahoma" panose="020B0604030504040204" pitchFamily="34" charset="0"/>
                <a:ea typeface="Tahoma" panose="020B0604030504040204" pitchFamily="34" charset="0"/>
                <a:cs typeface="Tahoma" panose="020B0604030504040204" pitchFamily="34" charset="0"/>
              </a:rPr>
            </a:br>
            <a:r>
              <a:rPr lang="fr-FR" sz="1200" dirty="0" smtClean="0">
                <a:latin typeface="Tahoma" panose="020B0604030504040204" pitchFamily="34" charset="0"/>
                <a:ea typeface="Tahoma" panose="020B0604030504040204" pitchFamily="34" charset="0"/>
                <a:cs typeface="Tahoma" panose="020B0604030504040204" pitchFamily="34" charset="0"/>
              </a:rPr>
              <a:t>Source : </a:t>
            </a:r>
            <a:endParaRPr lang="fr-FR" sz="1200" dirty="0">
              <a:latin typeface="Tahoma" panose="020B0604030504040204" pitchFamily="34" charset="0"/>
              <a:ea typeface="Tahoma" panose="020B0604030504040204" pitchFamily="34" charset="0"/>
              <a:cs typeface="Tahoma" panose="020B0604030504040204" pitchFamily="34" charset="0"/>
            </a:endParaRPr>
          </a:p>
          <a:p>
            <a:r>
              <a:rPr lang="fr-FR" sz="1200" dirty="0">
                <a:latin typeface="Tahoma" panose="020B0604030504040204" pitchFamily="34" charset="0"/>
                <a:ea typeface="Tahoma" panose="020B0604030504040204" pitchFamily="34" charset="0"/>
                <a:cs typeface="Tahoma" panose="020B0604030504040204" pitchFamily="34" charset="0"/>
                <a:hlinkClick r:id="rId3"/>
              </a:rPr>
              <a:t>https://www.anses.fr/en/system/files/SANT-Ra-Paratuberculose.pdf</a:t>
            </a:r>
            <a:r>
              <a:rPr lang="fr-FR" sz="1200" dirty="0">
                <a:latin typeface="Tahoma" panose="020B0604030504040204" pitchFamily="34" charset="0"/>
                <a:ea typeface="Tahoma" panose="020B0604030504040204" pitchFamily="34" charset="0"/>
                <a:cs typeface="Tahoma" panose="020B0604030504040204" pitchFamily="34" charset="0"/>
              </a:rPr>
              <a:t> </a:t>
            </a:r>
            <a:endParaRPr lang="fr-FR" sz="1200" dirty="0" smtClean="0">
              <a:latin typeface="Tahoma" panose="020B0604030504040204" pitchFamily="34" charset="0"/>
              <a:ea typeface="Tahoma" panose="020B0604030504040204" pitchFamily="34" charset="0"/>
              <a:cs typeface="Tahoma" panose="020B0604030504040204" pitchFamily="34" charset="0"/>
            </a:endParaRPr>
          </a:p>
          <a:p>
            <a:r>
              <a:rPr lang="fr-FR" dirty="0" smtClean="0">
                <a:latin typeface="Tahoma" panose="020B0604030504040204" pitchFamily="34" charset="0"/>
                <a:ea typeface="Tahoma" panose="020B0604030504040204" pitchFamily="34" charset="0"/>
                <a:cs typeface="Tahoma" panose="020B0604030504040204" pitchFamily="34" charset="0"/>
              </a:rPr>
              <a:t>Sa </a:t>
            </a:r>
            <a:r>
              <a:rPr lang="fr-FR" dirty="0">
                <a:latin typeface="Tahoma" panose="020B0604030504040204" pitchFamily="34" charset="0"/>
                <a:ea typeface="Tahoma" panose="020B0604030504040204" pitchFamily="34" charset="0"/>
                <a:cs typeface="Tahoma" panose="020B0604030504040204" pitchFamily="34" charset="0"/>
              </a:rPr>
              <a:t>présence en France est indiscutable. Elle est incurable. Elle attaque les </a:t>
            </a:r>
            <a:r>
              <a:rPr lang="fr-FR" dirty="0" smtClean="0">
                <a:latin typeface="Tahoma" panose="020B0604030504040204" pitchFamily="34" charset="0"/>
                <a:ea typeface="Tahoma" panose="020B0604030504040204" pitchFamily="34" charset="0"/>
                <a:cs typeface="Tahoma" panose="020B0604030504040204" pitchFamily="34" charset="0"/>
              </a:rPr>
              <a:t>ruminants </a:t>
            </a:r>
            <a:r>
              <a:rPr lang="fr-FR" dirty="0">
                <a:latin typeface="Tahoma" panose="020B0604030504040204" pitchFamily="34" charset="0"/>
                <a:ea typeface="Tahoma" panose="020B0604030504040204" pitchFamily="34" charset="0"/>
                <a:cs typeface="Tahoma" panose="020B0604030504040204" pitchFamily="34" charset="0"/>
              </a:rPr>
              <a:t>et les caprins et les entraîne souvent à la mort. </a:t>
            </a:r>
          </a:p>
          <a:p>
            <a:r>
              <a:rPr lang="fr-FR" dirty="0">
                <a:latin typeface="Tahoma" panose="020B0604030504040204" pitchFamily="34" charset="0"/>
                <a:ea typeface="Tahoma" panose="020B0604030504040204" pitchFamily="34" charset="0"/>
                <a:cs typeface="Tahoma" panose="020B0604030504040204" pitchFamily="34" charset="0"/>
              </a:rPr>
              <a:t>On la soupçonne d’être en lien avec la maladie de Crohn chez l’homme. </a:t>
            </a:r>
          </a:p>
        </p:txBody>
      </p:sp>
      <p:sp>
        <p:nvSpPr>
          <p:cNvPr id="18" name="ZoneTexte 17"/>
          <p:cNvSpPr txBox="1"/>
          <p:nvPr/>
        </p:nvSpPr>
        <p:spPr>
          <a:xfrm>
            <a:off x="1206892" y="5324673"/>
            <a:ext cx="9848560" cy="830997"/>
          </a:xfrm>
          <a:prstGeom prst="rect">
            <a:avLst/>
          </a:prstGeom>
          <a:noFill/>
        </p:spPr>
        <p:txBody>
          <a:bodyPr wrap="square" rtlCol="0">
            <a:spAutoFit/>
          </a:bodyPr>
          <a:lstStyle/>
          <a:p>
            <a:r>
              <a:rPr lang="fr-FR" u="sng" dirty="0" smtClean="0">
                <a:latin typeface="Tahoma" panose="020B0604030504040204" pitchFamily="34" charset="0"/>
                <a:ea typeface="Tahoma" panose="020B0604030504040204" pitchFamily="34" charset="0"/>
                <a:cs typeface="Tahoma" panose="020B0604030504040204" pitchFamily="34" charset="0"/>
              </a:rPr>
              <a:t>À-propos de la </a:t>
            </a:r>
            <a:r>
              <a:rPr lang="fr-FR" u="sng" dirty="0" err="1" smtClean="0">
                <a:latin typeface="Tahoma" panose="020B0604030504040204" pitchFamily="34" charset="0"/>
                <a:ea typeface="Tahoma" panose="020B0604030504040204" pitchFamily="34" charset="0"/>
                <a:cs typeface="Tahoma" panose="020B0604030504040204" pitchFamily="34" charset="0"/>
              </a:rPr>
              <a:t>paratub</a:t>
            </a:r>
            <a:r>
              <a:rPr lang="fr-FR" u="sng" dirty="0" smtClean="0">
                <a:latin typeface="Tahoma" panose="020B0604030504040204" pitchFamily="34" charset="0"/>
                <a:ea typeface="Tahoma" panose="020B0604030504040204" pitchFamily="34" charset="0"/>
                <a:cs typeface="Tahoma" panose="020B0604030504040204" pitchFamily="34" charset="0"/>
              </a:rPr>
              <a:t> : </a:t>
            </a:r>
            <a:r>
              <a:rPr lang="fr-FR" dirty="0" smtClean="0">
                <a:latin typeface="Tahoma" panose="020B0604030504040204" pitchFamily="34" charset="0"/>
                <a:ea typeface="Tahoma" panose="020B0604030504040204" pitchFamily="34" charset="0"/>
                <a:cs typeface="Tahoma" panose="020B0604030504040204" pitchFamily="34" charset="0"/>
              </a:rPr>
              <a:t>« </a:t>
            </a:r>
            <a:r>
              <a:rPr lang="fr-FR" sz="1200" i="1" dirty="0" smtClean="0">
                <a:latin typeface="Tahoma" panose="020B0604030504040204" pitchFamily="34" charset="0"/>
                <a:ea typeface="Tahoma" panose="020B0604030504040204" pitchFamily="34" charset="0"/>
                <a:cs typeface="Tahoma" panose="020B0604030504040204" pitchFamily="34" charset="0"/>
              </a:rPr>
              <a:t>Pour préciser ce point, nous avons identifié un risque éventuel : la </a:t>
            </a:r>
            <a:r>
              <a:rPr lang="fr-FR" sz="1200" i="1" dirty="0" err="1" smtClean="0">
                <a:latin typeface="Tahoma" panose="020B0604030504040204" pitchFamily="34" charset="0"/>
                <a:ea typeface="Tahoma" panose="020B0604030504040204" pitchFamily="34" charset="0"/>
                <a:cs typeface="Tahoma" panose="020B0604030504040204" pitchFamily="34" charset="0"/>
              </a:rPr>
              <a:t>paratuberculose</a:t>
            </a:r>
            <a:r>
              <a:rPr lang="fr-FR" sz="1200" i="1" dirty="0" smtClean="0">
                <a:latin typeface="Tahoma" panose="020B0604030504040204" pitchFamily="34" charset="0"/>
                <a:ea typeface="Tahoma" panose="020B0604030504040204" pitchFamily="34" charset="0"/>
                <a:cs typeface="Tahoma" panose="020B0604030504040204" pitchFamily="34" charset="0"/>
              </a:rPr>
              <a:t>, qui est surtout un risque pour les jeunes bovins. Nous avons pris la décision avec tous les agriculteurs du projet, de ne prendre aucun risque et donc de ne pas utiliser le </a:t>
            </a:r>
            <a:r>
              <a:rPr lang="fr-FR" sz="1200" i="1" dirty="0" err="1" smtClean="0">
                <a:latin typeface="Tahoma" panose="020B0604030504040204" pitchFamily="34" charset="0"/>
                <a:ea typeface="Tahoma" panose="020B0604030504040204" pitchFamily="34" charset="0"/>
                <a:cs typeface="Tahoma" panose="020B0604030504040204" pitchFamily="34" charset="0"/>
              </a:rPr>
              <a:t>digestat</a:t>
            </a:r>
            <a:r>
              <a:rPr lang="fr-FR" sz="1200" i="1" dirty="0" smtClean="0">
                <a:latin typeface="Tahoma" panose="020B0604030504040204" pitchFamily="34" charset="0"/>
                <a:ea typeface="Tahoma" panose="020B0604030504040204" pitchFamily="34" charset="0"/>
                <a:cs typeface="Tahoma" panose="020B0604030504040204" pitchFamily="34" charset="0"/>
              </a:rPr>
              <a:t> (ni solide, ni liquide) sur les pâtures.</a:t>
            </a:r>
            <a:r>
              <a:rPr lang="fr-FR" i="1" dirty="0" smtClean="0">
                <a:latin typeface="Tahoma" panose="020B0604030504040204" pitchFamily="34" charset="0"/>
                <a:ea typeface="Tahoma" panose="020B0604030504040204" pitchFamily="34" charset="0"/>
                <a:cs typeface="Tahoma" panose="020B0604030504040204" pitchFamily="34" charset="0"/>
              </a:rPr>
              <a:t> </a:t>
            </a:r>
            <a:r>
              <a:rPr lang="fr-FR" dirty="0" smtClean="0">
                <a:latin typeface="Tahoma" panose="020B0604030504040204" pitchFamily="34" charset="0"/>
                <a:ea typeface="Tahoma" panose="020B0604030504040204" pitchFamily="34" charset="0"/>
                <a:cs typeface="Tahoma" panose="020B0604030504040204" pitchFamily="34" charset="0"/>
              </a:rPr>
              <a:t>» </a:t>
            </a:r>
            <a:r>
              <a:rPr lang="fr-FR" sz="1200" dirty="0" smtClean="0">
                <a:latin typeface="Tahoma" panose="020B0604030504040204" pitchFamily="34" charset="0"/>
                <a:ea typeface="Tahoma" panose="020B0604030504040204" pitchFamily="34" charset="0"/>
                <a:cs typeface="Tahoma" panose="020B0604030504040204" pitchFamily="34" charset="0"/>
              </a:rPr>
              <a:t>(un responsable de projet en Mayenne).</a:t>
            </a:r>
            <a:endParaRPr lang="fr-FR" sz="1200" dirty="0">
              <a:latin typeface="Tahoma" panose="020B0604030504040204" pitchFamily="34" charset="0"/>
              <a:ea typeface="Tahoma" panose="020B0604030504040204" pitchFamily="34" charset="0"/>
              <a:cs typeface="Tahoma" panose="020B0604030504040204" pitchFamily="34" charset="0"/>
            </a:endParaRPr>
          </a:p>
        </p:txBody>
      </p:sp>
      <p:pic>
        <p:nvPicPr>
          <p:cNvPr id="4" name="Image 3"/>
          <p:cNvPicPr>
            <a:picLocks noChangeAspect="1"/>
          </p:cNvPicPr>
          <p:nvPr/>
        </p:nvPicPr>
        <p:blipFill>
          <a:blip r:embed="rId4"/>
          <a:stretch>
            <a:fillRect/>
          </a:stretch>
        </p:blipFill>
        <p:spPr>
          <a:xfrm>
            <a:off x="9492344" y="1512199"/>
            <a:ext cx="1646084" cy="2326421"/>
          </a:xfrm>
          <a:prstGeom prst="rect">
            <a:avLst/>
          </a:prstGeom>
        </p:spPr>
      </p:pic>
      <p:sp>
        <p:nvSpPr>
          <p:cNvPr id="6" name="Rectangle 5"/>
          <p:cNvSpPr/>
          <p:nvPr/>
        </p:nvSpPr>
        <p:spPr>
          <a:xfrm>
            <a:off x="9492344" y="3856586"/>
            <a:ext cx="1354858" cy="215444"/>
          </a:xfrm>
          <a:prstGeom prst="rect">
            <a:avLst/>
          </a:prstGeom>
        </p:spPr>
        <p:txBody>
          <a:bodyPr wrap="none">
            <a:spAutoFit/>
          </a:bodyPr>
          <a:lstStyle/>
          <a:p>
            <a:pPr algn="just">
              <a:spcAft>
                <a:spcPts val="0"/>
              </a:spcAft>
            </a:pPr>
            <a:r>
              <a:rPr lang="fr-FR" sz="800" dirty="0">
                <a:latin typeface="Tahoma" panose="020B0604030504040204" pitchFamily="34" charset="0"/>
                <a:ea typeface="Calibri" panose="020F0502020204030204" pitchFamily="34" charset="0"/>
                <a:cs typeface="Times New Roman" panose="02020603050405020304" pitchFamily="18" charset="0"/>
              </a:rPr>
              <a:t>Voir p. 16/89 et suivantes</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Espace réservé du numéro de diapositive 6"/>
          <p:cNvSpPr>
            <a:spLocks noGrp="1"/>
          </p:cNvSpPr>
          <p:nvPr>
            <p:ph type="sldNum" sz="quarter" idx="12"/>
          </p:nvPr>
        </p:nvSpPr>
        <p:spPr/>
        <p:txBody>
          <a:bodyPr/>
          <a:lstStyle/>
          <a:p>
            <a:fld id="{5253F130-22FD-436E-B233-0C12E2367D8F}" type="slidenum">
              <a:rPr lang="fr-FR" smtClean="0"/>
              <a:t>19</a:t>
            </a:fld>
            <a:endParaRPr lang="fr-FR"/>
          </a:p>
        </p:txBody>
      </p:sp>
    </p:spTree>
    <p:extLst>
      <p:ext uri="{BB962C8B-B14F-4D97-AF65-F5344CB8AC3E}">
        <p14:creationId xmlns:p14="http://schemas.microsoft.com/office/powerpoint/2010/main" val="109329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9" name="Espace réservé du numéro de diapositive 8"/>
          <p:cNvSpPr>
            <a:spLocks noGrp="1"/>
          </p:cNvSpPr>
          <p:nvPr>
            <p:ph type="sldNum" sz="quarter" idx="12"/>
          </p:nvPr>
        </p:nvSpPr>
        <p:spPr/>
        <p:txBody>
          <a:bodyPr/>
          <a:lstStyle/>
          <a:p>
            <a:fld id="{5253F130-22FD-436E-B233-0C12E2367D8F}" type="slidenum">
              <a:rPr lang="fr-FR" smtClean="0"/>
              <a:t>2</a:t>
            </a:fld>
            <a:endParaRPr lang="fr-FR"/>
          </a:p>
        </p:txBody>
      </p:sp>
      <p:sp>
        <p:nvSpPr>
          <p:cNvPr id="22" name="Rectangle 21"/>
          <p:cNvSpPr/>
          <p:nvPr/>
        </p:nvSpPr>
        <p:spPr>
          <a:xfrm>
            <a:off x="823558" y="1247577"/>
            <a:ext cx="1779842" cy="369332"/>
          </a:xfrm>
          <a:prstGeom prst="rect">
            <a:avLst/>
          </a:prstGeom>
        </p:spPr>
        <p:txBody>
          <a:bodyPr wrap="square">
            <a:spAutoFit/>
          </a:bodyPr>
          <a:lstStyle/>
          <a:p>
            <a:r>
              <a:rPr lang="fr-FR" dirty="0"/>
              <a:t>1. </a:t>
            </a:r>
            <a:r>
              <a:rPr lang="fr-FR" dirty="0" smtClean="0"/>
              <a:t>Avant propos</a:t>
            </a:r>
            <a:endParaRPr lang="fr-FR" dirty="0"/>
          </a:p>
        </p:txBody>
      </p:sp>
      <p:sp>
        <p:nvSpPr>
          <p:cNvPr id="23" name="Rectangle 22"/>
          <p:cNvSpPr/>
          <p:nvPr/>
        </p:nvSpPr>
        <p:spPr>
          <a:xfrm>
            <a:off x="823558" y="2388582"/>
            <a:ext cx="3773723" cy="369332"/>
          </a:xfrm>
          <a:prstGeom prst="rect">
            <a:avLst/>
          </a:prstGeom>
        </p:spPr>
        <p:txBody>
          <a:bodyPr wrap="square">
            <a:spAutoFit/>
          </a:bodyPr>
          <a:lstStyle/>
          <a:p>
            <a:r>
              <a:rPr lang="fr-FR" dirty="0" smtClean="0"/>
              <a:t>4. Que représente 1 m</a:t>
            </a:r>
            <a:r>
              <a:rPr lang="fr-FR" baseline="30000" dirty="0" smtClean="0"/>
              <a:t>3</a:t>
            </a:r>
            <a:r>
              <a:rPr lang="fr-FR" dirty="0" smtClean="0"/>
              <a:t> de méthane ?</a:t>
            </a:r>
            <a:endParaRPr lang="fr-FR" dirty="0"/>
          </a:p>
        </p:txBody>
      </p:sp>
      <p:sp>
        <p:nvSpPr>
          <p:cNvPr id="24" name="Rectangle 23"/>
          <p:cNvSpPr/>
          <p:nvPr/>
        </p:nvSpPr>
        <p:spPr>
          <a:xfrm>
            <a:off x="823558" y="2000017"/>
            <a:ext cx="5437060" cy="369332"/>
          </a:xfrm>
          <a:prstGeom prst="rect">
            <a:avLst/>
          </a:prstGeom>
        </p:spPr>
        <p:txBody>
          <a:bodyPr wrap="square">
            <a:spAutoFit/>
          </a:bodyPr>
          <a:lstStyle/>
          <a:p>
            <a:r>
              <a:rPr lang="fr-FR" dirty="0" smtClean="0"/>
              <a:t>3. Comment fonctionne une unité de méthanisation ?</a:t>
            </a:r>
            <a:endParaRPr lang="fr-FR" dirty="0"/>
          </a:p>
        </p:txBody>
      </p:sp>
      <p:sp>
        <p:nvSpPr>
          <p:cNvPr id="25" name="Rectangle 24"/>
          <p:cNvSpPr/>
          <p:nvPr/>
        </p:nvSpPr>
        <p:spPr>
          <a:xfrm>
            <a:off x="823558" y="1616787"/>
            <a:ext cx="3112252" cy="369332"/>
          </a:xfrm>
          <a:prstGeom prst="rect">
            <a:avLst/>
          </a:prstGeom>
        </p:spPr>
        <p:txBody>
          <a:bodyPr wrap="square">
            <a:spAutoFit/>
          </a:bodyPr>
          <a:lstStyle/>
          <a:p>
            <a:r>
              <a:rPr lang="fr-FR" dirty="0" smtClean="0"/>
              <a:t>2. Quizz sur la méthanisation</a:t>
            </a:r>
            <a:endParaRPr lang="fr-FR" dirty="0"/>
          </a:p>
        </p:txBody>
      </p:sp>
      <p:sp>
        <p:nvSpPr>
          <p:cNvPr id="26" name="Rectangle 25"/>
          <p:cNvSpPr/>
          <p:nvPr/>
        </p:nvSpPr>
        <p:spPr>
          <a:xfrm>
            <a:off x="823556" y="5067359"/>
            <a:ext cx="1680271" cy="369332"/>
          </a:xfrm>
          <a:prstGeom prst="rect">
            <a:avLst/>
          </a:prstGeom>
        </p:spPr>
        <p:txBody>
          <a:bodyPr wrap="square">
            <a:spAutoFit/>
          </a:bodyPr>
          <a:lstStyle/>
          <a:p>
            <a:r>
              <a:rPr lang="fr-FR" dirty="0" smtClean="0"/>
              <a:t>11. Et le maïs ?</a:t>
            </a:r>
            <a:endParaRPr lang="fr-FR" dirty="0"/>
          </a:p>
        </p:txBody>
      </p:sp>
      <p:sp>
        <p:nvSpPr>
          <p:cNvPr id="27" name="Rectangle 26"/>
          <p:cNvSpPr/>
          <p:nvPr/>
        </p:nvSpPr>
        <p:spPr>
          <a:xfrm>
            <a:off x="823558" y="3559582"/>
            <a:ext cx="3817646" cy="369332"/>
          </a:xfrm>
          <a:prstGeom prst="rect">
            <a:avLst/>
          </a:prstGeom>
        </p:spPr>
        <p:txBody>
          <a:bodyPr wrap="square">
            <a:spAutoFit/>
          </a:bodyPr>
          <a:lstStyle/>
          <a:p>
            <a:r>
              <a:rPr lang="fr-FR" dirty="0"/>
              <a:t>7</a:t>
            </a:r>
            <a:r>
              <a:rPr lang="fr-FR" dirty="0" smtClean="0"/>
              <a:t>. Quels sont les différents </a:t>
            </a:r>
            <a:r>
              <a:rPr lang="fr-FR" dirty="0" err="1" smtClean="0"/>
              <a:t>process</a:t>
            </a:r>
            <a:r>
              <a:rPr lang="fr-FR" dirty="0" smtClean="0"/>
              <a:t> ?</a:t>
            </a:r>
            <a:endParaRPr lang="fr-FR" dirty="0"/>
          </a:p>
        </p:txBody>
      </p:sp>
      <p:sp>
        <p:nvSpPr>
          <p:cNvPr id="28" name="Rectangle 27"/>
          <p:cNvSpPr/>
          <p:nvPr/>
        </p:nvSpPr>
        <p:spPr>
          <a:xfrm>
            <a:off x="823558" y="4326357"/>
            <a:ext cx="4889265" cy="377621"/>
          </a:xfrm>
          <a:prstGeom prst="rect">
            <a:avLst/>
          </a:prstGeom>
        </p:spPr>
        <p:txBody>
          <a:bodyPr wrap="square">
            <a:spAutoFit/>
          </a:bodyPr>
          <a:lstStyle/>
          <a:p>
            <a:r>
              <a:rPr lang="fr-FR" dirty="0" smtClean="0"/>
              <a:t>9. Comment valoriser la chaleur en cogénération ?</a:t>
            </a:r>
            <a:endParaRPr lang="fr-FR" dirty="0"/>
          </a:p>
        </p:txBody>
      </p:sp>
      <p:sp>
        <p:nvSpPr>
          <p:cNvPr id="29" name="Rectangle 28"/>
          <p:cNvSpPr/>
          <p:nvPr/>
        </p:nvSpPr>
        <p:spPr>
          <a:xfrm>
            <a:off x="807978" y="3155409"/>
            <a:ext cx="3590843" cy="369332"/>
          </a:xfrm>
          <a:prstGeom prst="rect">
            <a:avLst/>
          </a:prstGeom>
        </p:spPr>
        <p:txBody>
          <a:bodyPr wrap="square">
            <a:spAutoFit/>
          </a:bodyPr>
          <a:lstStyle/>
          <a:p>
            <a:r>
              <a:rPr lang="fr-FR" dirty="0"/>
              <a:t>6</a:t>
            </a:r>
            <a:r>
              <a:rPr lang="fr-FR" dirty="0" smtClean="0"/>
              <a:t>. Quand la FE 53 intervient-elle ?</a:t>
            </a:r>
            <a:endParaRPr lang="fr-FR" dirty="0"/>
          </a:p>
        </p:txBody>
      </p:sp>
      <p:sp>
        <p:nvSpPr>
          <p:cNvPr id="30" name="Rectangle 29"/>
          <p:cNvSpPr/>
          <p:nvPr/>
        </p:nvSpPr>
        <p:spPr>
          <a:xfrm>
            <a:off x="823558" y="3937612"/>
            <a:ext cx="3320877" cy="369332"/>
          </a:xfrm>
          <a:prstGeom prst="rect">
            <a:avLst/>
          </a:prstGeom>
        </p:spPr>
        <p:txBody>
          <a:bodyPr wrap="square">
            <a:spAutoFit/>
          </a:bodyPr>
          <a:lstStyle/>
          <a:p>
            <a:r>
              <a:rPr lang="fr-FR" dirty="0" smtClean="0"/>
              <a:t>8. Comment valoriser le biogaz ?</a:t>
            </a:r>
            <a:endParaRPr lang="fr-FR" dirty="0"/>
          </a:p>
        </p:txBody>
      </p:sp>
      <p:sp>
        <p:nvSpPr>
          <p:cNvPr id="31" name="Rectangle 30"/>
          <p:cNvSpPr/>
          <p:nvPr/>
        </p:nvSpPr>
        <p:spPr>
          <a:xfrm>
            <a:off x="823558" y="2777147"/>
            <a:ext cx="5922292" cy="369332"/>
          </a:xfrm>
          <a:prstGeom prst="rect">
            <a:avLst/>
          </a:prstGeom>
        </p:spPr>
        <p:txBody>
          <a:bodyPr wrap="square">
            <a:spAutoFit/>
          </a:bodyPr>
          <a:lstStyle/>
          <a:p>
            <a:r>
              <a:rPr lang="fr-FR" dirty="0" smtClean="0"/>
              <a:t>5. Combien y </a:t>
            </a:r>
            <a:r>
              <a:rPr lang="fr-FR" dirty="0" err="1" smtClean="0"/>
              <a:t>a-t-il</a:t>
            </a:r>
            <a:r>
              <a:rPr lang="fr-FR" dirty="0" smtClean="0"/>
              <a:t> d’unités de méthanisation en Mayenne ?</a:t>
            </a:r>
            <a:endParaRPr lang="fr-FR" dirty="0"/>
          </a:p>
        </p:txBody>
      </p:sp>
      <p:sp>
        <p:nvSpPr>
          <p:cNvPr id="32" name="Rectangle 31"/>
          <p:cNvSpPr/>
          <p:nvPr/>
        </p:nvSpPr>
        <p:spPr>
          <a:xfrm>
            <a:off x="823557" y="4689738"/>
            <a:ext cx="2877121" cy="369332"/>
          </a:xfrm>
          <a:prstGeom prst="rect">
            <a:avLst/>
          </a:prstGeom>
        </p:spPr>
        <p:txBody>
          <a:bodyPr wrap="square">
            <a:spAutoFit/>
          </a:bodyPr>
          <a:lstStyle/>
          <a:p>
            <a:r>
              <a:rPr lang="fr-FR" dirty="0" smtClean="0"/>
              <a:t>10. Qu’est-ce qu’une Cive ?</a:t>
            </a:r>
            <a:endParaRPr lang="fr-FR" dirty="0"/>
          </a:p>
        </p:txBody>
      </p:sp>
      <p:sp>
        <p:nvSpPr>
          <p:cNvPr id="33" name="Rectangle 32"/>
          <p:cNvSpPr/>
          <p:nvPr/>
        </p:nvSpPr>
        <p:spPr>
          <a:xfrm>
            <a:off x="6640596" y="1233953"/>
            <a:ext cx="5307564" cy="369332"/>
          </a:xfrm>
          <a:prstGeom prst="rect">
            <a:avLst/>
          </a:prstGeom>
        </p:spPr>
        <p:txBody>
          <a:bodyPr wrap="square">
            <a:spAutoFit/>
          </a:bodyPr>
          <a:lstStyle/>
          <a:p>
            <a:r>
              <a:rPr lang="fr-FR" dirty="0" smtClean="0"/>
              <a:t>12. Quels régimes ICPE pour les installations classées ?</a:t>
            </a:r>
            <a:endParaRPr lang="fr-FR" dirty="0"/>
          </a:p>
        </p:txBody>
      </p:sp>
      <p:sp>
        <p:nvSpPr>
          <p:cNvPr id="34" name="Rectangle 33"/>
          <p:cNvSpPr/>
          <p:nvPr/>
        </p:nvSpPr>
        <p:spPr>
          <a:xfrm>
            <a:off x="6640596" y="2013983"/>
            <a:ext cx="3480720" cy="369332"/>
          </a:xfrm>
          <a:prstGeom prst="rect">
            <a:avLst/>
          </a:prstGeom>
        </p:spPr>
        <p:txBody>
          <a:bodyPr wrap="square">
            <a:spAutoFit/>
          </a:bodyPr>
          <a:lstStyle/>
          <a:p>
            <a:r>
              <a:rPr lang="fr-FR" dirty="0" smtClean="0"/>
              <a:t>14. Le </a:t>
            </a:r>
            <a:r>
              <a:rPr lang="fr-FR" dirty="0" err="1" smtClean="0"/>
              <a:t>digestat</a:t>
            </a:r>
            <a:r>
              <a:rPr lang="fr-FR" dirty="0" smtClean="0"/>
              <a:t> enrichit-il les sols ? </a:t>
            </a:r>
            <a:endParaRPr lang="fr-FR" dirty="0"/>
          </a:p>
        </p:txBody>
      </p:sp>
      <p:sp>
        <p:nvSpPr>
          <p:cNvPr id="35" name="Rectangle 34"/>
          <p:cNvSpPr/>
          <p:nvPr/>
        </p:nvSpPr>
        <p:spPr>
          <a:xfrm>
            <a:off x="6640596" y="1622518"/>
            <a:ext cx="3811645" cy="369332"/>
          </a:xfrm>
          <a:prstGeom prst="rect">
            <a:avLst/>
          </a:prstGeom>
        </p:spPr>
        <p:txBody>
          <a:bodyPr wrap="square">
            <a:spAutoFit/>
          </a:bodyPr>
          <a:lstStyle/>
          <a:p>
            <a:r>
              <a:rPr lang="fr-FR" dirty="0" smtClean="0"/>
              <a:t>13. Quels sont les dangers sanitaires ?</a:t>
            </a:r>
            <a:endParaRPr lang="fr-FR" dirty="0"/>
          </a:p>
        </p:txBody>
      </p:sp>
      <p:sp>
        <p:nvSpPr>
          <p:cNvPr id="36" name="Rectangle 35"/>
          <p:cNvSpPr/>
          <p:nvPr/>
        </p:nvSpPr>
        <p:spPr>
          <a:xfrm>
            <a:off x="6640596" y="2385682"/>
            <a:ext cx="4656377" cy="369332"/>
          </a:xfrm>
          <a:prstGeom prst="rect">
            <a:avLst/>
          </a:prstGeom>
        </p:spPr>
        <p:txBody>
          <a:bodyPr wrap="square">
            <a:spAutoFit/>
          </a:bodyPr>
          <a:lstStyle/>
          <a:p>
            <a:r>
              <a:rPr lang="fr-FR" dirty="0" smtClean="0"/>
              <a:t>15. Quels sont les chiffres de la méthanisation ?</a:t>
            </a:r>
            <a:endParaRPr lang="fr-FR" dirty="0"/>
          </a:p>
        </p:txBody>
      </p:sp>
      <p:sp>
        <p:nvSpPr>
          <p:cNvPr id="37" name="Rectangle 36"/>
          <p:cNvSpPr/>
          <p:nvPr/>
        </p:nvSpPr>
        <p:spPr>
          <a:xfrm>
            <a:off x="6640595" y="4678470"/>
            <a:ext cx="1832392" cy="369332"/>
          </a:xfrm>
          <a:prstGeom prst="rect">
            <a:avLst/>
          </a:prstGeom>
        </p:spPr>
        <p:txBody>
          <a:bodyPr wrap="square">
            <a:spAutoFit/>
          </a:bodyPr>
          <a:lstStyle/>
          <a:p>
            <a:r>
              <a:rPr lang="fr-FR" dirty="0" smtClean="0"/>
              <a:t>21. Conclusion</a:t>
            </a:r>
            <a:endParaRPr lang="fr-FR" dirty="0"/>
          </a:p>
        </p:txBody>
      </p:sp>
      <p:sp>
        <p:nvSpPr>
          <p:cNvPr id="38" name="Rectangle 37"/>
          <p:cNvSpPr/>
          <p:nvPr/>
        </p:nvSpPr>
        <p:spPr>
          <a:xfrm>
            <a:off x="6640596" y="2755014"/>
            <a:ext cx="3811647" cy="369332"/>
          </a:xfrm>
          <a:prstGeom prst="rect">
            <a:avLst/>
          </a:prstGeom>
        </p:spPr>
        <p:txBody>
          <a:bodyPr wrap="square">
            <a:spAutoFit/>
          </a:bodyPr>
          <a:lstStyle/>
          <a:p>
            <a:r>
              <a:rPr lang="fr-FR" dirty="0" smtClean="0"/>
              <a:t>16. Quels sont les questions à poser ?</a:t>
            </a:r>
            <a:endParaRPr lang="fr-FR" dirty="0"/>
          </a:p>
        </p:txBody>
      </p:sp>
      <p:sp>
        <p:nvSpPr>
          <p:cNvPr id="39" name="Rectangle 38"/>
          <p:cNvSpPr/>
          <p:nvPr/>
        </p:nvSpPr>
        <p:spPr>
          <a:xfrm>
            <a:off x="6640596" y="3161400"/>
            <a:ext cx="3419763" cy="369332"/>
          </a:xfrm>
          <a:prstGeom prst="rect">
            <a:avLst/>
          </a:prstGeom>
        </p:spPr>
        <p:txBody>
          <a:bodyPr wrap="square">
            <a:spAutoFit/>
          </a:bodyPr>
          <a:lstStyle/>
          <a:p>
            <a:r>
              <a:rPr lang="fr-FR" dirty="0" smtClean="0"/>
              <a:t>17. L’outil </a:t>
            </a:r>
            <a:r>
              <a:rPr lang="fr-FR" dirty="0" err="1" smtClean="0"/>
              <a:t>Méthascope</a:t>
            </a:r>
            <a:r>
              <a:rPr lang="fr-FR" dirty="0" smtClean="0"/>
              <a:t> (par FNE)</a:t>
            </a:r>
            <a:endParaRPr lang="fr-FR" dirty="0"/>
          </a:p>
        </p:txBody>
      </p:sp>
      <p:sp>
        <p:nvSpPr>
          <p:cNvPr id="40" name="Rectangle 39"/>
          <p:cNvSpPr/>
          <p:nvPr/>
        </p:nvSpPr>
        <p:spPr>
          <a:xfrm>
            <a:off x="6640595" y="3557919"/>
            <a:ext cx="3419763" cy="369332"/>
          </a:xfrm>
          <a:prstGeom prst="rect">
            <a:avLst/>
          </a:prstGeom>
        </p:spPr>
        <p:txBody>
          <a:bodyPr wrap="square">
            <a:spAutoFit/>
          </a:bodyPr>
          <a:lstStyle/>
          <a:p>
            <a:r>
              <a:rPr lang="fr-FR" dirty="0" smtClean="0"/>
              <a:t>18. Les critères de la FE 53</a:t>
            </a:r>
            <a:endParaRPr lang="fr-FR" dirty="0"/>
          </a:p>
        </p:txBody>
      </p:sp>
      <p:sp>
        <p:nvSpPr>
          <p:cNvPr id="41" name="Rectangle 40"/>
          <p:cNvSpPr/>
          <p:nvPr/>
        </p:nvSpPr>
        <p:spPr>
          <a:xfrm>
            <a:off x="6640595" y="3933131"/>
            <a:ext cx="3811646" cy="369332"/>
          </a:xfrm>
          <a:prstGeom prst="rect">
            <a:avLst/>
          </a:prstGeom>
        </p:spPr>
        <p:txBody>
          <a:bodyPr wrap="square">
            <a:spAutoFit/>
          </a:bodyPr>
          <a:lstStyle/>
          <a:p>
            <a:r>
              <a:rPr lang="fr-FR" dirty="0" smtClean="0"/>
              <a:t>19. Quelle est la position de la FE 53 ?</a:t>
            </a:r>
            <a:endParaRPr lang="fr-FR" dirty="0"/>
          </a:p>
        </p:txBody>
      </p:sp>
      <p:sp>
        <p:nvSpPr>
          <p:cNvPr id="42" name="Rectangle 41"/>
          <p:cNvSpPr/>
          <p:nvPr/>
        </p:nvSpPr>
        <p:spPr>
          <a:xfrm>
            <a:off x="6640595" y="4309138"/>
            <a:ext cx="2845215" cy="369332"/>
          </a:xfrm>
          <a:prstGeom prst="rect">
            <a:avLst/>
          </a:prstGeom>
        </p:spPr>
        <p:txBody>
          <a:bodyPr wrap="square">
            <a:spAutoFit/>
          </a:bodyPr>
          <a:lstStyle/>
          <a:p>
            <a:r>
              <a:rPr lang="fr-FR" dirty="0" smtClean="0"/>
              <a:t>20. Ils nous posent question</a:t>
            </a:r>
            <a:endParaRPr lang="fr-FR" dirty="0"/>
          </a:p>
        </p:txBody>
      </p:sp>
      <p:sp>
        <p:nvSpPr>
          <p:cNvPr id="43" name="Titre 1"/>
          <p:cNvSpPr txBox="1">
            <a:spLocks/>
          </p:cNvSpPr>
          <p:nvPr/>
        </p:nvSpPr>
        <p:spPr>
          <a:xfrm>
            <a:off x="5018238" y="307236"/>
            <a:ext cx="2225870" cy="485244"/>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SOMMAIRE</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510827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3226442" y="472538"/>
            <a:ext cx="5934975" cy="527145"/>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LE DIGESTAT ENRICHIT-IL LES SOLS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224540" y="1420943"/>
            <a:ext cx="3129746" cy="369332"/>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Cette question est cruciale !</a:t>
            </a:r>
            <a:endParaRPr lang="fr-FR" dirty="0">
              <a:latin typeface="Tahoma" panose="020B0604030504040204" pitchFamily="34" charset="0"/>
              <a:ea typeface="Calibri" panose="020F0502020204030204" pitchFamily="34" charset="0"/>
              <a:cs typeface="Times New Roman" panose="02020603050405020304" pitchFamily="18"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7" name="Rectangle 6"/>
          <p:cNvSpPr/>
          <p:nvPr/>
        </p:nvSpPr>
        <p:spPr>
          <a:xfrm>
            <a:off x="3421110" y="3445103"/>
            <a:ext cx="3032611" cy="369332"/>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Voir l’extrait du webinaire </a:t>
            </a:r>
            <a:r>
              <a:rPr lang="fr-FR" dirty="0">
                <a:latin typeface="Tahoma" panose="020B0604030504040204" pitchFamily="34" charset="0"/>
                <a:ea typeface="Calibri" panose="020F0502020204030204" pitchFamily="34" charset="0"/>
                <a:cs typeface="Times New Roman" panose="02020603050405020304" pitchFamily="18" charset="0"/>
              </a:rPr>
              <a:t>:</a:t>
            </a:r>
            <a:endParaRPr lang="fr-FR" sz="1100" dirty="0"/>
          </a:p>
        </p:txBody>
      </p:sp>
      <p:sp>
        <p:nvSpPr>
          <p:cNvPr id="11" name="Rectangle 10"/>
          <p:cNvSpPr/>
          <p:nvPr/>
        </p:nvSpPr>
        <p:spPr>
          <a:xfrm>
            <a:off x="2905293" y="1855375"/>
            <a:ext cx="8111049" cy="1477328"/>
          </a:xfrm>
          <a:prstGeom prst="rect">
            <a:avLst/>
          </a:prstGeom>
        </p:spPr>
        <p:txBody>
          <a:bodyPr wrap="square">
            <a:spAutoFit/>
          </a:bodyPr>
          <a:lstStyle/>
          <a:p>
            <a:pPr>
              <a:spcAft>
                <a:spcPts val="0"/>
              </a:spcAft>
            </a:pPr>
            <a:r>
              <a:rPr lang="fr-FR" dirty="0" smtClean="0">
                <a:latin typeface="Tahoma" panose="020B0604030504040204" pitchFamily="34" charset="0"/>
                <a:ea typeface="Calibri" panose="020F0502020204030204" pitchFamily="34" charset="0"/>
                <a:cs typeface="Times New Roman" panose="02020603050405020304" pitchFamily="18" charset="0"/>
              </a:rPr>
              <a:t>Quoi de mieux pour y répondre que de visionner un webinaire qui a été organisé par la coopérative </a:t>
            </a:r>
            <a:r>
              <a:rPr lang="fr-FR" dirty="0" err="1" smtClean="0">
                <a:latin typeface="Tahoma" panose="020B0604030504040204" pitchFamily="34" charset="0"/>
                <a:ea typeface="Calibri" panose="020F0502020204030204" pitchFamily="34" charset="0"/>
                <a:cs typeface="Times New Roman" panose="02020603050405020304" pitchFamily="18" charset="0"/>
              </a:rPr>
              <a:t>Rhizobiome</a:t>
            </a:r>
            <a:r>
              <a:rPr lang="fr-FR" dirty="0">
                <a:latin typeface="Tahoma" panose="020B0604030504040204" pitchFamily="34" charset="0"/>
                <a:ea typeface="Calibri" panose="020F0502020204030204" pitchFamily="34" charset="0"/>
                <a:cs typeface="Times New Roman" panose="02020603050405020304" pitchFamily="18" charset="0"/>
              </a:rPr>
              <a:t> </a:t>
            </a:r>
            <a:r>
              <a:rPr lang="fr-FR" dirty="0" smtClean="0">
                <a:latin typeface="Tahoma" panose="020B0604030504040204" pitchFamily="34" charset="0"/>
                <a:ea typeface="Calibri" panose="020F0502020204030204" pitchFamily="34" charset="0"/>
                <a:cs typeface="Times New Roman" panose="02020603050405020304" pitchFamily="18" charset="0"/>
              </a:rPr>
              <a:t>(Tarn) le 26 avril 2022. Le sujet a été traité par </a:t>
            </a:r>
            <a:r>
              <a:rPr lang="fr-FR" dirty="0" smtClean="0">
                <a:solidFill>
                  <a:schemeClr val="accent2"/>
                </a:solidFill>
                <a:latin typeface="Tahoma" panose="020B0604030504040204" pitchFamily="34" charset="0"/>
                <a:ea typeface="Calibri" panose="020F0502020204030204" pitchFamily="34" charset="0"/>
                <a:cs typeface="Times New Roman" panose="02020603050405020304" pitchFamily="18" charset="0"/>
              </a:rPr>
              <a:t>Battle </a:t>
            </a:r>
            <a:r>
              <a:rPr lang="fr-FR" dirty="0">
                <a:solidFill>
                  <a:schemeClr val="accent2"/>
                </a:solidFill>
                <a:latin typeface="Tahoma" panose="020B0604030504040204" pitchFamily="34" charset="0"/>
                <a:ea typeface="Calibri" panose="020F0502020204030204" pitchFamily="34" charset="0"/>
                <a:cs typeface="Times New Roman" panose="02020603050405020304" pitchFamily="18" charset="0"/>
              </a:rPr>
              <a:t>KARIMI</a:t>
            </a:r>
            <a:r>
              <a:rPr lang="fr-FR" dirty="0">
                <a:latin typeface="Tahoma" panose="020B0604030504040204" pitchFamily="34" charset="0"/>
                <a:ea typeface="Calibri" panose="020F0502020204030204" pitchFamily="34" charset="0"/>
                <a:cs typeface="Times New Roman" panose="02020603050405020304" pitchFamily="18" charset="0"/>
              </a:rPr>
              <a:t>, docteure en écologie microbienne des sols à l’Université de </a:t>
            </a:r>
            <a:r>
              <a:rPr lang="fr-FR" dirty="0" smtClean="0">
                <a:latin typeface="Tahoma" panose="020B0604030504040204" pitchFamily="34" charset="0"/>
                <a:ea typeface="Calibri" panose="020F0502020204030204" pitchFamily="34" charset="0"/>
                <a:cs typeface="Times New Roman" panose="02020603050405020304" pitchFamily="18" charset="0"/>
              </a:rPr>
              <a:t>Franche </a:t>
            </a:r>
            <a:r>
              <a:rPr lang="fr-FR" dirty="0">
                <a:latin typeface="Tahoma" panose="020B0604030504040204" pitchFamily="34" charset="0"/>
                <a:ea typeface="Calibri" panose="020F0502020204030204" pitchFamily="34" charset="0"/>
                <a:cs typeface="Times New Roman" panose="02020603050405020304" pitchFamily="18" charset="0"/>
              </a:rPr>
              <a:t>Comté. </a:t>
            </a:r>
            <a:r>
              <a:rPr lang="fr-FR" dirty="0" smtClean="0">
                <a:latin typeface="Tahoma" panose="020B0604030504040204" pitchFamily="34" charset="0"/>
                <a:ea typeface="Calibri" panose="020F0502020204030204" pitchFamily="34" charset="0"/>
                <a:cs typeface="Times New Roman" panose="02020603050405020304" pitchFamily="18" charset="0"/>
              </a:rPr>
              <a:t>Elle a </a:t>
            </a:r>
            <a:r>
              <a:rPr lang="fr-FR" dirty="0">
                <a:latin typeface="Tahoma" panose="020B0604030504040204" pitchFamily="34" charset="0"/>
                <a:ea typeface="Calibri" panose="020F0502020204030204" pitchFamily="34" charset="0"/>
                <a:cs typeface="Times New Roman" panose="02020603050405020304" pitchFamily="18" charset="0"/>
              </a:rPr>
              <a:t>travaillé avec Lionel RANGEARD de l’INRAE de Dijon</a:t>
            </a:r>
            <a:r>
              <a:rPr lang="fr-FR" dirty="0" smtClean="0">
                <a:latin typeface="Tahoma" panose="020B0604030504040204" pitchFamily="34" charset="0"/>
                <a:ea typeface="Calibri" panose="020F0502020204030204" pitchFamily="34" charset="0"/>
                <a:cs typeface="Times New Roman" panose="02020603050405020304" pitchFamily="18" charset="0"/>
              </a:rPr>
              <a:t>.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7093624" y="3056015"/>
            <a:ext cx="4135586" cy="276999"/>
          </a:xfrm>
          <a:prstGeom prst="rect">
            <a:avLst/>
          </a:prstGeom>
        </p:spPr>
        <p:txBody>
          <a:bodyPr wrap="square">
            <a:spAutoFit/>
          </a:bodyPr>
          <a:lstStyle/>
          <a:p>
            <a:pPr>
              <a:spcAft>
                <a:spcPts val="0"/>
              </a:spcAft>
            </a:pPr>
            <a:r>
              <a:rPr lang="fr-FR" sz="1200" dirty="0" smtClean="0">
                <a:latin typeface="Tahoma" panose="020B0604030504040204" pitchFamily="34" charset="0"/>
                <a:ea typeface="Calibri" panose="020F0502020204030204" pitchFamily="34" charset="0"/>
                <a:cs typeface="Times New Roman" panose="02020603050405020304" pitchFamily="18" charset="0"/>
              </a:rPr>
              <a:t>Voir son bureau d’étude : </a:t>
            </a:r>
            <a:r>
              <a:rPr lang="fr-FR" sz="1200" dirty="0" smtClean="0">
                <a:solidFill>
                  <a:srgbClr val="0563C1"/>
                </a:solidFill>
                <a:latin typeface="Tahoma" panose="020B0604030504040204" pitchFamily="34" charset="0"/>
                <a:ea typeface="Calibri" panose="020F0502020204030204" pitchFamily="34" charset="0"/>
                <a:cs typeface="Times New Roman" panose="02020603050405020304" pitchFamily="18" charset="0"/>
                <a:hlinkClick r:id="rId3"/>
              </a:rPr>
              <a:t>https</a:t>
            </a:r>
            <a:r>
              <a:rPr lang="fr-FR" sz="1200" dirty="0">
                <a:solidFill>
                  <a:srgbClr val="0563C1"/>
                </a:solidFill>
                <a:latin typeface="Tahoma" panose="020B0604030504040204" pitchFamily="34" charset="0"/>
                <a:ea typeface="Calibri" panose="020F0502020204030204" pitchFamily="34" charset="0"/>
                <a:cs typeface="Times New Roman" panose="02020603050405020304" pitchFamily="18" charset="0"/>
                <a:hlinkClick r:id="rId3"/>
              </a:rPr>
              <a:t>://novasol-experts.com</a:t>
            </a:r>
            <a:r>
              <a:rPr lang="fr-FR" sz="1200" dirty="0" smtClean="0">
                <a:solidFill>
                  <a:srgbClr val="0563C1"/>
                </a:solidFill>
                <a:latin typeface="Tahoma" panose="020B0604030504040204" pitchFamily="34" charset="0"/>
                <a:ea typeface="Calibri" panose="020F0502020204030204" pitchFamily="34" charset="0"/>
                <a:cs typeface="Times New Roman" panose="02020603050405020304" pitchFamily="18" charset="0"/>
                <a:hlinkClick r:id="rId3"/>
              </a:rPr>
              <a:t>/</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age 13"/>
          <p:cNvPicPr>
            <a:picLocks noChangeAspect="1"/>
          </p:cNvPicPr>
          <p:nvPr/>
        </p:nvPicPr>
        <p:blipFill>
          <a:blip r:embed="rId4"/>
          <a:stretch>
            <a:fillRect/>
          </a:stretch>
        </p:blipFill>
        <p:spPr>
          <a:xfrm>
            <a:off x="1224540" y="1925939"/>
            <a:ext cx="1655555" cy="1282949"/>
          </a:xfrm>
          <a:prstGeom prst="rect">
            <a:avLst/>
          </a:prstGeom>
        </p:spPr>
      </p:pic>
      <p:sp>
        <p:nvSpPr>
          <p:cNvPr id="15" name="Rectangle 14"/>
          <p:cNvSpPr/>
          <p:nvPr/>
        </p:nvSpPr>
        <p:spPr>
          <a:xfrm>
            <a:off x="1089064" y="3221896"/>
            <a:ext cx="1924102" cy="830997"/>
          </a:xfrm>
          <a:prstGeom prst="rect">
            <a:avLst/>
          </a:prstGeom>
        </p:spPr>
        <p:txBody>
          <a:bodyPr wrap="square">
            <a:spAutoFit/>
          </a:bodyPr>
          <a:lstStyle/>
          <a:p>
            <a:pPr>
              <a:spcAft>
                <a:spcPts val="0"/>
              </a:spcAft>
            </a:pPr>
            <a:r>
              <a:rPr lang="fr-FR" sz="1200" dirty="0" smtClean="0">
                <a:latin typeface="Tahoma" panose="020B0604030504040204" pitchFamily="34" charset="0"/>
                <a:ea typeface="Calibri" panose="020F0502020204030204" pitchFamily="34" charset="0"/>
                <a:cs typeface="Times New Roman" panose="02020603050405020304" pitchFamily="18" charset="0"/>
              </a:rPr>
              <a:t>Battle KARIMI, docteure en écologie microbienne des sols (photo issue du webinaire)</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Espace réservé du numéro de diapositive 5"/>
          <p:cNvSpPr>
            <a:spLocks noGrp="1"/>
          </p:cNvSpPr>
          <p:nvPr>
            <p:ph type="sldNum" sz="quarter" idx="12"/>
          </p:nvPr>
        </p:nvSpPr>
        <p:spPr/>
        <p:txBody>
          <a:bodyPr/>
          <a:lstStyle/>
          <a:p>
            <a:fld id="{5253F130-22FD-436E-B233-0C12E2367D8F}" type="slidenum">
              <a:rPr lang="fr-FR" smtClean="0"/>
              <a:t>20</a:t>
            </a:fld>
            <a:endParaRPr lang="fr-FR"/>
          </a:p>
        </p:txBody>
      </p:sp>
      <p:sp>
        <p:nvSpPr>
          <p:cNvPr id="13" name="Rectangle 12"/>
          <p:cNvSpPr/>
          <p:nvPr/>
        </p:nvSpPr>
        <p:spPr>
          <a:xfrm>
            <a:off x="1075508" y="5931185"/>
            <a:ext cx="6557555" cy="261610"/>
          </a:xfrm>
          <a:prstGeom prst="rect">
            <a:avLst/>
          </a:prstGeom>
        </p:spPr>
        <p:txBody>
          <a:bodyPr wrap="square">
            <a:spAutoFit/>
          </a:bodyPr>
          <a:lstStyle/>
          <a:p>
            <a:r>
              <a:rPr lang="fr-FR" sz="1100" dirty="0">
                <a:latin typeface="Tahoma" panose="020B0604030504040204" pitchFamily="34" charset="0"/>
                <a:ea typeface="Tahoma" panose="020B0604030504040204" pitchFamily="34" charset="0"/>
                <a:cs typeface="Tahoma" panose="020B0604030504040204" pitchFamily="34" charset="0"/>
                <a:hlinkClick r:id="rId5"/>
              </a:rPr>
              <a:t>https://</a:t>
            </a:r>
            <a:r>
              <a:rPr lang="fr-FR" sz="1100" dirty="0" smtClean="0">
                <a:latin typeface="Tahoma" panose="020B0604030504040204" pitchFamily="34" charset="0"/>
                <a:ea typeface="Tahoma" panose="020B0604030504040204" pitchFamily="34" charset="0"/>
                <a:cs typeface="Tahoma" panose="020B0604030504040204" pitchFamily="34" charset="0"/>
                <a:hlinkClick r:id="rId5"/>
              </a:rPr>
              <a:t>fe53.ovh/wp-content/uploads/2021/04/Audition-dexperts-de-la-methanisation-au-Senat.pdf</a:t>
            </a:r>
            <a:r>
              <a:rPr lang="fr-FR" sz="1100" dirty="0" smtClean="0">
                <a:latin typeface="Tahoma" panose="020B0604030504040204" pitchFamily="34" charset="0"/>
                <a:ea typeface="Tahoma" panose="020B0604030504040204" pitchFamily="34" charset="0"/>
                <a:cs typeface="Tahoma" panose="020B0604030504040204" pitchFamily="34" charset="0"/>
              </a:rPr>
              <a:t>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6336030" y="3506589"/>
            <a:ext cx="2594066" cy="261610"/>
          </a:xfrm>
          <a:prstGeom prst="rect">
            <a:avLst/>
          </a:prstGeom>
        </p:spPr>
        <p:txBody>
          <a:bodyPr wrap="square">
            <a:spAutoFit/>
          </a:bodyPr>
          <a:lstStyle/>
          <a:p>
            <a:r>
              <a:rPr lang="fr-FR" sz="1100" dirty="0" smtClean="0">
                <a:latin typeface="ABCFavorit-Regular"/>
                <a:hlinkClick r:id="rId6"/>
              </a:rPr>
              <a:t>https</a:t>
            </a:r>
            <a:r>
              <a:rPr lang="fr-FR" sz="1100" dirty="0">
                <a:latin typeface="ABCFavorit-Regular"/>
                <a:hlinkClick r:id="rId6"/>
              </a:rPr>
              <a:t>://dai.ly/k74yKTvbKTTp3KzDXFp</a:t>
            </a:r>
            <a:r>
              <a:rPr lang="fr-FR" sz="1100" dirty="0">
                <a:latin typeface="ABCFavorit-Regular"/>
              </a:rPr>
              <a:t> </a:t>
            </a:r>
            <a:endParaRPr lang="fr-FR" sz="1100" dirty="0"/>
          </a:p>
        </p:txBody>
      </p:sp>
      <p:sp>
        <p:nvSpPr>
          <p:cNvPr id="17" name="Rectangle 16"/>
          <p:cNvSpPr/>
          <p:nvPr/>
        </p:nvSpPr>
        <p:spPr>
          <a:xfrm>
            <a:off x="1089064" y="4359145"/>
            <a:ext cx="6112925" cy="1466889"/>
          </a:xfrm>
          <a:prstGeom prst="rect">
            <a:avLst/>
          </a:prstGeom>
        </p:spPr>
        <p:txBody>
          <a:bodyPr wrap="square">
            <a:spAutoFit/>
          </a:bodyPr>
          <a:lstStyle/>
          <a:p>
            <a:r>
              <a:rPr lang="fr-FR" dirty="0" smtClean="0">
                <a:latin typeface="Tahoma" panose="020B0604030504040204" pitchFamily="34" charset="0"/>
                <a:ea typeface="Calibri" panose="020F0502020204030204" pitchFamily="34" charset="0"/>
                <a:cs typeface="Times New Roman" panose="02020603050405020304" pitchFamily="18" charset="0"/>
              </a:rPr>
              <a:t>Voir aussi </a:t>
            </a:r>
            <a:r>
              <a:rPr lang="fr-FR" dirty="0" smtClean="0">
                <a:solidFill>
                  <a:schemeClr val="accent2"/>
                </a:solidFill>
                <a:latin typeface="Tahoma" panose="020B0604030504040204" pitchFamily="34" charset="0"/>
                <a:ea typeface="Calibri" panose="020F0502020204030204" pitchFamily="34" charset="0"/>
                <a:cs typeface="Times New Roman" panose="02020603050405020304" pitchFamily="18" charset="0"/>
              </a:rPr>
              <a:t>l’audit du Sénat </a:t>
            </a:r>
            <a:r>
              <a:rPr lang="fr-FR" dirty="0" smtClean="0">
                <a:latin typeface="Tahoma" panose="020B0604030504040204" pitchFamily="34" charset="0"/>
                <a:ea typeface="Calibri" panose="020F0502020204030204" pitchFamily="34" charset="0"/>
                <a:cs typeface="Times New Roman" panose="02020603050405020304" pitchFamily="18" charset="0"/>
              </a:rPr>
              <a:t>réalisé en avril 2021 par le sénateur breton Daniel SALMON. </a:t>
            </a:r>
            <a:br>
              <a:rPr lang="fr-FR" dirty="0" smtClean="0">
                <a:latin typeface="Tahoma" panose="020B0604030504040204" pitchFamily="34" charset="0"/>
                <a:ea typeface="Calibri" panose="020F0502020204030204" pitchFamily="34" charset="0"/>
                <a:cs typeface="Times New Roman" panose="02020603050405020304" pitchFamily="18" charset="0"/>
              </a:rPr>
            </a:br>
            <a:r>
              <a:rPr lang="fr-FR" dirty="0" smtClean="0">
                <a:latin typeface="Tahoma" panose="020B0604030504040204" pitchFamily="34" charset="0"/>
                <a:ea typeface="Calibri" panose="020F0502020204030204" pitchFamily="34" charset="0"/>
                <a:cs typeface="Times New Roman" panose="02020603050405020304" pitchFamily="18" charset="0"/>
              </a:rPr>
              <a:t>6 experts ont été auditionnés pour traiter le sujet suivant : "</a:t>
            </a:r>
            <a:r>
              <a:rPr lang="fr-FR" i="1" dirty="0" smtClean="0">
                <a:latin typeface="Tahoma" panose="020B0604030504040204" pitchFamily="34" charset="0"/>
                <a:ea typeface="Calibri" panose="020F0502020204030204" pitchFamily="34" charset="0"/>
                <a:cs typeface="Times New Roman" panose="02020603050405020304" pitchFamily="18" charset="0"/>
              </a:rPr>
              <a:t>La méthanisation dans le mix énergétique : enjeux et impacts</a:t>
            </a:r>
            <a:r>
              <a:rPr lang="fr-FR" dirty="0" smtClean="0">
                <a:latin typeface="Tahoma" panose="020B0604030504040204" pitchFamily="34" charset="0"/>
                <a:ea typeface="Calibri" panose="020F0502020204030204" pitchFamily="34" charset="0"/>
                <a:cs typeface="Times New Roman" panose="02020603050405020304" pitchFamily="18" charset="0"/>
              </a:rPr>
              <a:t>".</a:t>
            </a:r>
          </a:p>
        </p:txBody>
      </p:sp>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3624" y="4195367"/>
            <a:ext cx="4839641" cy="1735818"/>
          </a:xfrm>
          <a:prstGeom prst="rect">
            <a:avLst/>
          </a:prstGeom>
        </p:spPr>
      </p:pic>
    </p:spTree>
    <p:extLst>
      <p:ext uri="{BB962C8B-B14F-4D97-AF65-F5344CB8AC3E}">
        <p14:creationId xmlns:p14="http://schemas.microsoft.com/office/powerpoint/2010/main" val="163637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11" grpId="0"/>
      <p:bldP spid="12" grpId="0"/>
      <p:bldP spid="15" grpId="0"/>
      <p:bldP spid="13"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538031" y="1909260"/>
            <a:ext cx="7186283" cy="3833192"/>
          </a:xfrm>
          <a:prstGeom prst="rect">
            <a:avLst/>
          </a:prstGeom>
        </p:spPr>
      </p:pic>
      <p:pic>
        <p:nvPicPr>
          <p:cNvPr id="5" name="Image 4"/>
          <p:cNvPicPr>
            <a:picLocks noChangeAspect="1"/>
          </p:cNvPicPr>
          <p:nvPr/>
        </p:nvPicPr>
        <p:blipFill>
          <a:blip r:embed="rId3"/>
          <a:stretch>
            <a:fillRect/>
          </a:stretch>
        </p:blipFill>
        <p:spPr>
          <a:xfrm>
            <a:off x="7150973" y="5495193"/>
            <a:ext cx="4664250" cy="1214414"/>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9" name="Titre 1"/>
          <p:cNvSpPr txBox="1">
            <a:spLocks/>
          </p:cNvSpPr>
          <p:nvPr/>
        </p:nvSpPr>
        <p:spPr>
          <a:xfrm>
            <a:off x="2087912" y="339708"/>
            <a:ext cx="8440751" cy="495895"/>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QUELS SONT LES CHIFFRES DE LA MÉTHANISATION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7519827" y="1715829"/>
            <a:ext cx="3595471" cy="276999"/>
          </a:xfrm>
          <a:prstGeom prst="rect">
            <a:avLst/>
          </a:prstGeom>
        </p:spPr>
        <p:txBody>
          <a:bodyPr wrap="none">
            <a:spAutoFit/>
          </a:bodyPr>
          <a:lstStyle/>
          <a:p>
            <a:r>
              <a:rPr lang="fr-FR" sz="1200" dirty="0" smtClean="0">
                <a:latin typeface="Tahoma" panose="020B0604030504040204" pitchFamily="34" charset="0"/>
                <a:ea typeface="Calibri" panose="020F0502020204030204" pitchFamily="34" charset="0"/>
                <a:cs typeface="Times New Roman" panose="02020603050405020304" pitchFamily="18" charset="0"/>
              </a:rPr>
              <a:t>Source : </a:t>
            </a:r>
            <a:r>
              <a:rPr lang="fr-FR" sz="1200" dirty="0">
                <a:latin typeface="Tahoma" panose="020B0604030504040204" pitchFamily="34" charset="0"/>
                <a:ea typeface="Tahoma" panose="020B0604030504040204" pitchFamily="34" charset="0"/>
                <a:cs typeface="Tahoma" panose="020B0604030504040204" pitchFamily="34" charset="0"/>
                <a:hlinkClick r:id="rId5"/>
              </a:rPr>
              <a:t>https://www.methafrance.fr/en-chiffres</a:t>
            </a:r>
            <a:r>
              <a:rPr lang="fr-FR" sz="1200" dirty="0">
                <a:latin typeface="Tahoma" panose="020B0604030504040204" pitchFamily="34" charset="0"/>
                <a:ea typeface="Tahoma" panose="020B0604030504040204" pitchFamily="34" charset="0"/>
                <a:cs typeface="Tahoma" panose="020B0604030504040204" pitchFamily="34" charset="0"/>
              </a:rPr>
              <a:t> </a:t>
            </a:r>
          </a:p>
        </p:txBody>
      </p:sp>
      <p:sp>
        <p:nvSpPr>
          <p:cNvPr id="12" name="Rectangle 11"/>
          <p:cNvSpPr/>
          <p:nvPr/>
        </p:nvSpPr>
        <p:spPr>
          <a:xfrm>
            <a:off x="1132155" y="901622"/>
            <a:ext cx="10280449" cy="941619"/>
          </a:xfrm>
          <a:prstGeom prst="rect">
            <a:avLst/>
          </a:prstGeom>
        </p:spPr>
        <p:txBody>
          <a:bodyPr wrap="square">
            <a:spAutoFit/>
          </a:bodyPr>
          <a:lstStyle/>
          <a:p>
            <a:r>
              <a:rPr lang="fr-FR" dirty="0" err="1" smtClean="0">
                <a:solidFill>
                  <a:srgbClr val="000000"/>
                </a:solidFill>
                <a:latin typeface="Poppins"/>
              </a:rPr>
              <a:t>MéthaFrance</a:t>
            </a:r>
            <a:r>
              <a:rPr lang="fr-FR" dirty="0" smtClean="0">
                <a:solidFill>
                  <a:srgbClr val="000000"/>
                </a:solidFill>
                <a:latin typeface="Poppins"/>
              </a:rPr>
              <a:t> est un portail national d’informations grand public dédié à la méthanisation. Il a été créé par le syndicat </a:t>
            </a:r>
            <a:r>
              <a:rPr lang="fr-FR" dirty="0">
                <a:solidFill>
                  <a:srgbClr val="000000"/>
                </a:solidFill>
                <a:latin typeface="Poppins"/>
              </a:rPr>
              <a:t>des énergies renouvelables, en collaboration avec un consortium d’acteurs représentatifs de la </a:t>
            </a:r>
            <a:r>
              <a:rPr lang="fr-FR" dirty="0" smtClean="0">
                <a:solidFill>
                  <a:srgbClr val="000000"/>
                </a:solidFill>
                <a:latin typeface="Poppins"/>
              </a:rPr>
              <a:t>filière</a:t>
            </a:r>
            <a:r>
              <a:rPr lang="fr-FR" dirty="0">
                <a:solidFill>
                  <a:srgbClr val="000000"/>
                </a:solidFill>
                <a:latin typeface="Poppins"/>
              </a:rPr>
              <a:t>.</a:t>
            </a:r>
            <a:endParaRPr lang="fr-FR" dirty="0"/>
          </a:p>
        </p:txBody>
      </p:sp>
      <p:sp>
        <p:nvSpPr>
          <p:cNvPr id="3" name="Espace réservé du numéro de diapositive 2"/>
          <p:cNvSpPr>
            <a:spLocks noGrp="1"/>
          </p:cNvSpPr>
          <p:nvPr>
            <p:ph type="sldNum" sz="quarter" idx="12"/>
          </p:nvPr>
        </p:nvSpPr>
        <p:spPr/>
        <p:txBody>
          <a:bodyPr/>
          <a:lstStyle/>
          <a:p>
            <a:fld id="{5253F130-22FD-436E-B233-0C12E2367D8F}" type="slidenum">
              <a:rPr lang="fr-FR" smtClean="0"/>
              <a:t>21</a:t>
            </a:fld>
            <a:endParaRPr lang="fr-FR"/>
          </a:p>
        </p:txBody>
      </p:sp>
    </p:spTree>
    <p:extLst>
      <p:ext uri="{BB962C8B-B14F-4D97-AF65-F5344CB8AC3E}">
        <p14:creationId xmlns:p14="http://schemas.microsoft.com/office/powerpoint/2010/main" val="316413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874574" y="1157475"/>
            <a:ext cx="5049138" cy="1905518"/>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1" name="Titre 1"/>
          <p:cNvSpPr txBox="1">
            <a:spLocks/>
          </p:cNvSpPr>
          <p:nvPr/>
        </p:nvSpPr>
        <p:spPr>
          <a:xfrm>
            <a:off x="2087912" y="339708"/>
            <a:ext cx="8379791" cy="461481"/>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QUELS SONT LES CHIFFRES DE LA MÉTHANISATION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4"/>
          <a:stretch>
            <a:fillRect/>
          </a:stretch>
        </p:blipFill>
        <p:spPr>
          <a:xfrm>
            <a:off x="707488" y="3182328"/>
            <a:ext cx="5126431" cy="2310298"/>
          </a:xfrm>
          <a:prstGeom prst="rect">
            <a:avLst/>
          </a:prstGeom>
        </p:spPr>
      </p:pic>
      <p:pic>
        <p:nvPicPr>
          <p:cNvPr id="13" name="Image 12"/>
          <p:cNvPicPr>
            <a:picLocks noChangeAspect="1"/>
          </p:cNvPicPr>
          <p:nvPr/>
        </p:nvPicPr>
        <p:blipFill>
          <a:blip r:embed="rId5"/>
          <a:stretch>
            <a:fillRect/>
          </a:stretch>
        </p:blipFill>
        <p:spPr>
          <a:xfrm>
            <a:off x="6738711" y="1851620"/>
            <a:ext cx="4978924" cy="3024804"/>
          </a:xfrm>
          <a:prstGeom prst="rect">
            <a:avLst/>
          </a:prstGeom>
        </p:spPr>
      </p:pic>
      <p:sp>
        <p:nvSpPr>
          <p:cNvPr id="3" name="Espace réservé du numéro de diapositive 2"/>
          <p:cNvSpPr>
            <a:spLocks noGrp="1"/>
          </p:cNvSpPr>
          <p:nvPr>
            <p:ph type="sldNum" sz="quarter" idx="12"/>
          </p:nvPr>
        </p:nvSpPr>
        <p:spPr/>
        <p:txBody>
          <a:bodyPr/>
          <a:lstStyle/>
          <a:p>
            <a:fld id="{5253F130-22FD-436E-B233-0C12E2367D8F}" type="slidenum">
              <a:rPr lang="fr-FR" smtClean="0"/>
              <a:t>22</a:t>
            </a:fld>
            <a:endParaRPr lang="fr-FR"/>
          </a:p>
        </p:txBody>
      </p:sp>
    </p:spTree>
    <p:extLst>
      <p:ext uri="{BB962C8B-B14F-4D97-AF65-F5344CB8AC3E}">
        <p14:creationId xmlns:p14="http://schemas.microsoft.com/office/powerpoint/2010/main" val="92512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0" name="Titre 1"/>
          <p:cNvSpPr txBox="1">
            <a:spLocks/>
          </p:cNvSpPr>
          <p:nvPr/>
        </p:nvSpPr>
        <p:spPr>
          <a:xfrm>
            <a:off x="2249370" y="214533"/>
            <a:ext cx="7721108" cy="910882"/>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UN PROJET DE MÉTHANISATION NAIT : QUELLES SONT LES QUESTIONS À POSER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2"/>
          </p:nvPr>
        </p:nvSpPr>
        <p:spPr/>
        <p:txBody>
          <a:bodyPr/>
          <a:lstStyle/>
          <a:p>
            <a:fld id="{5253F130-22FD-436E-B233-0C12E2367D8F}" type="slidenum">
              <a:rPr lang="fr-FR" smtClean="0"/>
              <a:t>23</a:t>
            </a:fld>
            <a:endParaRPr lang="fr-FR"/>
          </a:p>
        </p:txBody>
      </p:sp>
      <p:pic>
        <p:nvPicPr>
          <p:cNvPr id="2" name="Image 1"/>
          <p:cNvPicPr>
            <a:picLocks noChangeAspect="1"/>
          </p:cNvPicPr>
          <p:nvPr/>
        </p:nvPicPr>
        <p:blipFill>
          <a:blip r:embed="rId3"/>
          <a:stretch>
            <a:fillRect/>
          </a:stretch>
        </p:blipFill>
        <p:spPr>
          <a:xfrm>
            <a:off x="4289315" y="1125415"/>
            <a:ext cx="3641218" cy="5119123"/>
          </a:xfrm>
          <a:prstGeom prst="rect">
            <a:avLst/>
          </a:prstGeom>
        </p:spPr>
      </p:pic>
      <p:sp>
        <p:nvSpPr>
          <p:cNvPr id="14" name="Rectangle 13"/>
          <p:cNvSpPr/>
          <p:nvPr/>
        </p:nvSpPr>
        <p:spPr>
          <a:xfrm>
            <a:off x="973014" y="3308425"/>
            <a:ext cx="3168162" cy="923330"/>
          </a:xfrm>
          <a:prstGeom prst="rect">
            <a:avLst/>
          </a:prstGeom>
        </p:spPr>
        <p:txBody>
          <a:bodyPr wrap="square">
            <a:spAutoFit/>
          </a:bodyPr>
          <a:lstStyle/>
          <a:p>
            <a:r>
              <a:rPr lang="fr-FR" dirty="0" smtClean="0">
                <a:solidFill>
                  <a:srgbClr val="444444"/>
                </a:solidFill>
                <a:latin typeface="Arial" panose="020B0604020202020204" pitchFamily="34" charset="0"/>
              </a:rPr>
              <a:t>Un outil édité par France Nature Environnement : </a:t>
            </a:r>
          </a:p>
          <a:p>
            <a:r>
              <a:rPr lang="fr-FR" b="1" dirty="0" smtClean="0">
                <a:solidFill>
                  <a:schemeClr val="accent2"/>
                </a:solidFill>
                <a:latin typeface="Arial" panose="020B0604020202020204" pitchFamily="34" charset="0"/>
              </a:rPr>
              <a:t>le Méthascope</a:t>
            </a:r>
            <a:endParaRPr lang="fr-FR" b="1" dirty="0">
              <a:solidFill>
                <a:schemeClr val="accent2"/>
              </a:solidFill>
              <a:latin typeface="Arial" panose="020B0604020202020204" pitchFamily="34" charset="0"/>
            </a:endParaRPr>
          </a:p>
        </p:txBody>
      </p:sp>
      <p:sp>
        <p:nvSpPr>
          <p:cNvPr id="5" name="Rectangle 4"/>
          <p:cNvSpPr/>
          <p:nvPr/>
        </p:nvSpPr>
        <p:spPr>
          <a:xfrm>
            <a:off x="638626" y="5936761"/>
            <a:ext cx="3576620" cy="307777"/>
          </a:xfrm>
          <a:prstGeom prst="rect">
            <a:avLst/>
          </a:prstGeom>
        </p:spPr>
        <p:txBody>
          <a:bodyPr wrap="none">
            <a:spAutoFit/>
          </a:bodyPr>
          <a:lstStyle/>
          <a:p>
            <a:r>
              <a:rPr lang="fr-FR" sz="1400" u="sng" dirty="0">
                <a:solidFill>
                  <a:srgbClr val="0088CC"/>
                </a:solidFill>
                <a:latin typeface="Arial" panose="020B0604020202020204" pitchFamily="34" charset="0"/>
                <a:hlinkClick r:id="rId4"/>
              </a:rPr>
              <a:t>https://fne.asso.fr/publications/methascope</a:t>
            </a:r>
            <a:endParaRPr lang="fr-FR" sz="1400" dirty="0"/>
          </a:p>
        </p:txBody>
      </p:sp>
      <p:sp>
        <p:nvSpPr>
          <p:cNvPr id="17" name="Rectangle 16"/>
          <p:cNvSpPr/>
          <p:nvPr/>
        </p:nvSpPr>
        <p:spPr>
          <a:xfrm>
            <a:off x="638626" y="5567429"/>
            <a:ext cx="2019512" cy="369332"/>
          </a:xfrm>
          <a:prstGeom prst="rect">
            <a:avLst/>
          </a:prstGeom>
        </p:spPr>
        <p:txBody>
          <a:bodyPr wrap="square">
            <a:spAutoFit/>
          </a:bodyPr>
          <a:lstStyle/>
          <a:p>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Télécharger ici : </a:t>
            </a:r>
            <a:endParaRPr lang="fr-FR" dirty="0">
              <a:solidFill>
                <a:srgbClr val="444444"/>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8078672" y="1276163"/>
            <a:ext cx="3316301" cy="2308324"/>
          </a:xfrm>
          <a:prstGeom prst="rect">
            <a:avLst/>
          </a:prstGeom>
        </p:spPr>
        <p:txBody>
          <a:bodyPr wrap="square">
            <a:spAutoFit/>
          </a:bodyPr>
          <a:lstStyle/>
          <a:p>
            <a:r>
              <a:rPr lang="fr-FR" dirty="0" smtClean="0">
                <a:solidFill>
                  <a:srgbClr val="444444"/>
                </a:solidFill>
                <a:latin typeface="Arial" panose="020B0604020202020204" pitchFamily="34" charset="0"/>
              </a:rPr>
              <a:t>C’est un outil qui a le mérite d’exister. En effet, il y a tellement de paramètres à observer quand on parle de méthanisation qu’il est difficile de savoir par où commencer. Il est donc bien utile, surtout pour le néophyte. </a:t>
            </a:r>
            <a:endParaRPr lang="fr-FR" dirty="0">
              <a:solidFill>
                <a:srgbClr val="444444"/>
              </a:solidFill>
              <a:latin typeface="Arial" panose="020B0604020202020204" pitchFamily="34" charset="0"/>
            </a:endParaRPr>
          </a:p>
        </p:txBody>
      </p:sp>
      <p:sp>
        <p:nvSpPr>
          <p:cNvPr id="12" name="Rectangle 11"/>
          <p:cNvSpPr/>
          <p:nvPr/>
        </p:nvSpPr>
        <p:spPr>
          <a:xfrm>
            <a:off x="8078672" y="3677757"/>
            <a:ext cx="3168162" cy="2585323"/>
          </a:xfrm>
          <a:prstGeom prst="rect">
            <a:avLst/>
          </a:prstGeom>
        </p:spPr>
        <p:txBody>
          <a:bodyPr wrap="square">
            <a:spAutoFit/>
          </a:bodyPr>
          <a:lstStyle/>
          <a:p>
            <a:r>
              <a:rPr lang="fr-FR" dirty="0" smtClean="0">
                <a:solidFill>
                  <a:srgbClr val="444444"/>
                </a:solidFill>
                <a:latin typeface="Arial" panose="020B0604020202020204" pitchFamily="34" charset="0"/>
              </a:rPr>
              <a:t>Il a l’inconvénient d’avoir été financé par l’ADEME et </a:t>
            </a:r>
            <a:r>
              <a:rPr lang="fr-FR" dirty="0" err="1" smtClean="0">
                <a:solidFill>
                  <a:srgbClr val="444444"/>
                </a:solidFill>
                <a:latin typeface="Arial" panose="020B0604020202020204" pitchFamily="34" charset="0"/>
              </a:rPr>
              <a:t>GrDF</a:t>
            </a:r>
            <a:r>
              <a:rPr lang="fr-FR" dirty="0" smtClean="0">
                <a:solidFill>
                  <a:srgbClr val="444444"/>
                </a:solidFill>
                <a:latin typeface="Arial" panose="020B0604020202020204" pitchFamily="34" charset="0"/>
              </a:rPr>
              <a:t>, deux acteurs de la filière qui ne sont pas neutres. Ainsi, les riverains auront du mal à y trouver leur compte. </a:t>
            </a:r>
            <a:br>
              <a:rPr lang="fr-FR" dirty="0" smtClean="0">
                <a:solidFill>
                  <a:srgbClr val="444444"/>
                </a:solidFill>
                <a:latin typeface="Arial" panose="020B0604020202020204" pitchFamily="34" charset="0"/>
              </a:rPr>
            </a:br>
            <a:r>
              <a:rPr lang="fr-FR" dirty="0" smtClean="0">
                <a:solidFill>
                  <a:srgbClr val="444444"/>
                </a:solidFill>
                <a:latin typeface="Arial" panose="020B0604020202020204" pitchFamily="34" charset="0"/>
              </a:rPr>
              <a:t>Ce sont pourtant eux qui bloquent parfois les projets…  </a:t>
            </a:r>
            <a:endParaRPr lang="fr-FR" dirty="0">
              <a:solidFill>
                <a:srgbClr val="444444"/>
              </a:solidFill>
              <a:latin typeface="Arial" panose="020B0604020202020204" pitchFamily="34" charset="0"/>
            </a:endParaRPr>
          </a:p>
        </p:txBody>
      </p:sp>
    </p:spTree>
    <p:extLst>
      <p:ext uri="{BB962C8B-B14F-4D97-AF65-F5344CB8AC3E}">
        <p14:creationId xmlns:p14="http://schemas.microsoft.com/office/powerpoint/2010/main" val="86965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5" grpId="0"/>
      <p:bldP spid="17"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0" name="Titre 1"/>
          <p:cNvSpPr txBox="1">
            <a:spLocks/>
          </p:cNvSpPr>
          <p:nvPr/>
        </p:nvSpPr>
        <p:spPr>
          <a:xfrm>
            <a:off x="3581657" y="101899"/>
            <a:ext cx="5099032" cy="565623"/>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L’OUTIL MÉTASCOPE (PAR FNE)</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2"/>
          </p:nvPr>
        </p:nvSpPr>
        <p:spPr/>
        <p:txBody>
          <a:bodyPr/>
          <a:lstStyle/>
          <a:p>
            <a:fld id="{5253F130-22FD-436E-B233-0C12E2367D8F}" type="slidenum">
              <a:rPr lang="fr-FR" smtClean="0"/>
              <a:t>24</a:t>
            </a:fld>
            <a:endParaRPr lang="fr-FR"/>
          </a:p>
        </p:txBody>
      </p:sp>
      <p:pic>
        <p:nvPicPr>
          <p:cNvPr id="5" name="Image 4"/>
          <p:cNvPicPr>
            <a:picLocks noChangeAspect="1"/>
          </p:cNvPicPr>
          <p:nvPr/>
        </p:nvPicPr>
        <p:blipFill>
          <a:blip r:embed="rId3"/>
          <a:stretch>
            <a:fillRect/>
          </a:stretch>
        </p:blipFill>
        <p:spPr>
          <a:xfrm>
            <a:off x="467670" y="742421"/>
            <a:ext cx="5114924" cy="5816641"/>
          </a:xfrm>
          <a:prstGeom prst="rect">
            <a:avLst/>
          </a:prstGeom>
        </p:spPr>
      </p:pic>
      <p:pic>
        <p:nvPicPr>
          <p:cNvPr id="6" name="Image 5"/>
          <p:cNvPicPr>
            <a:picLocks noChangeAspect="1"/>
          </p:cNvPicPr>
          <p:nvPr/>
        </p:nvPicPr>
        <p:blipFill>
          <a:blip r:embed="rId4"/>
          <a:stretch>
            <a:fillRect/>
          </a:stretch>
        </p:blipFill>
        <p:spPr>
          <a:xfrm>
            <a:off x="5991499" y="742421"/>
            <a:ext cx="5608716" cy="5502118"/>
          </a:xfrm>
          <a:prstGeom prst="rect">
            <a:avLst/>
          </a:prstGeom>
        </p:spPr>
      </p:pic>
      <p:sp>
        <p:nvSpPr>
          <p:cNvPr id="7" name="Forme libre 6"/>
          <p:cNvSpPr/>
          <p:nvPr/>
        </p:nvSpPr>
        <p:spPr>
          <a:xfrm>
            <a:off x="2101362" y="3294277"/>
            <a:ext cx="3395631" cy="604414"/>
          </a:xfrm>
          <a:custGeom>
            <a:avLst/>
            <a:gdLst>
              <a:gd name="connsiteX0" fmla="*/ 2576146 w 3395631"/>
              <a:gd name="connsiteY0" fmla="*/ 2838 h 604414"/>
              <a:gd name="connsiteX1" fmla="*/ 2567353 w 3395631"/>
              <a:gd name="connsiteY1" fmla="*/ 46800 h 604414"/>
              <a:gd name="connsiteX2" fmla="*/ 2558561 w 3395631"/>
              <a:gd name="connsiteY2" fmla="*/ 117138 h 604414"/>
              <a:gd name="connsiteX3" fmla="*/ 2540976 w 3395631"/>
              <a:gd name="connsiteY3" fmla="*/ 169892 h 604414"/>
              <a:gd name="connsiteX4" fmla="*/ 2514600 w 3395631"/>
              <a:gd name="connsiteY4" fmla="*/ 178685 h 604414"/>
              <a:gd name="connsiteX5" fmla="*/ 1776046 w 3395631"/>
              <a:gd name="connsiteY5" fmla="*/ 178685 h 604414"/>
              <a:gd name="connsiteX6" fmla="*/ 1714500 w 3395631"/>
              <a:gd name="connsiteY6" fmla="*/ 187477 h 604414"/>
              <a:gd name="connsiteX7" fmla="*/ 1644161 w 3395631"/>
              <a:gd name="connsiteY7" fmla="*/ 196269 h 604414"/>
              <a:gd name="connsiteX8" fmla="*/ 1608992 w 3395631"/>
              <a:gd name="connsiteY8" fmla="*/ 205061 h 604414"/>
              <a:gd name="connsiteX9" fmla="*/ 738553 w 3395631"/>
              <a:gd name="connsiteY9" fmla="*/ 187477 h 604414"/>
              <a:gd name="connsiteX10" fmla="*/ 202223 w 3395631"/>
              <a:gd name="connsiteY10" fmla="*/ 196269 h 604414"/>
              <a:gd name="connsiteX11" fmla="*/ 149469 w 3395631"/>
              <a:gd name="connsiteY11" fmla="*/ 205061 h 604414"/>
              <a:gd name="connsiteX12" fmla="*/ 87923 w 3395631"/>
              <a:gd name="connsiteY12" fmla="*/ 213854 h 604414"/>
              <a:gd name="connsiteX13" fmla="*/ 61546 w 3395631"/>
              <a:gd name="connsiteY13" fmla="*/ 231438 h 604414"/>
              <a:gd name="connsiteX14" fmla="*/ 26376 w 3395631"/>
              <a:gd name="connsiteY14" fmla="*/ 240231 h 604414"/>
              <a:gd name="connsiteX15" fmla="*/ 0 w 3395631"/>
              <a:gd name="connsiteY15" fmla="*/ 266608 h 604414"/>
              <a:gd name="connsiteX16" fmla="*/ 8792 w 3395631"/>
              <a:gd name="connsiteY16" fmla="*/ 398492 h 604414"/>
              <a:gd name="connsiteX17" fmla="*/ 26376 w 3395631"/>
              <a:gd name="connsiteY17" fmla="*/ 424869 h 604414"/>
              <a:gd name="connsiteX18" fmla="*/ 35169 w 3395631"/>
              <a:gd name="connsiteY18" fmla="*/ 468831 h 604414"/>
              <a:gd name="connsiteX19" fmla="*/ 52753 w 3395631"/>
              <a:gd name="connsiteY19" fmla="*/ 521585 h 604414"/>
              <a:gd name="connsiteX20" fmla="*/ 61546 w 3395631"/>
              <a:gd name="connsiteY20" fmla="*/ 556754 h 604414"/>
              <a:gd name="connsiteX21" fmla="*/ 131884 w 3395631"/>
              <a:gd name="connsiteY21" fmla="*/ 565546 h 604414"/>
              <a:gd name="connsiteX22" fmla="*/ 254976 w 3395631"/>
              <a:gd name="connsiteY22" fmla="*/ 574338 h 604414"/>
              <a:gd name="connsiteX23" fmla="*/ 571500 w 3395631"/>
              <a:gd name="connsiteY23" fmla="*/ 583131 h 604414"/>
              <a:gd name="connsiteX24" fmla="*/ 1134207 w 3395631"/>
              <a:gd name="connsiteY24" fmla="*/ 591923 h 604414"/>
              <a:gd name="connsiteX25" fmla="*/ 1169376 w 3395631"/>
              <a:gd name="connsiteY25" fmla="*/ 600715 h 604414"/>
              <a:gd name="connsiteX26" fmla="*/ 1688123 w 3395631"/>
              <a:gd name="connsiteY26" fmla="*/ 583131 h 604414"/>
              <a:gd name="connsiteX27" fmla="*/ 1784838 w 3395631"/>
              <a:gd name="connsiteY27" fmla="*/ 556754 h 604414"/>
              <a:gd name="connsiteX28" fmla="*/ 1811215 w 3395631"/>
              <a:gd name="connsiteY28" fmla="*/ 547961 h 604414"/>
              <a:gd name="connsiteX29" fmla="*/ 1863969 w 3395631"/>
              <a:gd name="connsiteY29" fmla="*/ 539169 h 604414"/>
              <a:gd name="connsiteX30" fmla="*/ 1978269 w 3395631"/>
              <a:gd name="connsiteY30" fmla="*/ 521585 h 604414"/>
              <a:gd name="connsiteX31" fmla="*/ 2031023 w 3395631"/>
              <a:gd name="connsiteY31" fmla="*/ 512792 h 604414"/>
              <a:gd name="connsiteX32" fmla="*/ 2189284 w 3395631"/>
              <a:gd name="connsiteY32" fmla="*/ 495208 h 604414"/>
              <a:gd name="connsiteX33" fmla="*/ 2233246 w 3395631"/>
              <a:gd name="connsiteY33" fmla="*/ 486415 h 604414"/>
              <a:gd name="connsiteX34" fmla="*/ 2286000 w 3395631"/>
              <a:gd name="connsiteY34" fmla="*/ 477623 h 604414"/>
              <a:gd name="connsiteX35" fmla="*/ 2312376 w 3395631"/>
              <a:gd name="connsiteY35" fmla="*/ 468831 h 604414"/>
              <a:gd name="connsiteX36" fmla="*/ 2435469 w 3395631"/>
              <a:gd name="connsiteY36" fmla="*/ 451246 h 604414"/>
              <a:gd name="connsiteX37" fmla="*/ 2628900 w 3395631"/>
              <a:gd name="connsiteY37" fmla="*/ 442454 h 604414"/>
              <a:gd name="connsiteX38" fmla="*/ 3068515 w 3395631"/>
              <a:gd name="connsiteY38" fmla="*/ 424869 h 604414"/>
              <a:gd name="connsiteX39" fmla="*/ 3297115 w 3395631"/>
              <a:gd name="connsiteY39" fmla="*/ 407285 h 604414"/>
              <a:gd name="connsiteX40" fmla="*/ 3349869 w 3395631"/>
              <a:gd name="connsiteY40" fmla="*/ 380908 h 604414"/>
              <a:gd name="connsiteX41" fmla="*/ 3385038 w 3395631"/>
              <a:gd name="connsiteY41" fmla="*/ 336946 h 604414"/>
              <a:gd name="connsiteX42" fmla="*/ 3385038 w 3395631"/>
              <a:gd name="connsiteY42" fmla="*/ 169892 h 604414"/>
              <a:gd name="connsiteX43" fmla="*/ 3367453 w 3395631"/>
              <a:gd name="connsiteY43" fmla="*/ 117138 h 604414"/>
              <a:gd name="connsiteX44" fmla="*/ 3332284 w 3395631"/>
              <a:gd name="connsiteY44" fmla="*/ 64385 h 604414"/>
              <a:gd name="connsiteX45" fmla="*/ 3279530 w 3395631"/>
              <a:gd name="connsiteY45" fmla="*/ 29215 h 604414"/>
              <a:gd name="connsiteX46" fmla="*/ 3165230 w 3395631"/>
              <a:gd name="connsiteY46" fmla="*/ 20423 h 604414"/>
              <a:gd name="connsiteX47" fmla="*/ 3068515 w 3395631"/>
              <a:gd name="connsiteY47" fmla="*/ 11631 h 604414"/>
              <a:gd name="connsiteX48" fmla="*/ 2576146 w 3395631"/>
              <a:gd name="connsiteY48" fmla="*/ 2838 h 60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5631" h="604414">
                <a:moveTo>
                  <a:pt x="2576146" y="2838"/>
                </a:moveTo>
                <a:cubicBezTo>
                  <a:pt x="2492619" y="8699"/>
                  <a:pt x="2569625" y="32030"/>
                  <a:pt x="2567353" y="46800"/>
                </a:cubicBezTo>
                <a:cubicBezTo>
                  <a:pt x="2563760" y="70154"/>
                  <a:pt x="2563512" y="94034"/>
                  <a:pt x="2558561" y="117138"/>
                </a:cubicBezTo>
                <a:cubicBezTo>
                  <a:pt x="2554677" y="135262"/>
                  <a:pt x="2558560" y="164030"/>
                  <a:pt x="2540976" y="169892"/>
                </a:cubicBezTo>
                <a:lnTo>
                  <a:pt x="2514600" y="178685"/>
                </a:lnTo>
                <a:cubicBezTo>
                  <a:pt x="2169669" y="164887"/>
                  <a:pt x="2255660" y="164151"/>
                  <a:pt x="1776046" y="178685"/>
                </a:cubicBezTo>
                <a:cubicBezTo>
                  <a:pt x="1755332" y="179313"/>
                  <a:pt x="1735042" y="184738"/>
                  <a:pt x="1714500" y="187477"/>
                </a:cubicBezTo>
                <a:lnTo>
                  <a:pt x="1644161" y="196269"/>
                </a:lnTo>
                <a:cubicBezTo>
                  <a:pt x="1632438" y="199200"/>
                  <a:pt x="1621076" y="205061"/>
                  <a:pt x="1608992" y="205061"/>
                </a:cubicBezTo>
                <a:cubicBezTo>
                  <a:pt x="888256" y="205061"/>
                  <a:pt x="1075735" y="221194"/>
                  <a:pt x="738553" y="187477"/>
                </a:cubicBezTo>
                <a:lnTo>
                  <a:pt x="202223" y="196269"/>
                </a:lnTo>
                <a:cubicBezTo>
                  <a:pt x="184404" y="196801"/>
                  <a:pt x="167089" y="202350"/>
                  <a:pt x="149469" y="205061"/>
                </a:cubicBezTo>
                <a:cubicBezTo>
                  <a:pt x="128986" y="208212"/>
                  <a:pt x="108438" y="210923"/>
                  <a:pt x="87923" y="213854"/>
                </a:cubicBezTo>
                <a:cubicBezTo>
                  <a:pt x="79131" y="219715"/>
                  <a:pt x="71259" y="227276"/>
                  <a:pt x="61546" y="231438"/>
                </a:cubicBezTo>
                <a:cubicBezTo>
                  <a:pt x="50439" y="236198"/>
                  <a:pt x="36868" y="234235"/>
                  <a:pt x="26376" y="240231"/>
                </a:cubicBezTo>
                <a:cubicBezTo>
                  <a:pt x="15580" y="246400"/>
                  <a:pt x="8792" y="257816"/>
                  <a:pt x="0" y="266608"/>
                </a:cubicBezTo>
                <a:cubicBezTo>
                  <a:pt x="2931" y="310569"/>
                  <a:pt x="1549" y="355033"/>
                  <a:pt x="8792" y="398492"/>
                </a:cubicBezTo>
                <a:cubicBezTo>
                  <a:pt x="10529" y="408915"/>
                  <a:pt x="22666" y="414975"/>
                  <a:pt x="26376" y="424869"/>
                </a:cubicBezTo>
                <a:cubicBezTo>
                  <a:pt x="31623" y="438862"/>
                  <a:pt x="31237" y="454413"/>
                  <a:pt x="35169" y="468831"/>
                </a:cubicBezTo>
                <a:cubicBezTo>
                  <a:pt x="40046" y="486714"/>
                  <a:pt x="48257" y="503603"/>
                  <a:pt x="52753" y="521585"/>
                </a:cubicBezTo>
                <a:cubicBezTo>
                  <a:pt x="55684" y="533308"/>
                  <a:pt x="50983" y="550886"/>
                  <a:pt x="61546" y="556754"/>
                </a:cubicBezTo>
                <a:cubicBezTo>
                  <a:pt x="82201" y="568229"/>
                  <a:pt x="108353" y="563407"/>
                  <a:pt x="131884" y="565546"/>
                </a:cubicBezTo>
                <a:cubicBezTo>
                  <a:pt x="172850" y="569270"/>
                  <a:pt x="213874" y="572694"/>
                  <a:pt x="254976" y="574338"/>
                </a:cubicBezTo>
                <a:cubicBezTo>
                  <a:pt x="360440" y="578557"/>
                  <a:pt x="465972" y="581020"/>
                  <a:pt x="571500" y="583131"/>
                </a:cubicBezTo>
                <a:lnTo>
                  <a:pt x="1134207" y="591923"/>
                </a:lnTo>
                <a:cubicBezTo>
                  <a:pt x="1145930" y="594854"/>
                  <a:pt x="1157292" y="600715"/>
                  <a:pt x="1169376" y="600715"/>
                </a:cubicBezTo>
                <a:cubicBezTo>
                  <a:pt x="1598421" y="600715"/>
                  <a:pt x="1488409" y="616415"/>
                  <a:pt x="1688123" y="583131"/>
                </a:cubicBezTo>
                <a:cubicBezTo>
                  <a:pt x="1801302" y="545403"/>
                  <a:pt x="1685412" y="581611"/>
                  <a:pt x="1784838" y="556754"/>
                </a:cubicBezTo>
                <a:cubicBezTo>
                  <a:pt x="1793829" y="554506"/>
                  <a:pt x="1802168" y="549972"/>
                  <a:pt x="1811215" y="547961"/>
                </a:cubicBezTo>
                <a:cubicBezTo>
                  <a:pt x="1828618" y="544094"/>
                  <a:pt x="1846429" y="542358"/>
                  <a:pt x="1863969" y="539169"/>
                </a:cubicBezTo>
                <a:cubicBezTo>
                  <a:pt x="1987139" y="516775"/>
                  <a:pt x="1804494" y="546410"/>
                  <a:pt x="1978269" y="521585"/>
                </a:cubicBezTo>
                <a:cubicBezTo>
                  <a:pt x="1995917" y="519064"/>
                  <a:pt x="2013375" y="515313"/>
                  <a:pt x="2031023" y="512792"/>
                </a:cubicBezTo>
                <a:cubicBezTo>
                  <a:pt x="2089093" y="504496"/>
                  <a:pt x="2129575" y="501179"/>
                  <a:pt x="2189284" y="495208"/>
                </a:cubicBezTo>
                <a:lnTo>
                  <a:pt x="2233246" y="486415"/>
                </a:lnTo>
                <a:cubicBezTo>
                  <a:pt x="2250786" y="483226"/>
                  <a:pt x="2268597" y="481490"/>
                  <a:pt x="2286000" y="477623"/>
                </a:cubicBezTo>
                <a:cubicBezTo>
                  <a:pt x="2295047" y="475613"/>
                  <a:pt x="2303329" y="470841"/>
                  <a:pt x="2312376" y="468831"/>
                </a:cubicBezTo>
                <a:cubicBezTo>
                  <a:pt x="2336374" y="463498"/>
                  <a:pt x="2416447" y="452514"/>
                  <a:pt x="2435469" y="451246"/>
                </a:cubicBezTo>
                <a:cubicBezTo>
                  <a:pt x="2499870" y="446953"/>
                  <a:pt x="2564423" y="445385"/>
                  <a:pt x="2628900" y="442454"/>
                </a:cubicBezTo>
                <a:cubicBezTo>
                  <a:pt x="2813858" y="411625"/>
                  <a:pt x="2627847" y="440064"/>
                  <a:pt x="3068515" y="424869"/>
                </a:cubicBezTo>
                <a:cubicBezTo>
                  <a:pt x="3107090" y="423539"/>
                  <a:pt x="3253325" y="410934"/>
                  <a:pt x="3297115" y="407285"/>
                </a:cubicBezTo>
                <a:cubicBezTo>
                  <a:pt x="3314489" y="401493"/>
                  <a:pt x="3337475" y="396401"/>
                  <a:pt x="3349869" y="380908"/>
                </a:cubicBezTo>
                <a:cubicBezTo>
                  <a:pt x="3398407" y="320236"/>
                  <a:pt x="3309442" y="387344"/>
                  <a:pt x="3385038" y="336946"/>
                </a:cubicBezTo>
                <a:cubicBezTo>
                  <a:pt x="3397550" y="261872"/>
                  <a:pt x="3400689" y="269015"/>
                  <a:pt x="3385038" y="169892"/>
                </a:cubicBezTo>
                <a:cubicBezTo>
                  <a:pt x="3382147" y="151583"/>
                  <a:pt x="3373315" y="134723"/>
                  <a:pt x="3367453" y="117138"/>
                </a:cubicBezTo>
                <a:cubicBezTo>
                  <a:pt x="3357183" y="86327"/>
                  <a:pt x="3361923" y="87437"/>
                  <a:pt x="3332284" y="64385"/>
                </a:cubicBezTo>
                <a:cubicBezTo>
                  <a:pt x="3315602" y="51410"/>
                  <a:pt x="3300602" y="30836"/>
                  <a:pt x="3279530" y="29215"/>
                </a:cubicBezTo>
                <a:lnTo>
                  <a:pt x="3165230" y="20423"/>
                </a:lnTo>
                <a:cubicBezTo>
                  <a:pt x="3132971" y="17735"/>
                  <a:pt x="3100844" y="13289"/>
                  <a:pt x="3068515" y="11631"/>
                </a:cubicBezTo>
                <a:cubicBezTo>
                  <a:pt x="2848098" y="327"/>
                  <a:pt x="2659673" y="-3023"/>
                  <a:pt x="2576146" y="2838"/>
                </a:cubicBezTo>
                <a:close/>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7"/>
          <p:cNvSpPr/>
          <p:nvPr/>
        </p:nvSpPr>
        <p:spPr>
          <a:xfrm>
            <a:off x="7909246" y="5486400"/>
            <a:ext cx="3705392" cy="503818"/>
          </a:xfrm>
          <a:custGeom>
            <a:avLst/>
            <a:gdLst>
              <a:gd name="connsiteX0" fmla="*/ 3679016 w 3705392"/>
              <a:gd name="connsiteY0" fmla="*/ 26377 h 503818"/>
              <a:gd name="connsiteX1" fmla="*/ 3635054 w 3705392"/>
              <a:gd name="connsiteY1" fmla="*/ 17585 h 503818"/>
              <a:gd name="connsiteX2" fmla="*/ 3564716 w 3705392"/>
              <a:gd name="connsiteY2" fmla="*/ 8792 h 503818"/>
              <a:gd name="connsiteX3" fmla="*/ 3511962 w 3705392"/>
              <a:gd name="connsiteY3" fmla="*/ 0 h 503818"/>
              <a:gd name="connsiteX4" fmla="*/ 3353700 w 3705392"/>
              <a:gd name="connsiteY4" fmla="*/ 17585 h 503818"/>
              <a:gd name="connsiteX5" fmla="*/ 3300946 w 3705392"/>
              <a:gd name="connsiteY5" fmla="*/ 35169 h 503818"/>
              <a:gd name="connsiteX6" fmla="*/ 3248192 w 3705392"/>
              <a:gd name="connsiteY6" fmla="*/ 43962 h 503818"/>
              <a:gd name="connsiteX7" fmla="*/ 3213023 w 3705392"/>
              <a:gd name="connsiteY7" fmla="*/ 87923 h 503818"/>
              <a:gd name="connsiteX8" fmla="*/ 3204231 w 3705392"/>
              <a:gd name="connsiteY8" fmla="*/ 114300 h 503818"/>
              <a:gd name="connsiteX9" fmla="*/ 3177854 w 3705392"/>
              <a:gd name="connsiteY9" fmla="*/ 123092 h 503818"/>
              <a:gd name="connsiteX10" fmla="*/ 3054762 w 3705392"/>
              <a:gd name="connsiteY10" fmla="*/ 131885 h 503818"/>
              <a:gd name="connsiteX11" fmla="*/ 2958046 w 3705392"/>
              <a:gd name="connsiteY11" fmla="*/ 140677 h 503818"/>
              <a:gd name="connsiteX12" fmla="*/ 2711862 w 3705392"/>
              <a:gd name="connsiteY12" fmla="*/ 167054 h 503818"/>
              <a:gd name="connsiteX13" fmla="*/ 2492054 w 3705392"/>
              <a:gd name="connsiteY13" fmla="*/ 175846 h 503818"/>
              <a:gd name="connsiteX14" fmla="*/ 2386546 w 3705392"/>
              <a:gd name="connsiteY14" fmla="*/ 167054 h 503818"/>
              <a:gd name="connsiteX15" fmla="*/ 2263454 w 3705392"/>
              <a:gd name="connsiteY15" fmla="*/ 149469 h 503818"/>
              <a:gd name="connsiteX16" fmla="*/ 2237077 w 3705392"/>
              <a:gd name="connsiteY16" fmla="*/ 140677 h 503818"/>
              <a:gd name="connsiteX17" fmla="*/ 1885385 w 3705392"/>
              <a:gd name="connsiteY17" fmla="*/ 140677 h 503818"/>
              <a:gd name="connsiteX18" fmla="*/ 1859008 w 3705392"/>
              <a:gd name="connsiteY18" fmla="*/ 149469 h 503818"/>
              <a:gd name="connsiteX19" fmla="*/ 1498523 w 3705392"/>
              <a:gd name="connsiteY19" fmla="*/ 131885 h 503818"/>
              <a:gd name="connsiteX20" fmla="*/ 1313885 w 3705392"/>
              <a:gd name="connsiteY20" fmla="*/ 140677 h 503818"/>
              <a:gd name="connsiteX21" fmla="*/ 1243546 w 3705392"/>
              <a:gd name="connsiteY21" fmla="*/ 149469 h 503818"/>
              <a:gd name="connsiteX22" fmla="*/ 979777 w 3705392"/>
              <a:gd name="connsiteY22" fmla="*/ 158262 h 503818"/>
              <a:gd name="connsiteX23" fmla="*/ 293977 w 3705392"/>
              <a:gd name="connsiteY23" fmla="*/ 167054 h 503818"/>
              <a:gd name="connsiteX24" fmla="*/ 118131 w 3705392"/>
              <a:gd name="connsiteY24" fmla="*/ 158262 h 503818"/>
              <a:gd name="connsiteX25" fmla="*/ 30208 w 3705392"/>
              <a:gd name="connsiteY25" fmla="*/ 167054 h 503818"/>
              <a:gd name="connsiteX26" fmla="*/ 21416 w 3705392"/>
              <a:gd name="connsiteY26" fmla="*/ 211015 h 503818"/>
              <a:gd name="connsiteX27" fmla="*/ 12623 w 3705392"/>
              <a:gd name="connsiteY27" fmla="*/ 237392 h 503818"/>
              <a:gd name="connsiteX28" fmla="*/ 21416 w 3705392"/>
              <a:gd name="connsiteY28" fmla="*/ 378069 h 503818"/>
              <a:gd name="connsiteX29" fmla="*/ 47792 w 3705392"/>
              <a:gd name="connsiteY29" fmla="*/ 386862 h 503818"/>
              <a:gd name="connsiteX30" fmla="*/ 82962 w 3705392"/>
              <a:gd name="connsiteY30" fmla="*/ 413238 h 503818"/>
              <a:gd name="connsiteX31" fmla="*/ 197262 w 3705392"/>
              <a:gd name="connsiteY31" fmla="*/ 430823 h 503818"/>
              <a:gd name="connsiteX32" fmla="*/ 250016 w 3705392"/>
              <a:gd name="connsiteY32" fmla="*/ 439615 h 503818"/>
              <a:gd name="connsiteX33" fmla="*/ 329146 w 3705392"/>
              <a:gd name="connsiteY33" fmla="*/ 465992 h 503818"/>
              <a:gd name="connsiteX34" fmla="*/ 355523 w 3705392"/>
              <a:gd name="connsiteY34" fmla="*/ 474785 h 503818"/>
              <a:gd name="connsiteX35" fmla="*/ 434654 w 3705392"/>
              <a:gd name="connsiteY35" fmla="*/ 483577 h 503818"/>
              <a:gd name="connsiteX36" fmla="*/ 751177 w 3705392"/>
              <a:gd name="connsiteY36" fmla="*/ 483577 h 503818"/>
              <a:gd name="connsiteX37" fmla="*/ 909439 w 3705392"/>
              <a:gd name="connsiteY37" fmla="*/ 474785 h 503818"/>
              <a:gd name="connsiteX38" fmla="*/ 997362 w 3705392"/>
              <a:gd name="connsiteY38" fmla="*/ 465992 h 503818"/>
              <a:gd name="connsiteX39" fmla="*/ 2430508 w 3705392"/>
              <a:gd name="connsiteY39" fmla="*/ 457200 h 503818"/>
              <a:gd name="connsiteX40" fmla="*/ 2852539 w 3705392"/>
              <a:gd name="connsiteY40" fmla="*/ 465992 h 503818"/>
              <a:gd name="connsiteX41" fmla="*/ 2949254 w 3705392"/>
              <a:gd name="connsiteY41" fmla="*/ 474785 h 503818"/>
              <a:gd name="connsiteX42" fmla="*/ 3045969 w 3705392"/>
              <a:gd name="connsiteY42" fmla="*/ 492369 h 503818"/>
              <a:gd name="connsiteX43" fmla="*/ 3177854 w 3705392"/>
              <a:gd name="connsiteY43" fmla="*/ 501162 h 503818"/>
              <a:gd name="connsiteX44" fmla="*/ 3336116 w 3705392"/>
              <a:gd name="connsiteY44" fmla="*/ 492369 h 503818"/>
              <a:gd name="connsiteX45" fmla="*/ 3353700 w 3705392"/>
              <a:gd name="connsiteY45" fmla="*/ 465992 h 503818"/>
              <a:gd name="connsiteX46" fmla="*/ 3344908 w 3705392"/>
              <a:gd name="connsiteY46" fmla="*/ 325315 h 503818"/>
              <a:gd name="connsiteX47" fmla="*/ 3353700 w 3705392"/>
              <a:gd name="connsiteY47" fmla="*/ 281354 h 503818"/>
              <a:gd name="connsiteX48" fmla="*/ 3432831 w 3705392"/>
              <a:gd name="connsiteY48" fmla="*/ 272562 h 503818"/>
              <a:gd name="connsiteX49" fmla="*/ 3591092 w 3705392"/>
              <a:gd name="connsiteY49" fmla="*/ 281354 h 503818"/>
              <a:gd name="connsiteX50" fmla="*/ 3661431 w 3705392"/>
              <a:gd name="connsiteY50" fmla="*/ 263769 h 503818"/>
              <a:gd name="connsiteX51" fmla="*/ 3679016 w 3705392"/>
              <a:gd name="connsiteY51" fmla="*/ 237392 h 503818"/>
              <a:gd name="connsiteX52" fmla="*/ 3705392 w 3705392"/>
              <a:gd name="connsiteY52" fmla="*/ 211015 h 503818"/>
              <a:gd name="connsiteX53" fmla="*/ 3679016 w 3705392"/>
              <a:gd name="connsiteY53" fmla="*/ 26377 h 50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05392" h="503818">
                <a:moveTo>
                  <a:pt x="3679016" y="26377"/>
                </a:moveTo>
                <a:cubicBezTo>
                  <a:pt x="3667293" y="-5861"/>
                  <a:pt x="3649824" y="19857"/>
                  <a:pt x="3635054" y="17585"/>
                </a:cubicBezTo>
                <a:cubicBezTo>
                  <a:pt x="3611700" y="13992"/>
                  <a:pt x="3588107" y="12134"/>
                  <a:pt x="3564716" y="8792"/>
                </a:cubicBezTo>
                <a:cubicBezTo>
                  <a:pt x="3547068" y="6271"/>
                  <a:pt x="3529547" y="2931"/>
                  <a:pt x="3511962" y="0"/>
                </a:cubicBezTo>
                <a:cubicBezTo>
                  <a:pt x="3497476" y="1449"/>
                  <a:pt x="3375490" y="12916"/>
                  <a:pt x="3353700" y="17585"/>
                </a:cubicBezTo>
                <a:cubicBezTo>
                  <a:pt x="3335576" y="21469"/>
                  <a:pt x="3318531" y="29308"/>
                  <a:pt x="3300946" y="35169"/>
                </a:cubicBezTo>
                <a:cubicBezTo>
                  <a:pt x="3284034" y="40806"/>
                  <a:pt x="3265777" y="41031"/>
                  <a:pt x="3248192" y="43962"/>
                </a:cubicBezTo>
                <a:cubicBezTo>
                  <a:pt x="3226093" y="110260"/>
                  <a:pt x="3258474" y="31108"/>
                  <a:pt x="3213023" y="87923"/>
                </a:cubicBezTo>
                <a:cubicBezTo>
                  <a:pt x="3207233" y="95160"/>
                  <a:pt x="3210784" y="107747"/>
                  <a:pt x="3204231" y="114300"/>
                </a:cubicBezTo>
                <a:cubicBezTo>
                  <a:pt x="3197678" y="120853"/>
                  <a:pt x="3187058" y="122009"/>
                  <a:pt x="3177854" y="123092"/>
                </a:cubicBezTo>
                <a:cubicBezTo>
                  <a:pt x="3137001" y="127898"/>
                  <a:pt x="3095766" y="128605"/>
                  <a:pt x="3054762" y="131885"/>
                </a:cubicBezTo>
                <a:cubicBezTo>
                  <a:pt x="3022493" y="134467"/>
                  <a:pt x="2990285" y="137746"/>
                  <a:pt x="2958046" y="140677"/>
                </a:cubicBezTo>
                <a:cubicBezTo>
                  <a:pt x="2862283" y="164617"/>
                  <a:pt x="2888887" y="159973"/>
                  <a:pt x="2711862" y="167054"/>
                </a:cubicBezTo>
                <a:lnTo>
                  <a:pt x="2492054" y="175846"/>
                </a:lnTo>
                <a:cubicBezTo>
                  <a:pt x="2456885" y="172915"/>
                  <a:pt x="2421605" y="171099"/>
                  <a:pt x="2386546" y="167054"/>
                </a:cubicBezTo>
                <a:cubicBezTo>
                  <a:pt x="2345372" y="162303"/>
                  <a:pt x="2263454" y="149469"/>
                  <a:pt x="2263454" y="149469"/>
                </a:cubicBezTo>
                <a:cubicBezTo>
                  <a:pt x="2254662" y="146538"/>
                  <a:pt x="2246219" y="142201"/>
                  <a:pt x="2237077" y="140677"/>
                </a:cubicBezTo>
                <a:cubicBezTo>
                  <a:pt x="2114932" y="120320"/>
                  <a:pt x="2022356" y="136259"/>
                  <a:pt x="1885385" y="140677"/>
                </a:cubicBezTo>
                <a:cubicBezTo>
                  <a:pt x="1876593" y="143608"/>
                  <a:pt x="1868276" y="149469"/>
                  <a:pt x="1859008" y="149469"/>
                </a:cubicBezTo>
                <a:cubicBezTo>
                  <a:pt x="1542744" y="149469"/>
                  <a:pt x="1628336" y="175154"/>
                  <a:pt x="1498523" y="131885"/>
                </a:cubicBezTo>
                <a:cubicBezTo>
                  <a:pt x="1436977" y="134816"/>
                  <a:pt x="1375355" y="136438"/>
                  <a:pt x="1313885" y="140677"/>
                </a:cubicBezTo>
                <a:cubicBezTo>
                  <a:pt x="1290312" y="142303"/>
                  <a:pt x="1267142" y="148227"/>
                  <a:pt x="1243546" y="149469"/>
                </a:cubicBezTo>
                <a:cubicBezTo>
                  <a:pt x="1155696" y="154093"/>
                  <a:pt x="1067700" y="155331"/>
                  <a:pt x="979777" y="158262"/>
                </a:cubicBezTo>
                <a:cubicBezTo>
                  <a:pt x="628812" y="191686"/>
                  <a:pt x="856954" y="176930"/>
                  <a:pt x="293977" y="167054"/>
                </a:cubicBezTo>
                <a:cubicBezTo>
                  <a:pt x="235362" y="164123"/>
                  <a:pt x="176820" y="158262"/>
                  <a:pt x="118131" y="158262"/>
                </a:cubicBezTo>
                <a:cubicBezTo>
                  <a:pt x="88677" y="158262"/>
                  <a:pt x="56065" y="152950"/>
                  <a:pt x="30208" y="167054"/>
                </a:cubicBezTo>
                <a:cubicBezTo>
                  <a:pt x="17089" y="174210"/>
                  <a:pt x="25041" y="196517"/>
                  <a:pt x="21416" y="211015"/>
                </a:cubicBezTo>
                <a:cubicBezTo>
                  <a:pt x="19168" y="220006"/>
                  <a:pt x="15554" y="228600"/>
                  <a:pt x="12623" y="237392"/>
                </a:cubicBezTo>
                <a:cubicBezTo>
                  <a:pt x="10133" y="269757"/>
                  <a:pt x="-19333" y="345469"/>
                  <a:pt x="21416" y="378069"/>
                </a:cubicBezTo>
                <a:cubicBezTo>
                  <a:pt x="28653" y="383859"/>
                  <a:pt x="39000" y="383931"/>
                  <a:pt x="47792" y="386862"/>
                </a:cubicBezTo>
                <a:cubicBezTo>
                  <a:pt x="59515" y="395654"/>
                  <a:pt x="70239" y="405968"/>
                  <a:pt x="82962" y="413238"/>
                </a:cubicBezTo>
                <a:cubicBezTo>
                  <a:pt x="110027" y="428703"/>
                  <a:pt x="186732" y="429507"/>
                  <a:pt x="197262" y="430823"/>
                </a:cubicBezTo>
                <a:cubicBezTo>
                  <a:pt x="214952" y="433034"/>
                  <a:pt x="232431" y="436684"/>
                  <a:pt x="250016" y="439615"/>
                </a:cubicBezTo>
                <a:lnTo>
                  <a:pt x="329146" y="465992"/>
                </a:lnTo>
                <a:cubicBezTo>
                  <a:pt x="337938" y="468923"/>
                  <a:pt x="346312" y="473762"/>
                  <a:pt x="355523" y="474785"/>
                </a:cubicBezTo>
                <a:lnTo>
                  <a:pt x="434654" y="483577"/>
                </a:lnTo>
                <a:cubicBezTo>
                  <a:pt x="552140" y="522737"/>
                  <a:pt x="458930" y="495037"/>
                  <a:pt x="751177" y="483577"/>
                </a:cubicBezTo>
                <a:cubicBezTo>
                  <a:pt x="803972" y="481507"/>
                  <a:pt x="856738" y="478549"/>
                  <a:pt x="909439" y="474785"/>
                </a:cubicBezTo>
                <a:cubicBezTo>
                  <a:pt x="938818" y="472686"/>
                  <a:pt x="967910" y="466332"/>
                  <a:pt x="997362" y="465992"/>
                </a:cubicBezTo>
                <a:lnTo>
                  <a:pt x="2430508" y="457200"/>
                </a:lnTo>
                <a:lnTo>
                  <a:pt x="2852539" y="465992"/>
                </a:lnTo>
                <a:cubicBezTo>
                  <a:pt x="2884892" y="467089"/>
                  <a:pt x="2917133" y="470770"/>
                  <a:pt x="2949254" y="474785"/>
                </a:cubicBezTo>
                <a:cubicBezTo>
                  <a:pt x="3029727" y="484844"/>
                  <a:pt x="2955774" y="483779"/>
                  <a:pt x="3045969" y="492369"/>
                </a:cubicBezTo>
                <a:cubicBezTo>
                  <a:pt x="3089830" y="496546"/>
                  <a:pt x="3133892" y="498231"/>
                  <a:pt x="3177854" y="501162"/>
                </a:cubicBezTo>
                <a:cubicBezTo>
                  <a:pt x="3230608" y="498231"/>
                  <a:pt x="3284307" y="502731"/>
                  <a:pt x="3336116" y="492369"/>
                </a:cubicBezTo>
                <a:cubicBezTo>
                  <a:pt x="3346478" y="490297"/>
                  <a:pt x="3353145" y="476544"/>
                  <a:pt x="3353700" y="465992"/>
                </a:cubicBezTo>
                <a:cubicBezTo>
                  <a:pt x="3356169" y="419073"/>
                  <a:pt x="3347839" y="372207"/>
                  <a:pt x="3344908" y="325315"/>
                </a:cubicBezTo>
                <a:cubicBezTo>
                  <a:pt x="3347839" y="310661"/>
                  <a:pt x="3340886" y="289042"/>
                  <a:pt x="3353700" y="281354"/>
                </a:cubicBezTo>
                <a:cubicBezTo>
                  <a:pt x="3376457" y="267700"/>
                  <a:pt x="3406292" y="272562"/>
                  <a:pt x="3432831" y="272562"/>
                </a:cubicBezTo>
                <a:cubicBezTo>
                  <a:pt x="3485666" y="272562"/>
                  <a:pt x="3538338" y="278423"/>
                  <a:pt x="3591092" y="281354"/>
                </a:cubicBezTo>
                <a:cubicBezTo>
                  <a:pt x="3593285" y="280915"/>
                  <a:pt x="3652417" y="270980"/>
                  <a:pt x="3661431" y="263769"/>
                </a:cubicBezTo>
                <a:cubicBezTo>
                  <a:pt x="3669683" y="257168"/>
                  <a:pt x="3672251" y="245510"/>
                  <a:pt x="3679016" y="237392"/>
                </a:cubicBezTo>
                <a:cubicBezTo>
                  <a:pt x="3686976" y="227840"/>
                  <a:pt x="3696600" y="219807"/>
                  <a:pt x="3705392" y="211015"/>
                </a:cubicBezTo>
                <a:cubicBezTo>
                  <a:pt x="3696234" y="64488"/>
                  <a:pt x="3690739" y="58615"/>
                  <a:pt x="3679016" y="26377"/>
                </a:cubicBezTo>
                <a:close/>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407418" y="3739153"/>
            <a:ext cx="1861497" cy="769441"/>
          </a:xfrm>
          <a:prstGeom prst="rect">
            <a:avLst/>
          </a:prstGeom>
        </p:spPr>
        <p:txBody>
          <a:bodyPr wrap="square">
            <a:spAutoFit/>
          </a:bodyPr>
          <a:lstStyle/>
          <a:p>
            <a:r>
              <a:rPr lang="fr-FR" sz="1100" dirty="0" smtClean="0">
                <a:solidFill>
                  <a:schemeClr val="accent2"/>
                </a:solidFill>
                <a:latin typeface="Arial" panose="020B0604020202020204" pitchFamily="34" charset="0"/>
              </a:rPr>
              <a:t>Sauf qu’actuellement, on ne mesure pas les particules ultrafines qui sont les plus dangereuses. </a:t>
            </a:r>
            <a:endParaRPr lang="fr-FR" sz="1100" dirty="0">
              <a:solidFill>
                <a:schemeClr val="accent2"/>
              </a:solidFill>
              <a:latin typeface="Arial" panose="020B0604020202020204" pitchFamily="34" charset="0"/>
            </a:endParaRPr>
          </a:p>
        </p:txBody>
      </p:sp>
      <p:sp>
        <p:nvSpPr>
          <p:cNvPr id="12" name="Rectangle 11"/>
          <p:cNvSpPr/>
          <p:nvPr/>
        </p:nvSpPr>
        <p:spPr>
          <a:xfrm>
            <a:off x="5991499" y="5653709"/>
            <a:ext cx="2009799" cy="261610"/>
          </a:xfrm>
          <a:prstGeom prst="rect">
            <a:avLst/>
          </a:prstGeom>
        </p:spPr>
        <p:txBody>
          <a:bodyPr wrap="square">
            <a:spAutoFit/>
          </a:bodyPr>
          <a:lstStyle/>
          <a:p>
            <a:r>
              <a:rPr lang="fr-FR" sz="1100" dirty="0" smtClean="0">
                <a:solidFill>
                  <a:schemeClr val="accent2"/>
                </a:solidFill>
                <a:latin typeface="Arial" panose="020B0604020202020204" pitchFamily="34" charset="0"/>
              </a:rPr>
              <a:t>Remarque très importante ! </a:t>
            </a:r>
            <a:endParaRPr lang="fr-FR" sz="1100" dirty="0">
              <a:solidFill>
                <a:schemeClr val="accent2"/>
              </a:solidFill>
              <a:latin typeface="Arial" panose="020B0604020202020204" pitchFamily="34" charset="0"/>
            </a:endParaRPr>
          </a:p>
        </p:txBody>
      </p:sp>
      <p:sp>
        <p:nvSpPr>
          <p:cNvPr id="2" name="Rectangle 1"/>
          <p:cNvSpPr/>
          <p:nvPr/>
        </p:nvSpPr>
        <p:spPr>
          <a:xfrm>
            <a:off x="3801649" y="4563895"/>
            <a:ext cx="3777303" cy="221841"/>
          </a:xfrm>
          <a:prstGeom prst="rect">
            <a:avLst/>
          </a:prstGeom>
        </p:spPr>
        <p:txBody>
          <a:bodyPr wrap="square">
            <a:spAutoFit/>
          </a:bodyPr>
          <a:lstStyle/>
          <a:p>
            <a:r>
              <a:rPr lang="fr-FR" sz="800" dirty="0">
                <a:latin typeface="Tahoma" panose="020B0604030504040204" pitchFamily="34" charset="0"/>
                <a:ea typeface="Tahoma" panose="020B0604030504040204" pitchFamily="34" charset="0"/>
                <a:cs typeface="Tahoma" panose="020B0604030504040204" pitchFamily="34" charset="0"/>
                <a:hlinkClick r:id="rId5"/>
              </a:rPr>
              <a:t>https://tsi.com/resources/surveillance-du-puf-principes-de-base-et-plus-encore</a:t>
            </a:r>
            <a:r>
              <a:rPr lang="fr-FR" sz="800" dirty="0" smtClean="0">
                <a:latin typeface="Tahoma" panose="020B0604030504040204" pitchFamily="34" charset="0"/>
                <a:ea typeface="Tahoma" panose="020B0604030504040204" pitchFamily="34" charset="0"/>
                <a:cs typeface="Tahoma" panose="020B0604030504040204" pitchFamily="34" charset="0"/>
                <a:hlinkClick r:id="rId5"/>
              </a:rPr>
              <a:t>/</a:t>
            </a:r>
            <a:r>
              <a:rPr lang="fr-FR" sz="800" dirty="0" smtClean="0">
                <a:latin typeface="Tahoma" panose="020B0604030504040204" pitchFamily="34" charset="0"/>
                <a:ea typeface="Tahoma" panose="020B0604030504040204" pitchFamily="34" charset="0"/>
                <a:cs typeface="Tahoma" panose="020B0604030504040204" pitchFamily="34" charset="0"/>
              </a:rPr>
              <a:t> </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162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8" grpId="0" animBg="1"/>
      <p:bldP spid="11" grpId="0"/>
      <p:bldP spid="12"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4" name="Espace réservé du numéro de diapositive 3"/>
          <p:cNvSpPr>
            <a:spLocks noGrp="1"/>
          </p:cNvSpPr>
          <p:nvPr>
            <p:ph type="sldNum" sz="quarter" idx="12"/>
          </p:nvPr>
        </p:nvSpPr>
        <p:spPr/>
        <p:txBody>
          <a:bodyPr/>
          <a:lstStyle/>
          <a:p>
            <a:fld id="{5253F130-22FD-436E-B233-0C12E2367D8F}" type="slidenum">
              <a:rPr lang="fr-FR" smtClean="0"/>
              <a:t>25</a:t>
            </a:fld>
            <a:endParaRPr lang="fr-FR"/>
          </a:p>
        </p:txBody>
      </p:sp>
      <p:pic>
        <p:nvPicPr>
          <p:cNvPr id="7" name="Image 6"/>
          <p:cNvPicPr>
            <a:picLocks noChangeAspect="1"/>
          </p:cNvPicPr>
          <p:nvPr/>
        </p:nvPicPr>
        <p:blipFill>
          <a:blip r:embed="rId3"/>
          <a:stretch>
            <a:fillRect/>
          </a:stretch>
        </p:blipFill>
        <p:spPr>
          <a:xfrm>
            <a:off x="3493706" y="835268"/>
            <a:ext cx="5395317" cy="5365713"/>
          </a:xfrm>
          <a:prstGeom prst="rect">
            <a:avLst/>
          </a:prstGeom>
        </p:spPr>
      </p:pic>
      <p:sp>
        <p:nvSpPr>
          <p:cNvPr id="6" name="Rectangle 5"/>
          <p:cNvSpPr/>
          <p:nvPr/>
        </p:nvSpPr>
        <p:spPr>
          <a:xfrm>
            <a:off x="463061" y="2754510"/>
            <a:ext cx="2543908" cy="646331"/>
          </a:xfrm>
          <a:prstGeom prst="rect">
            <a:avLst/>
          </a:prstGeom>
        </p:spPr>
        <p:txBody>
          <a:bodyPr wrap="square">
            <a:spAutoFit/>
          </a:bodyPr>
          <a:lstStyle/>
          <a:p>
            <a:r>
              <a:rPr lang="fr-FR" dirty="0" smtClean="0">
                <a:solidFill>
                  <a:srgbClr val="444444"/>
                </a:solidFill>
                <a:latin typeface="Arial" panose="020B0604020202020204" pitchFamily="34" charset="0"/>
              </a:rPr>
              <a:t>Exemple de présentation de fiche</a:t>
            </a:r>
            <a:endParaRPr lang="fr-FR" b="1" dirty="0">
              <a:solidFill>
                <a:schemeClr val="accent2"/>
              </a:solidFill>
              <a:latin typeface="Arial" panose="020B0604020202020204" pitchFamily="34" charset="0"/>
            </a:endParaRPr>
          </a:p>
        </p:txBody>
      </p:sp>
      <p:sp>
        <p:nvSpPr>
          <p:cNvPr id="8" name="Titre 1"/>
          <p:cNvSpPr txBox="1">
            <a:spLocks/>
          </p:cNvSpPr>
          <p:nvPr/>
        </p:nvSpPr>
        <p:spPr>
          <a:xfrm>
            <a:off x="3581657" y="101899"/>
            <a:ext cx="5099032" cy="565623"/>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L’OUTIL MÉTASCOPE (PAR FNE)</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592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4" name="Espace réservé du numéro de diapositive 3"/>
          <p:cNvSpPr>
            <a:spLocks noGrp="1"/>
          </p:cNvSpPr>
          <p:nvPr>
            <p:ph type="sldNum" sz="quarter" idx="12"/>
          </p:nvPr>
        </p:nvSpPr>
        <p:spPr/>
        <p:txBody>
          <a:bodyPr/>
          <a:lstStyle/>
          <a:p>
            <a:fld id="{5253F130-22FD-436E-B233-0C12E2367D8F}" type="slidenum">
              <a:rPr lang="fr-FR" smtClean="0"/>
              <a:t>26</a:t>
            </a:fld>
            <a:endParaRPr lang="fr-FR"/>
          </a:p>
        </p:txBody>
      </p:sp>
      <p:sp>
        <p:nvSpPr>
          <p:cNvPr id="12" name="Titre 1"/>
          <p:cNvSpPr txBox="1">
            <a:spLocks/>
          </p:cNvSpPr>
          <p:nvPr/>
        </p:nvSpPr>
        <p:spPr>
          <a:xfrm>
            <a:off x="2249369" y="214533"/>
            <a:ext cx="7765488" cy="865330"/>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QUELS SONT LES CRITÈRES SUR LESQUELS S’APPUIE LA FE 53 POUR ANALYSER UN PROJET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383352" y="1841481"/>
            <a:ext cx="3411499" cy="369332"/>
          </a:xfrm>
          <a:prstGeom prst="rect">
            <a:avLst/>
          </a:prstGeom>
        </p:spPr>
        <p:txBody>
          <a:bodyPr wrap="square">
            <a:spAutoFit/>
          </a:bodyPr>
          <a:lstStyle/>
          <a:p>
            <a:r>
              <a:rPr lang="fr-FR" dirty="0" smtClean="0">
                <a:solidFill>
                  <a:srgbClr val="444444"/>
                </a:solidFill>
                <a:latin typeface="Arial" panose="020B0604020202020204" pitchFamily="34" charset="0"/>
              </a:rPr>
              <a:t>Quel est l’historique du projet ?</a:t>
            </a:r>
          </a:p>
        </p:txBody>
      </p:sp>
      <p:sp>
        <p:nvSpPr>
          <p:cNvPr id="17" name="Rectangle 16"/>
          <p:cNvSpPr/>
          <p:nvPr/>
        </p:nvSpPr>
        <p:spPr>
          <a:xfrm>
            <a:off x="403376" y="1490018"/>
            <a:ext cx="4869508" cy="375371"/>
          </a:xfrm>
          <a:prstGeom prst="rect">
            <a:avLst/>
          </a:prstGeom>
        </p:spPr>
        <p:txBody>
          <a:bodyPr wrap="square">
            <a:spAutoFit/>
          </a:bodyPr>
          <a:lstStyle/>
          <a:p>
            <a:r>
              <a:rPr lang="fr-FR" dirty="0" smtClean="0">
                <a:solidFill>
                  <a:srgbClr val="444444"/>
                </a:solidFill>
                <a:latin typeface="Arial" panose="020B0604020202020204" pitchFamily="34" charset="0"/>
              </a:rPr>
              <a:t>Comment la Fédération a-t-elle été informée ?</a:t>
            </a:r>
          </a:p>
        </p:txBody>
      </p:sp>
      <p:sp>
        <p:nvSpPr>
          <p:cNvPr id="18" name="Rectangle 17"/>
          <p:cNvSpPr/>
          <p:nvPr/>
        </p:nvSpPr>
        <p:spPr>
          <a:xfrm>
            <a:off x="403376" y="1129068"/>
            <a:ext cx="11335777" cy="369332"/>
          </a:xfrm>
          <a:prstGeom prst="rect">
            <a:avLst/>
          </a:prstGeom>
        </p:spPr>
        <p:txBody>
          <a:bodyPr wrap="square">
            <a:spAutoFit/>
          </a:bodyPr>
          <a:lstStyle/>
          <a:p>
            <a:r>
              <a:rPr lang="fr-FR" dirty="0" smtClean="0">
                <a:solidFill>
                  <a:srgbClr val="444444"/>
                </a:solidFill>
                <a:latin typeface="Arial" panose="020B0604020202020204" pitchFamily="34" charset="0"/>
              </a:rPr>
              <a:t>La population locale a-t-elle été informée ? Comment ? (fait accompli - acceptabilité sociale/simplification) ? </a:t>
            </a:r>
          </a:p>
        </p:txBody>
      </p:sp>
      <p:sp>
        <p:nvSpPr>
          <p:cNvPr id="19" name="Rectangle 18"/>
          <p:cNvSpPr/>
          <p:nvPr/>
        </p:nvSpPr>
        <p:spPr>
          <a:xfrm>
            <a:off x="3701225" y="1843454"/>
            <a:ext cx="7400026" cy="369332"/>
          </a:xfrm>
          <a:prstGeom prst="rect">
            <a:avLst/>
          </a:prstGeom>
        </p:spPr>
        <p:txBody>
          <a:bodyPr wrap="square">
            <a:spAutoFit/>
          </a:bodyPr>
          <a:lstStyle/>
          <a:p>
            <a:r>
              <a:rPr lang="fr-FR" dirty="0" smtClean="0">
                <a:solidFill>
                  <a:srgbClr val="444444"/>
                </a:solidFill>
                <a:latin typeface="Arial" panose="020B0604020202020204" pitchFamily="34" charset="0"/>
              </a:rPr>
              <a:t>Quelle est la taille du projet ? De quel régime relève-t-il (taille/régime) ? </a:t>
            </a:r>
          </a:p>
        </p:txBody>
      </p:sp>
      <p:sp>
        <p:nvSpPr>
          <p:cNvPr id="21" name="Rectangle 20"/>
          <p:cNvSpPr/>
          <p:nvPr/>
        </p:nvSpPr>
        <p:spPr>
          <a:xfrm>
            <a:off x="5175000" y="1489905"/>
            <a:ext cx="5184004" cy="369332"/>
          </a:xfrm>
          <a:prstGeom prst="rect">
            <a:avLst/>
          </a:prstGeom>
        </p:spPr>
        <p:txBody>
          <a:bodyPr wrap="square">
            <a:spAutoFit/>
          </a:bodyPr>
          <a:lstStyle/>
          <a:p>
            <a:r>
              <a:rPr lang="fr-FR" dirty="0" smtClean="0">
                <a:solidFill>
                  <a:srgbClr val="444444"/>
                </a:solidFill>
                <a:latin typeface="Arial" panose="020B0604020202020204" pitchFamily="34" charset="0"/>
              </a:rPr>
              <a:t>Les porteurs de projet maîtrisent-ils leur sujet ? </a:t>
            </a:r>
          </a:p>
        </p:txBody>
      </p:sp>
      <p:sp>
        <p:nvSpPr>
          <p:cNvPr id="22" name="Rectangle 21"/>
          <p:cNvSpPr/>
          <p:nvPr/>
        </p:nvSpPr>
        <p:spPr>
          <a:xfrm>
            <a:off x="402512" y="3634228"/>
            <a:ext cx="7922540" cy="367051"/>
          </a:xfrm>
          <a:prstGeom prst="rect">
            <a:avLst/>
          </a:prstGeom>
        </p:spPr>
        <p:txBody>
          <a:bodyPr wrap="square">
            <a:spAutoFit/>
          </a:bodyPr>
          <a:lstStyle/>
          <a:p>
            <a:r>
              <a:rPr lang="fr-FR" dirty="0" smtClean="0">
                <a:solidFill>
                  <a:srgbClr val="444444"/>
                </a:solidFill>
                <a:latin typeface="Arial" panose="020B0604020202020204" pitchFamily="34" charset="0"/>
              </a:rPr>
              <a:t>Les routes sont-elles adaptées (routes communales, départementales ?) ?</a:t>
            </a:r>
          </a:p>
        </p:txBody>
      </p:sp>
      <p:sp>
        <p:nvSpPr>
          <p:cNvPr id="23" name="Rectangle 22"/>
          <p:cNvSpPr/>
          <p:nvPr/>
        </p:nvSpPr>
        <p:spPr>
          <a:xfrm>
            <a:off x="405034" y="3269986"/>
            <a:ext cx="11109876" cy="369332"/>
          </a:xfrm>
          <a:prstGeom prst="rect">
            <a:avLst/>
          </a:prstGeom>
        </p:spPr>
        <p:txBody>
          <a:bodyPr wrap="square">
            <a:spAutoFit/>
          </a:bodyPr>
          <a:lstStyle/>
          <a:p>
            <a:r>
              <a:rPr lang="fr-FR" dirty="0" smtClean="0">
                <a:solidFill>
                  <a:srgbClr val="444444"/>
                </a:solidFill>
                <a:latin typeface="Arial" panose="020B0604020202020204" pitchFamily="34" charset="0"/>
              </a:rPr>
              <a:t>Combien y </a:t>
            </a:r>
            <a:r>
              <a:rPr lang="fr-FR" dirty="0" err="1" smtClean="0">
                <a:solidFill>
                  <a:srgbClr val="444444"/>
                </a:solidFill>
                <a:latin typeface="Arial" panose="020B0604020202020204" pitchFamily="34" charset="0"/>
              </a:rPr>
              <a:t>aura-t-il</a:t>
            </a:r>
            <a:r>
              <a:rPr lang="fr-FR" dirty="0" smtClean="0">
                <a:solidFill>
                  <a:srgbClr val="444444"/>
                </a:solidFill>
                <a:latin typeface="Arial" panose="020B0604020202020204" pitchFamily="34" charset="0"/>
              </a:rPr>
              <a:t> de rotations (tonnage annuel x 2, 16-17 tonnes par chargement – 250 jours ouvrables) ?</a:t>
            </a:r>
          </a:p>
        </p:txBody>
      </p:sp>
      <p:sp>
        <p:nvSpPr>
          <p:cNvPr id="24" name="Rectangle 23"/>
          <p:cNvSpPr/>
          <p:nvPr/>
        </p:nvSpPr>
        <p:spPr>
          <a:xfrm>
            <a:off x="402512" y="2925694"/>
            <a:ext cx="4979043" cy="369332"/>
          </a:xfrm>
          <a:prstGeom prst="rect">
            <a:avLst/>
          </a:prstGeom>
        </p:spPr>
        <p:txBody>
          <a:bodyPr wrap="square">
            <a:spAutoFit/>
          </a:bodyPr>
          <a:lstStyle/>
          <a:p>
            <a:r>
              <a:rPr lang="fr-FR" dirty="0" smtClean="0">
                <a:solidFill>
                  <a:srgbClr val="444444"/>
                </a:solidFill>
                <a:latin typeface="Arial" panose="020B0604020202020204" pitchFamily="34" charset="0"/>
              </a:rPr>
              <a:t>Quel est le </a:t>
            </a:r>
            <a:r>
              <a:rPr lang="fr-FR" dirty="0" err="1" smtClean="0">
                <a:solidFill>
                  <a:srgbClr val="444444"/>
                </a:solidFill>
                <a:latin typeface="Arial" panose="020B0604020202020204" pitchFamily="34" charset="0"/>
              </a:rPr>
              <a:t>process</a:t>
            </a:r>
            <a:r>
              <a:rPr lang="fr-FR" dirty="0" smtClean="0">
                <a:solidFill>
                  <a:srgbClr val="444444"/>
                </a:solidFill>
                <a:latin typeface="Arial" panose="020B0604020202020204" pitchFamily="34" charset="0"/>
              </a:rPr>
              <a:t> (injection, cogénération) ? </a:t>
            </a:r>
          </a:p>
        </p:txBody>
      </p:sp>
      <p:sp>
        <p:nvSpPr>
          <p:cNvPr id="25" name="Rectangle 24"/>
          <p:cNvSpPr/>
          <p:nvPr/>
        </p:nvSpPr>
        <p:spPr>
          <a:xfrm>
            <a:off x="6926776" y="2562100"/>
            <a:ext cx="3709678" cy="369332"/>
          </a:xfrm>
          <a:prstGeom prst="rect">
            <a:avLst/>
          </a:prstGeom>
        </p:spPr>
        <p:txBody>
          <a:bodyPr wrap="square">
            <a:spAutoFit/>
          </a:bodyPr>
          <a:lstStyle/>
          <a:p>
            <a:r>
              <a:rPr lang="fr-FR" dirty="0" smtClean="0">
                <a:solidFill>
                  <a:srgbClr val="444444"/>
                </a:solidFill>
                <a:latin typeface="Arial" panose="020B0604020202020204" pitchFamily="34" charset="0"/>
              </a:rPr>
              <a:t>Quelle est la nature des intrants ?</a:t>
            </a:r>
          </a:p>
        </p:txBody>
      </p:sp>
      <p:sp>
        <p:nvSpPr>
          <p:cNvPr id="26" name="Rectangle 25"/>
          <p:cNvSpPr/>
          <p:nvPr/>
        </p:nvSpPr>
        <p:spPr>
          <a:xfrm>
            <a:off x="402512" y="4008650"/>
            <a:ext cx="7738617" cy="369332"/>
          </a:xfrm>
          <a:prstGeom prst="rect">
            <a:avLst/>
          </a:prstGeom>
        </p:spPr>
        <p:txBody>
          <a:bodyPr wrap="square">
            <a:spAutoFit/>
          </a:bodyPr>
          <a:lstStyle/>
          <a:p>
            <a:r>
              <a:rPr lang="fr-FR" dirty="0" smtClean="0">
                <a:solidFill>
                  <a:srgbClr val="444444"/>
                </a:solidFill>
                <a:latin typeface="Arial" panose="020B0604020202020204" pitchFamily="34" charset="0"/>
              </a:rPr>
              <a:t>Quelle est la gouvernance (répartition des parts – industriel/agricole ?) ?</a:t>
            </a:r>
          </a:p>
        </p:txBody>
      </p:sp>
      <p:sp>
        <p:nvSpPr>
          <p:cNvPr id="27" name="Rectangle 26"/>
          <p:cNvSpPr/>
          <p:nvPr/>
        </p:nvSpPr>
        <p:spPr>
          <a:xfrm>
            <a:off x="7846172" y="4373848"/>
            <a:ext cx="2699657" cy="369332"/>
          </a:xfrm>
          <a:prstGeom prst="rect">
            <a:avLst/>
          </a:prstGeom>
        </p:spPr>
        <p:txBody>
          <a:bodyPr wrap="square">
            <a:spAutoFit/>
          </a:bodyPr>
          <a:lstStyle/>
          <a:p>
            <a:r>
              <a:rPr lang="fr-FR" dirty="0" smtClean="0">
                <a:solidFill>
                  <a:srgbClr val="444444"/>
                </a:solidFill>
                <a:latin typeface="Arial" panose="020B0604020202020204" pitchFamily="34" charset="0"/>
              </a:rPr>
              <a:t>Y </a:t>
            </a:r>
            <a:r>
              <a:rPr lang="fr-FR" dirty="0" err="1" smtClean="0">
                <a:solidFill>
                  <a:srgbClr val="444444"/>
                </a:solidFill>
                <a:latin typeface="Arial" panose="020B0604020202020204" pitchFamily="34" charset="0"/>
              </a:rPr>
              <a:t>a-t-il</a:t>
            </a:r>
            <a:r>
              <a:rPr lang="fr-FR" dirty="0" smtClean="0">
                <a:solidFill>
                  <a:srgbClr val="444444"/>
                </a:solidFill>
                <a:latin typeface="Arial" panose="020B0604020202020204" pitchFamily="34" charset="0"/>
              </a:rPr>
              <a:t> des alternatives ?</a:t>
            </a:r>
          </a:p>
        </p:txBody>
      </p:sp>
      <p:sp>
        <p:nvSpPr>
          <p:cNvPr id="28" name="Rectangle 27"/>
          <p:cNvSpPr/>
          <p:nvPr/>
        </p:nvSpPr>
        <p:spPr>
          <a:xfrm>
            <a:off x="402512" y="2227473"/>
            <a:ext cx="3760185" cy="369332"/>
          </a:xfrm>
          <a:prstGeom prst="rect">
            <a:avLst/>
          </a:prstGeom>
        </p:spPr>
        <p:txBody>
          <a:bodyPr wrap="square">
            <a:spAutoFit/>
          </a:bodyPr>
          <a:lstStyle/>
          <a:p>
            <a:r>
              <a:rPr lang="fr-FR" dirty="0" smtClean="0">
                <a:solidFill>
                  <a:srgbClr val="444444"/>
                </a:solidFill>
                <a:latin typeface="Arial" panose="020B0604020202020204" pitchFamily="34" charset="0"/>
              </a:rPr>
              <a:t>Quelle est l’emprise sur le terrain ? </a:t>
            </a:r>
          </a:p>
        </p:txBody>
      </p:sp>
      <p:sp>
        <p:nvSpPr>
          <p:cNvPr id="2" name="Rectangle 1"/>
          <p:cNvSpPr/>
          <p:nvPr/>
        </p:nvSpPr>
        <p:spPr>
          <a:xfrm>
            <a:off x="4067812" y="2219373"/>
            <a:ext cx="7109639" cy="369332"/>
          </a:xfrm>
          <a:prstGeom prst="rect">
            <a:avLst/>
          </a:prstGeom>
        </p:spPr>
        <p:txBody>
          <a:bodyPr wrap="none">
            <a:spAutoFit/>
          </a:bodyPr>
          <a:lstStyle/>
          <a:p>
            <a:r>
              <a:rPr lang="fr-FR" dirty="0">
                <a:solidFill>
                  <a:srgbClr val="444444"/>
                </a:solidFill>
                <a:latin typeface="Arial" panose="020B0604020202020204" pitchFamily="34" charset="0"/>
              </a:rPr>
              <a:t>Quel est l’impact </a:t>
            </a:r>
            <a:r>
              <a:rPr lang="fr-FR" dirty="0" smtClean="0">
                <a:solidFill>
                  <a:srgbClr val="444444"/>
                </a:solidFill>
                <a:latin typeface="Arial" panose="020B0604020202020204" pitchFamily="34" charset="0"/>
              </a:rPr>
              <a:t>environnemental (zone humide, haies à détruire) ?</a:t>
            </a:r>
            <a:endParaRPr lang="fr-FR" dirty="0">
              <a:solidFill>
                <a:srgbClr val="444444"/>
              </a:solidFill>
              <a:latin typeface="Arial" panose="020B0604020202020204" pitchFamily="34" charset="0"/>
            </a:endParaRPr>
          </a:p>
        </p:txBody>
      </p:sp>
      <p:sp>
        <p:nvSpPr>
          <p:cNvPr id="29" name="Rectangle 28"/>
          <p:cNvSpPr/>
          <p:nvPr/>
        </p:nvSpPr>
        <p:spPr>
          <a:xfrm>
            <a:off x="402512" y="4372304"/>
            <a:ext cx="7609374" cy="369332"/>
          </a:xfrm>
          <a:prstGeom prst="rect">
            <a:avLst/>
          </a:prstGeom>
        </p:spPr>
        <p:txBody>
          <a:bodyPr wrap="square">
            <a:spAutoFit/>
          </a:bodyPr>
          <a:lstStyle/>
          <a:p>
            <a:r>
              <a:rPr lang="fr-FR" dirty="0" smtClean="0">
                <a:solidFill>
                  <a:srgbClr val="444444"/>
                </a:solidFill>
                <a:latin typeface="Arial" panose="020B0604020202020204" pitchFamily="34" charset="0"/>
              </a:rPr>
              <a:t>Le dialogue est-il facile ? Quelle est la position des élus ? des riverains ?</a:t>
            </a:r>
          </a:p>
        </p:txBody>
      </p:sp>
      <p:sp>
        <p:nvSpPr>
          <p:cNvPr id="30" name="Rectangle 29"/>
          <p:cNvSpPr/>
          <p:nvPr/>
        </p:nvSpPr>
        <p:spPr>
          <a:xfrm>
            <a:off x="402512" y="5843710"/>
            <a:ext cx="4160436" cy="369332"/>
          </a:xfrm>
          <a:prstGeom prst="rect">
            <a:avLst/>
          </a:prstGeom>
        </p:spPr>
        <p:txBody>
          <a:bodyPr wrap="square">
            <a:spAutoFit/>
          </a:bodyPr>
          <a:lstStyle/>
          <a:p>
            <a:r>
              <a:rPr lang="fr-FR" dirty="0" smtClean="0">
                <a:solidFill>
                  <a:srgbClr val="444444"/>
                </a:solidFill>
                <a:latin typeface="Arial" panose="020B0604020202020204" pitchFamily="34" charset="0"/>
              </a:rPr>
              <a:t>Quels sont les repères économiques ?</a:t>
            </a:r>
          </a:p>
        </p:txBody>
      </p:sp>
      <p:sp>
        <p:nvSpPr>
          <p:cNvPr id="31" name="Rectangle 30"/>
          <p:cNvSpPr/>
          <p:nvPr/>
        </p:nvSpPr>
        <p:spPr>
          <a:xfrm>
            <a:off x="402512" y="5442881"/>
            <a:ext cx="10852973" cy="369332"/>
          </a:xfrm>
          <a:prstGeom prst="rect">
            <a:avLst/>
          </a:prstGeom>
        </p:spPr>
        <p:txBody>
          <a:bodyPr wrap="square">
            <a:spAutoFit/>
          </a:bodyPr>
          <a:lstStyle/>
          <a:p>
            <a:r>
              <a:rPr lang="fr-FR" dirty="0" smtClean="0">
                <a:solidFill>
                  <a:srgbClr val="444444"/>
                </a:solidFill>
                <a:latin typeface="Arial" panose="020B0604020202020204" pitchFamily="34" charset="0"/>
                <a:cs typeface="Arial" panose="020B0604020202020204" pitchFamily="34" charset="0"/>
              </a:rPr>
              <a:t>Les plans d’épandage respectent-ils la législation (</a:t>
            </a:r>
            <a:r>
              <a:rPr lang="fr-FR" dirty="0" smtClean="0">
                <a:latin typeface="Arial" panose="020B0604020202020204" pitchFamily="34" charset="0"/>
                <a:cs typeface="Arial" panose="020B0604020202020204" pitchFamily="34" charset="0"/>
              </a:rPr>
              <a:t>arrêté </a:t>
            </a:r>
            <a:r>
              <a:rPr lang="fr-FR" dirty="0">
                <a:latin typeface="Arial" panose="020B0604020202020204" pitchFamily="34" charset="0"/>
                <a:cs typeface="Arial" panose="020B0604020202020204" pitchFamily="34" charset="0"/>
              </a:rPr>
              <a:t>du 8 août 2019 </a:t>
            </a:r>
            <a:r>
              <a:rPr lang="fr-FR" dirty="0" smtClean="0">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CDC </a:t>
            </a:r>
            <a:r>
              <a:rPr lang="fr-FR" dirty="0" err="1">
                <a:latin typeface="Arial" panose="020B0604020202020204" pitchFamily="34" charset="0"/>
                <a:cs typeface="Arial" panose="020B0604020202020204" pitchFamily="34" charset="0"/>
              </a:rPr>
              <a:t>DigAgri</a:t>
            </a:r>
            <a:r>
              <a:rPr lang="fr-FR" dirty="0">
                <a:latin typeface="Arial" panose="020B0604020202020204" pitchFamily="34" charset="0"/>
                <a:cs typeface="Arial" panose="020B0604020202020204" pitchFamily="34" charset="0"/>
              </a:rPr>
              <a:t> 2 et </a:t>
            </a:r>
            <a:r>
              <a:rPr lang="fr-FR" dirty="0" err="1">
                <a:latin typeface="Arial" panose="020B0604020202020204" pitchFamily="34" charset="0"/>
                <a:cs typeface="Arial" panose="020B0604020202020204" pitchFamily="34" charset="0"/>
              </a:rPr>
              <a:t>DigAgri</a:t>
            </a:r>
            <a:r>
              <a:rPr lang="fr-FR" dirty="0">
                <a:latin typeface="Arial" panose="020B0604020202020204" pitchFamily="34" charset="0"/>
                <a:cs typeface="Arial" panose="020B0604020202020204" pitchFamily="34" charset="0"/>
              </a:rPr>
              <a:t> 3</a:t>
            </a:r>
            <a:r>
              <a:rPr lang="fr-FR" dirty="0" smtClean="0">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 </a:t>
            </a:r>
            <a:r>
              <a:rPr lang="fr-FR" dirty="0" smtClean="0">
                <a:solidFill>
                  <a:srgbClr val="444444"/>
                </a:solidFill>
                <a:latin typeface="Arial" panose="020B0604020202020204" pitchFamily="34" charset="0"/>
                <a:cs typeface="Arial" panose="020B0604020202020204" pitchFamily="34" charset="0"/>
              </a:rPr>
              <a:t>?</a:t>
            </a:r>
          </a:p>
        </p:txBody>
      </p:sp>
      <p:sp>
        <p:nvSpPr>
          <p:cNvPr id="32" name="Rectangle 31"/>
          <p:cNvSpPr/>
          <p:nvPr/>
        </p:nvSpPr>
        <p:spPr>
          <a:xfrm>
            <a:off x="402512" y="6202309"/>
            <a:ext cx="4863586" cy="369332"/>
          </a:xfrm>
          <a:prstGeom prst="rect">
            <a:avLst/>
          </a:prstGeom>
        </p:spPr>
        <p:txBody>
          <a:bodyPr wrap="square">
            <a:spAutoFit/>
          </a:bodyPr>
          <a:lstStyle/>
          <a:p>
            <a:r>
              <a:rPr lang="fr-FR" dirty="0" smtClean="0">
                <a:solidFill>
                  <a:srgbClr val="444444"/>
                </a:solidFill>
                <a:latin typeface="Arial" panose="020B0604020202020204" pitchFamily="34" charset="0"/>
              </a:rPr>
              <a:t>Le projet concerne-t-il des agriculteurs bio ?</a:t>
            </a:r>
          </a:p>
        </p:txBody>
      </p:sp>
      <p:sp>
        <p:nvSpPr>
          <p:cNvPr id="33" name="Rectangle 32"/>
          <p:cNvSpPr/>
          <p:nvPr/>
        </p:nvSpPr>
        <p:spPr>
          <a:xfrm>
            <a:off x="402512" y="4743180"/>
            <a:ext cx="5353854" cy="369332"/>
          </a:xfrm>
          <a:prstGeom prst="rect">
            <a:avLst/>
          </a:prstGeom>
        </p:spPr>
        <p:txBody>
          <a:bodyPr wrap="square">
            <a:spAutoFit/>
          </a:bodyPr>
          <a:lstStyle/>
          <a:p>
            <a:r>
              <a:rPr lang="fr-FR" dirty="0" smtClean="0">
                <a:solidFill>
                  <a:srgbClr val="444444"/>
                </a:solidFill>
                <a:latin typeface="Arial" panose="020B0604020202020204" pitchFamily="34" charset="0"/>
              </a:rPr>
              <a:t>Y </a:t>
            </a:r>
            <a:r>
              <a:rPr lang="fr-FR" dirty="0" err="1" smtClean="0">
                <a:solidFill>
                  <a:srgbClr val="444444"/>
                </a:solidFill>
                <a:latin typeface="Arial" panose="020B0604020202020204" pitchFamily="34" charset="0"/>
              </a:rPr>
              <a:t>a-t-il</a:t>
            </a:r>
            <a:r>
              <a:rPr lang="fr-FR" dirty="0" smtClean="0">
                <a:solidFill>
                  <a:srgbClr val="444444"/>
                </a:solidFill>
                <a:latin typeface="Arial" panose="020B0604020202020204" pitchFamily="34" charset="0"/>
              </a:rPr>
              <a:t> des réunions de concertation (info/</a:t>
            </a:r>
            <a:r>
              <a:rPr lang="fr-FR" dirty="0" err="1" smtClean="0">
                <a:solidFill>
                  <a:srgbClr val="444444"/>
                </a:solidFill>
                <a:latin typeface="Arial" panose="020B0604020202020204" pitchFamily="34" charset="0"/>
              </a:rPr>
              <a:t>com</a:t>
            </a:r>
            <a:r>
              <a:rPr lang="fr-FR" dirty="0" smtClean="0">
                <a:solidFill>
                  <a:srgbClr val="444444"/>
                </a:solidFill>
                <a:latin typeface="Arial" panose="020B0604020202020204" pitchFamily="34" charset="0"/>
              </a:rPr>
              <a:t>) ?</a:t>
            </a:r>
          </a:p>
        </p:txBody>
      </p:sp>
      <p:sp>
        <p:nvSpPr>
          <p:cNvPr id="34" name="Rectangle 33"/>
          <p:cNvSpPr/>
          <p:nvPr/>
        </p:nvSpPr>
        <p:spPr>
          <a:xfrm>
            <a:off x="5621750" y="4737645"/>
            <a:ext cx="4336785" cy="369332"/>
          </a:xfrm>
          <a:prstGeom prst="rect">
            <a:avLst/>
          </a:prstGeom>
        </p:spPr>
        <p:txBody>
          <a:bodyPr wrap="square">
            <a:spAutoFit/>
          </a:bodyPr>
          <a:lstStyle/>
          <a:p>
            <a:r>
              <a:rPr lang="fr-FR" dirty="0" smtClean="0">
                <a:solidFill>
                  <a:srgbClr val="444444"/>
                </a:solidFill>
                <a:latin typeface="Arial" panose="020B0604020202020204" pitchFamily="34" charset="0"/>
              </a:rPr>
              <a:t>Un Comité de suivi est-il mis en place ?</a:t>
            </a:r>
          </a:p>
        </p:txBody>
      </p:sp>
      <p:sp>
        <p:nvSpPr>
          <p:cNvPr id="35" name="Rectangle 34"/>
          <p:cNvSpPr/>
          <p:nvPr/>
        </p:nvSpPr>
        <p:spPr>
          <a:xfrm>
            <a:off x="409298" y="5087738"/>
            <a:ext cx="6113422" cy="369332"/>
          </a:xfrm>
          <a:prstGeom prst="rect">
            <a:avLst/>
          </a:prstGeom>
        </p:spPr>
        <p:txBody>
          <a:bodyPr wrap="square">
            <a:spAutoFit/>
          </a:bodyPr>
          <a:lstStyle/>
          <a:p>
            <a:r>
              <a:rPr lang="fr-FR" dirty="0" smtClean="0">
                <a:solidFill>
                  <a:srgbClr val="444444"/>
                </a:solidFill>
                <a:latin typeface="Arial" panose="020B0604020202020204" pitchFamily="34" charset="0"/>
              </a:rPr>
              <a:t>Comment créer un rapport de force (enquête publique) ?</a:t>
            </a:r>
          </a:p>
        </p:txBody>
      </p:sp>
      <p:sp>
        <p:nvSpPr>
          <p:cNvPr id="36" name="Rectangle 35"/>
          <p:cNvSpPr/>
          <p:nvPr/>
        </p:nvSpPr>
        <p:spPr>
          <a:xfrm>
            <a:off x="7211440" y="2932228"/>
            <a:ext cx="4527713" cy="369332"/>
          </a:xfrm>
          <a:prstGeom prst="rect">
            <a:avLst/>
          </a:prstGeom>
        </p:spPr>
        <p:txBody>
          <a:bodyPr wrap="square">
            <a:spAutoFit/>
          </a:bodyPr>
          <a:lstStyle/>
          <a:p>
            <a:r>
              <a:rPr lang="fr-FR" dirty="0" smtClean="0">
                <a:solidFill>
                  <a:srgbClr val="444444"/>
                </a:solidFill>
                <a:latin typeface="Arial" panose="020B0604020202020204" pitchFamily="34" charset="0"/>
              </a:rPr>
              <a:t>Quelle est la part du maïs (1 ha = 40 T) ?</a:t>
            </a:r>
          </a:p>
        </p:txBody>
      </p:sp>
      <p:sp>
        <p:nvSpPr>
          <p:cNvPr id="38" name="Rectangle 37"/>
          <p:cNvSpPr/>
          <p:nvPr/>
        </p:nvSpPr>
        <p:spPr>
          <a:xfrm>
            <a:off x="402512" y="2568326"/>
            <a:ext cx="6568642" cy="369332"/>
          </a:xfrm>
          <a:prstGeom prst="rect">
            <a:avLst/>
          </a:prstGeom>
        </p:spPr>
        <p:txBody>
          <a:bodyPr wrap="square">
            <a:spAutoFit/>
          </a:bodyPr>
          <a:lstStyle/>
          <a:p>
            <a:r>
              <a:rPr lang="fr-FR" dirty="0" smtClean="0">
                <a:solidFill>
                  <a:srgbClr val="444444"/>
                </a:solidFill>
                <a:latin typeface="Arial" panose="020B0604020202020204" pitchFamily="34" charset="0"/>
              </a:rPr>
              <a:t>Quel est le barycentre ? Combien de communes concernées ?</a:t>
            </a:r>
          </a:p>
        </p:txBody>
      </p:sp>
      <p:sp>
        <p:nvSpPr>
          <p:cNvPr id="39" name="Rectangle 38"/>
          <p:cNvSpPr/>
          <p:nvPr/>
        </p:nvSpPr>
        <p:spPr>
          <a:xfrm>
            <a:off x="6348592" y="5081963"/>
            <a:ext cx="3326588" cy="369332"/>
          </a:xfrm>
          <a:prstGeom prst="rect">
            <a:avLst/>
          </a:prstGeom>
        </p:spPr>
        <p:txBody>
          <a:bodyPr wrap="square">
            <a:spAutoFit/>
          </a:bodyPr>
          <a:lstStyle/>
          <a:p>
            <a:r>
              <a:rPr lang="fr-FR" dirty="0" smtClean="0">
                <a:solidFill>
                  <a:srgbClr val="444444"/>
                </a:solidFill>
                <a:latin typeface="Arial" panose="020B0604020202020204" pitchFamily="34" charset="0"/>
              </a:rPr>
              <a:t>Y </a:t>
            </a:r>
            <a:r>
              <a:rPr lang="fr-FR" dirty="0" err="1" smtClean="0">
                <a:solidFill>
                  <a:srgbClr val="444444"/>
                </a:solidFill>
                <a:latin typeface="Arial" panose="020B0604020202020204" pitchFamily="34" charset="0"/>
              </a:rPr>
              <a:t>a-t-il</a:t>
            </a:r>
            <a:r>
              <a:rPr lang="fr-FR" dirty="0" smtClean="0">
                <a:solidFill>
                  <a:srgbClr val="444444"/>
                </a:solidFill>
                <a:latin typeface="Arial" panose="020B0604020202020204" pitchFamily="34" charset="0"/>
              </a:rPr>
              <a:t> des failles juridiques ?</a:t>
            </a:r>
          </a:p>
        </p:txBody>
      </p:sp>
      <p:sp>
        <p:nvSpPr>
          <p:cNvPr id="40" name="Rectangle 39"/>
          <p:cNvSpPr/>
          <p:nvPr/>
        </p:nvSpPr>
        <p:spPr>
          <a:xfrm>
            <a:off x="8413646" y="3640343"/>
            <a:ext cx="3403215" cy="369332"/>
          </a:xfrm>
          <a:prstGeom prst="rect">
            <a:avLst/>
          </a:prstGeom>
        </p:spPr>
        <p:txBody>
          <a:bodyPr wrap="square">
            <a:spAutoFit/>
          </a:bodyPr>
          <a:lstStyle/>
          <a:p>
            <a:r>
              <a:rPr lang="fr-FR" dirty="0" smtClean="0">
                <a:solidFill>
                  <a:srgbClr val="444444"/>
                </a:solidFill>
                <a:latin typeface="Arial" panose="020B0604020202020204" pitchFamily="34" charset="0"/>
              </a:rPr>
              <a:t>30 T/jour papier = 80 T/j terrain</a:t>
            </a:r>
          </a:p>
        </p:txBody>
      </p:sp>
      <p:sp>
        <p:nvSpPr>
          <p:cNvPr id="3" name="Flèche vers le bas 2"/>
          <p:cNvSpPr/>
          <p:nvPr/>
        </p:nvSpPr>
        <p:spPr>
          <a:xfrm>
            <a:off x="9856177" y="3552092"/>
            <a:ext cx="45719" cy="158262"/>
          </a:xfrm>
          <a:prstGeom prst="down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5175000" y="2923744"/>
            <a:ext cx="2192189" cy="369332"/>
          </a:xfrm>
          <a:prstGeom prst="rect">
            <a:avLst/>
          </a:prstGeom>
        </p:spPr>
        <p:txBody>
          <a:bodyPr wrap="square">
            <a:spAutoFit/>
          </a:bodyPr>
          <a:lstStyle/>
          <a:p>
            <a:r>
              <a:rPr lang="fr-FR" dirty="0" smtClean="0">
                <a:solidFill>
                  <a:srgbClr val="444444"/>
                </a:solidFill>
                <a:latin typeface="Arial" panose="020B0604020202020204" pitchFamily="34" charset="0"/>
              </a:rPr>
              <a:t>Y </a:t>
            </a:r>
            <a:r>
              <a:rPr lang="fr-FR" dirty="0" err="1" smtClean="0">
                <a:solidFill>
                  <a:srgbClr val="444444"/>
                </a:solidFill>
                <a:latin typeface="Arial" panose="020B0604020202020204" pitchFamily="34" charset="0"/>
              </a:rPr>
              <a:t>a-t-il</a:t>
            </a:r>
            <a:r>
              <a:rPr lang="fr-FR" dirty="0" smtClean="0">
                <a:solidFill>
                  <a:srgbClr val="444444"/>
                </a:solidFill>
                <a:latin typeface="Arial" panose="020B0604020202020204" pitchFamily="34" charset="0"/>
              </a:rPr>
              <a:t> un </a:t>
            </a:r>
            <a:r>
              <a:rPr lang="fr-FR" dirty="0" err="1" smtClean="0">
                <a:solidFill>
                  <a:srgbClr val="444444"/>
                </a:solidFill>
                <a:latin typeface="Arial" panose="020B0604020202020204" pitchFamily="34" charset="0"/>
              </a:rPr>
              <a:t>biofiltre</a:t>
            </a:r>
            <a:r>
              <a:rPr lang="fr-FR" dirty="0" smtClean="0">
                <a:solidFill>
                  <a:srgbClr val="444444"/>
                </a:solidFill>
                <a:latin typeface="Arial" panose="020B0604020202020204" pitchFamily="34" charset="0"/>
              </a:rPr>
              <a:t> ?</a:t>
            </a:r>
          </a:p>
        </p:txBody>
      </p:sp>
    </p:spTree>
    <p:extLst>
      <p:ext uri="{BB962C8B-B14F-4D97-AF65-F5344CB8AC3E}">
        <p14:creationId xmlns:p14="http://schemas.microsoft.com/office/powerpoint/2010/main" val="12775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0"/>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7" grpId="0"/>
      <p:bldP spid="18" grpId="0"/>
      <p:bldP spid="19" grpId="0"/>
      <p:bldP spid="21" grpId="0"/>
      <p:bldP spid="22" grpId="0"/>
      <p:bldP spid="23" grpId="0"/>
      <p:bldP spid="24" grpId="0"/>
      <p:bldP spid="25" grpId="0"/>
      <p:bldP spid="26" grpId="0"/>
      <p:bldP spid="27" grpId="0"/>
      <p:bldP spid="28" grpId="0"/>
      <p:bldP spid="2" grpId="0"/>
      <p:bldP spid="29" grpId="0"/>
      <p:bldP spid="30" grpId="0"/>
      <p:bldP spid="31" grpId="0"/>
      <p:bldP spid="32" grpId="0"/>
      <p:bldP spid="33" grpId="0"/>
      <p:bldP spid="34" grpId="0"/>
      <p:bldP spid="35" grpId="0"/>
      <p:bldP spid="36" grpId="0"/>
      <p:bldP spid="38" grpId="0"/>
      <p:bldP spid="39" grpId="0"/>
      <p:bldP spid="40" grpId="0"/>
      <p:bldP spid="3" grpId="0" animBg="1"/>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1" name="Rectangle 10"/>
          <p:cNvSpPr/>
          <p:nvPr/>
        </p:nvSpPr>
        <p:spPr>
          <a:xfrm>
            <a:off x="313509" y="1541172"/>
            <a:ext cx="6775268" cy="1202028"/>
          </a:xfrm>
          <a:prstGeom prst="rect">
            <a:avLst/>
          </a:prstGeom>
        </p:spPr>
        <p:txBody>
          <a:bodyPr wrap="square">
            <a:spAutoFit/>
          </a:bodyPr>
          <a:lstStyle/>
          <a:p>
            <a:pPr marL="285750" indent="-285750">
              <a:buFontTx/>
              <a:buChar char="-"/>
            </a:pPr>
            <a:r>
              <a:rPr lang="fr-FR" dirty="0">
                <a:solidFill>
                  <a:srgbClr val="444444"/>
                </a:solidFill>
                <a:latin typeface="Arial" panose="020B0604020202020204" pitchFamily="34" charset="0"/>
              </a:rPr>
              <a:t>encourager les projets de taille </a:t>
            </a:r>
            <a:r>
              <a:rPr lang="fr-FR" dirty="0" smtClean="0">
                <a:solidFill>
                  <a:srgbClr val="444444"/>
                </a:solidFill>
                <a:latin typeface="Arial" panose="020B0604020202020204" pitchFamily="34" charset="0"/>
              </a:rPr>
              <a:t>humaine, d’autant plus que la question de l’effet sur les sols n’est pas réglée.  Le projets modestes limitent ainsi les transports</a:t>
            </a:r>
            <a:r>
              <a:rPr lang="fr-FR" dirty="0">
                <a:solidFill>
                  <a:srgbClr val="444444"/>
                </a:solidFill>
                <a:latin typeface="Arial" panose="020B0604020202020204" pitchFamily="34" charset="0"/>
              </a:rPr>
              <a:t>, les risques de contaminations, </a:t>
            </a:r>
            <a:r>
              <a:rPr lang="fr-FR" dirty="0" err="1">
                <a:solidFill>
                  <a:srgbClr val="444444"/>
                </a:solidFill>
                <a:latin typeface="Arial" panose="020B0604020202020204" pitchFamily="34" charset="0"/>
              </a:rPr>
              <a:t>etc</a:t>
            </a:r>
            <a:r>
              <a:rPr lang="fr-FR" dirty="0">
                <a:solidFill>
                  <a:srgbClr val="444444"/>
                </a:solidFill>
                <a:latin typeface="Arial" panose="020B0604020202020204" pitchFamily="34" charset="0"/>
              </a:rPr>
              <a:t> ;</a:t>
            </a:r>
          </a:p>
        </p:txBody>
      </p:sp>
      <p:sp>
        <p:nvSpPr>
          <p:cNvPr id="12" name="Rectangle 11"/>
          <p:cNvSpPr/>
          <p:nvPr/>
        </p:nvSpPr>
        <p:spPr>
          <a:xfrm>
            <a:off x="4621823" y="2621567"/>
            <a:ext cx="6096000" cy="646331"/>
          </a:xfrm>
          <a:prstGeom prst="rect">
            <a:avLst/>
          </a:prstGeom>
        </p:spPr>
        <p:txBody>
          <a:bodyPr>
            <a:spAutoFit/>
          </a:bodyPr>
          <a:lstStyle/>
          <a:p>
            <a:pPr marL="285750" indent="-285750">
              <a:buFontTx/>
              <a:buChar char="-"/>
            </a:pPr>
            <a:r>
              <a:rPr lang="fr-FR" dirty="0">
                <a:solidFill>
                  <a:srgbClr val="444444"/>
                </a:solidFill>
                <a:latin typeface="Arial" panose="020B0604020202020204" pitchFamily="34" charset="0"/>
              </a:rPr>
              <a:t>privilégier l'injection pour un meilleur rendement dans l'utilisation du gaz ;</a:t>
            </a:r>
          </a:p>
        </p:txBody>
      </p:sp>
      <p:sp>
        <p:nvSpPr>
          <p:cNvPr id="13" name="Rectangle 12"/>
          <p:cNvSpPr/>
          <p:nvPr/>
        </p:nvSpPr>
        <p:spPr>
          <a:xfrm>
            <a:off x="313509" y="3223430"/>
            <a:ext cx="7968342" cy="923330"/>
          </a:xfrm>
          <a:prstGeom prst="rect">
            <a:avLst/>
          </a:prstGeom>
        </p:spPr>
        <p:txBody>
          <a:bodyPr wrap="square">
            <a:spAutoFit/>
          </a:bodyPr>
          <a:lstStyle/>
          <a:p>
            <a:pPr marL="285750" indent="-285750">
              <a:buFontTx/>
              <a:buChar char="-"/>
            </a:pPr>
            <a:r>
              <a:rPr lang="fr-FR" dirty="0">
                <a:solidFill>
                  <a:srgbClr val="444444"/>
                </a:solidFill>
                <a:latin typeface="Arial" panose="020B0604020202020204" pitchFamily="34" charset="0"/>
              </a:rPr>
              <a:t>si cogénération : utilisation rationnelle de la </a:t>
            </a:r>
            <a:r>
              <a:rPr lang="fr-FR" dirty="0" smtClean="0">
                <a:solidFill>
                  <a:srgbClr val="444444"/>
                </a:solidFill>
                <a:latin typeface="Arial" panose="020B0604020202020204" pitchFamily="34" charset="0"/>
              </a:rPr>
              <a:t>chaleur </a:t>
            </a:r>
            <a:r>
              <a:rPr lang="fr-FR" dirty="0">
                <a:solidFill>
                  <a:srgbClr val="444444"/>
                </a:solidFill>
                <a:latin typeface="Arial" panose="020B0604020202020204" pitchFamily="34" charset="0"/>
              </a:rPr>
              <a:t>(pas de serres chauffées pour produire </a:t>
            </a:r>
            <a:r>
              <a:rPr lang="fr-FR" dirty="0" smtClean="0">
                <a:solidFill>
                  <a:srgbClr val="444444"/>
                </a:solidFill>
                <a:latin typeface="Arial" panose="020B0604020202020204" pitchFamily="34" charset="0"/>
              </a:rPr>
              <a:t>des </a:t>
            </a:r>
            <a:r>
              <a:rPr lang="fr-FR" dirty="0">
                <a:solidFill>
                  <a:srgbClr val="444444"/>
                </a:solidFill>
                <a:latin typeface="Arial" panose="020B0604020202020204" pitchFamily="34" charset="0"/>
              </a:rPr>
              <a:t>tomates en contre saison). Ne pas s’inventer de nouveaux </a:t>
            </a:r>
            <a:r>
              <a:rPr lang="fr-FR" dirty="0" smtClean="0">
                <a:solidFill>
                  <a:srgbClr val="444444"/>
                </a:solidFill>
                <a:latin typeface="Arial" panose="020B0604020202020204" pitchFamily="34" charset="0"/>
              </a:rPr>
              <a:t>besoins </a:t>
            </a:r>
            <a:r>
              <a:rPr lang="fr-FR" dirty="0">
                <a:solidFill>
                  <a:srgbClr val="444444"/>
                </a:solidFill>
                <a:latin typeface="Arial" panose="020B0604020202020204" pitchFamily="34" charset="0"/>
              </a:rPr>
              <a:t>pour justifier l’installation d’un </a:t>
            </a:r>
            <a:r>
              <a:rPr lang="fr-FR" dirty="0" err="1">
                <a:solidFill>
                  <a:srgbClr val="444444"/>
                </a:solidFill>
                <a:latin typeface="Arial" panose="020B0604020202020204" pitchFamily="34" charset="0"/>
              </a:rPr>
              <a:t>méthaniseur</a:t>
            </a:r>
            <a:r>
              <a:rPr lang="fr-FR" dirty="0">
                <a:solidFill>
                  <a:srgbClr val="444444"/>
                </a:solidFill>
                <a:latin typeface="Arial" panose="020B0604020202020204" pitchFamily="34" charset="0"/>
              </a:rPr>
              <a:t> ;</a:t>
            </a:r>
            <a:endParaRPr lang="fr-FR" dirty="0"/>
          </a:p>
        </p:txBody>
      </p:sp>
      <p:sp>
        <p:nvSpPr>
          <p:cNvPr id="15" name="Rectangle 14"/>
          <p:cNvSpPr/>
          <p:nvPr/>
        </p:nvSpPr>
        <p:spPr>
          <a:xfrm>
            <a:off x="4621823" y="4133997"/>
            <a:ext cx="7274086" cy="923330"/>
          </a:xfrm>
          <a:prstGeom prst="rect">
            <a:avLst/>
          </a:prstGeom>
        </p:spPr>
        <p:txBody>
          <a:bodyPr wrap="square">
            <a:spAutoFit/>
          </a:bodyPr>
          <a:lstStyle/>
          <a:p>
            <a:pPr marL="285750" indent="-285750">
              <a:buFontTx/>
              <a:buChar char="-"/>
            </a:pPr>
            <a:r>
              <a:rPr lang="fr-FR" dirty="0" smtClean="0">
                <a:solidFill>
                  <a:srgbClr val="444444"/>
                </a:solidFill>
                <a:latin typeface="Arial" panose="020B0604020202020204" pitchFamily="34" charset="0"/>
              </a:rPr>
              <a:t>préserver l’élevage en Mayenne, c’est préserver le bocage. La méthanisation peut y contribuer. Vigilance donc avec le maïs pour pourrait conduire à l’effet inverse à celui recherché. </a:t>
            </a:r>
            <a:endParaRPr lang="fr-FR" dirty="0">
              <a:solidFill>
                <a:srgbClr val="444444"/>
              </a:solidFill>
              <a:latin typeface="Arial" panose="020B0604020202020204" pitchFamily="34" charset="0"/>
            </a:endParaRPr>
          </a:p>
        </p:txBody>
      </p:sp>
      <p:sp>
        <p:nvSpPr>
          <p:cNvPr id="16" name="Rectangle 15"/>
          <p:cNvSpPr/>
          <p:nvPr/>
        </p:nvSpPr>
        <p:spPr>
          <a:xfrm>
            <a:off x="4621823" y="1134571"/>
            <a:ext cx="2949820" cy="382342"/>
          </a:xfrm>
          <a:prstGeom prst="rect">
            <a:avLst/>
          </a:prstGeom>
        </p:spPr>
        <p:txBody>
          <a:bodyPr wrap="square">
            <a:spAutoFit/>
          </a:bodyPr>
          <a:lstStyle/>
          <a:p>
            <a:r>
              <a:rPr lang="fr-FR" b="1" dirty="0" smtClean="0">
                <a:solidFill>
                  <a:schemeClr val="accent5"/>
                </a:solidFill>
                <a:latin typeface="Arial" panose="020B0604020202020204" pitchFamily="34" charset="0"/>
              </a:rPr>
              <a:t>Des modèles à privilégier</a:t>
            </a:r>
            <a:endParaRPr lang="fr-FR" b="1" dirty="0">
              <a:solidFill>
                <a:schemeClr val="accent5"/>
              </a:solidFill>
              <a:latin typeface="Arial" panose="020B0604020202020204" pitchFamily="34" charset="0"/>
            </a:endParaRPr>
          </a:p>
        </p:txBody>
      </p:sp>
      <p:sp>
        <p:nvSpPr>
          <p:cNvPr id="10" name="Titre 1"/>
          <p:cNvSpPr txBox="1">
            <a:spLocks/>
          </p:cNvSpPr>
          <p:nvPr/>
        </p:nvSpPr>
        <p:spPr>
          <a:xfrm>
            <a:off x="2847246" y="224004"/>
            <a:ext cx="6560523" cy="511761"/>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QUELLE EST LA POSITION DE LA FE 53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2"/>
          </p:nvPr>
        </p:nvSpPr>
        <p:spPr/>
        <p:txBody>
          <a:bodyPr/>
          <a:lstStyle/>
          <a:p>
            <a:fld id="{5253F130-22FD-436E-B233-0C12E2367D8F}" type="slidenum">
              <a:rPr lang="fr-FR" smtClean="0"/>
              <a:t>27</a:t>
            </a:fld>
            <a:endParaRPr lang="fr-FR"/>
          </a:p>
        </p:txBody>
      </p:sp>
      <p:sp>
        <p:nvSpPr>
          <p:cNvPr id="14" name="Rectangle 13"/>
          <p:cNvSpPr/>
          <p:nvPr/>
        </p:nvSpPr>
        <p:spPr>
          <a:xfrm>
            <a:off x="7297615" y="1636861"/>
            <a:ext cx="4506317" cy="923330"/>
          </a:xfrm>
          <a:prstGeom prst="rect">
            <a:avLst/>
          </a:prstGeom>
        </p:spPr>
        <p:txBody>
          <a:bodyPr wrap="square">
            <a:spAutoFit/>
          </a:bodyPr>
          <a:lstStyle/>
          <a:p>
            <a:r>
              <a:rPr lang="fr-FR" u="sng" dirty="0" smtClean="0">
                <a:solidFill>
                  <a:schemeClr val="accent2"/>
                </a:solidFill>
                <a:latin typeface="Arial" panose="020B0604020202020204" pitchFamily="34" charset="0"/>
              </a:rPr>
              <a:t>Problème</a:t>
            </a:r>
            <a:r>
              <a:rPr lang="fr-FR" dirty="0" smtClean="0">
                <a:solidFill>
                  <a:schemeClr val="accent2"/>
                </a:solidFill>
                <a:latin typeface="Arial" panose="020B0604020202020204" pitchFamily="34" charset="0"/>
              </a:rPr>
              <a:t> : avec la simplification, les petits projets sont dispensés d’études d’impact et de concertation…</a:t>
            </a:r>
            <a:endParaRPr lang="fr-FR" dirty="0">
              <a:solidFill>
                <a:schemeClr val="accent2"/>
              </a:solidFill>
              <a:latin typeface="Arial" panose="020B0604020202020204" pitchFamily="34" charset="0"/>
            </a:endParaRPr>
          </a:p>
        </p:txBody>
      </p:sp>
      <p:sp>
        <p:nvSpPr>
          <p:cNvPr id="17" name="Rectangle 16"/>
          <p:cNvSpPr/>
          <p:nvPr/>
        </p:nvSpPr>
        <p:spPr>
          <a:xfrm>
            <a:off x="395737" y="5057327"/>
            <a:ext cx="7274086" cy="1477328"/>
          </a:xfrm>
          <a:prstGeom prst="rect">
            <a:avLst/>
          </a:prstGeom>
        </p:spPr>
        <p:txBody>
          <a:bodyPr wrap="square">
            <a:spAutoFit/>
          </a:bodyPr>
          <a:lstStyle/>
          <a:p>
            <a:pPr marL="285750" indent="-285750">
              <a:buFontTx/>
              <a:buChar char="-"/>
            </a:pPr>
            <a:r>
              <a:rPr lang="fr-FR" dirty="0" smtClean="0">
                <a:solidFill>
                  <a:srgbClr val="444444"/>
                </a:solidFill>
                <a:latin typeface="Arial" panose="020B0604020202020204" pitchFamily="34" charset="0"/>
              </a:rPr>
              <a:t>Il existe en Mayenne un </a:t>
            </a:r>
            <a:r>
              <a:rPr lang="fr-FR" dirty="0" err="1" smtClean="0">
                <a:solidFill>
                  <a:srgbClr val="444444"/>
                </a:solidFill>
                <a:latin typeface="Arial" panose="020B0604020202020204" pitchFamily="34" charset="0"/>
              </a:rPr>
              <a:t>méthaniseur</a:t>
            </a:r>
            <a:r>
              <a:rPr lang="fr-FR" dirty="0" smtClean="0">
                <a:solidFill>
                  <a:srgbClr val="444444"/>
                </a:solidFill>
                <a:latin typeface="Arial" panose="020B0604020202020204" pitchFamily="34" charset="0"/>
              </a:rPr>
              <a:t> à taille humaine (une dizaine d’agriculteurs) dont la gouvernance est composée d’une majorité significative d’agriculteurs mais aussi d’</a:t>
            </a:r>
            <a:r>
              <a:rPr lang="fr-FR" dirty="0" err="1" smtClean="0">
                <a:solidFill>
                  <a:srgbClr val="444444"/>
                </a:solidFill>
                <a:latin typeface="Arial" panose="020B0604020202020204" pitchFamily="34" charset="0"/>
              </a:rPr>
              <a:t>Engie</a:t>
            </a:r>
            <a:r>
              <a:rPr lang="fr-FR" dirty="0" smtClean="0">
                <a:solidFill>
                  <a:srgbClr val="444444"/>
                </a:solidFill>
                <a:latin typeface="Arial" panose="020B0604020202020204" pitchFamily="34" charset="0"/>
              </a:rPr>
              <a:t>, de Territoire d’Énergie Mayenne et de la collectivité locale : c’est ce genre de structure que soutient pleinement la FE 53. </a:t>
            </a:r>
            <a:endParaRPr lang="fr-FR" dirty="0">
              <a:solidFill>
                <a:srgbClr val="444444"/>
              </a:solidFill>
              <a:latin typeface="Arial" panose="020B0604020202020204" pitchFamily="34" charset="0"/>
            </a:endParaRPr>
          </a:p>
        </p:txBody>
      </p:sp>
    </p:spTree>
    <p:extLst>
      <p:ext uri="{BB962C8B-B14F-4D97-AF65-F5344CB8AC3E}">
        <p14:creationId xmlns:p14="http://schemas.microsoft.com/office/powerpoint/2010/main" val="176289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16" grpId="0"/>
      <p:bldP spid="10" grpId="0" animBg="1"/>
      <p:bldP spid="14"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3" name="Rectangle 2"/>
          <p:cNvSpPr/>
          <p:nvPr/>
        </p:nvSpPr>
        <p:spPr>
          <a:xfrm>
            <a:off x="4859216" y="1117916"/>
            <a:ext cx="3027484" cy="369332"/>
          </a:xfrm>
          <a:prstGeom prst="rect">
            <a:avLst/>
          </a:prstGeom>
        </p:spPr>
        <p:txBody>
          <a:bodyPr wrap="square">
            <a:spAutoFit/>
          </a:bodyPr>
          <a:lstStyle/>
          <a:p>
            <a:r>
              <a:rPr lang="fr-FR" b="1" dirty="0" smtClean="0">
                <a:solidFill>
                  <a:schemeClr val="accent5"/>
                </a:solidFill>
                <a:latin typeface="Arial" panose="020B0604020202020204" pitchFamily="34" charset="0"/>
              </a:rPr>
              <a:t>Un fil conducteur</a:t>
            </a:r>
            <a:r>
              <a:rPr lang="fr-FR" b="1" dirty="0" smtClean="0">
                <a:solidFill>
                  <a:srgbClr val="444444"/>
                </a:solidFill>
                <a:latin typeface="Arial" panose="020B0604020202020204" pitchFamily="34" charset="0"/>
              </a:rPr>
              <a:t> </a:t>
            </a:r>
            <a:r>
              <a:rPr lang="fr-FR" b="1" dirty="0" smtClean="0">
                <a:solidFill>
                  <a:schemeClr val="accent5"/>
                </a:solidFill>
                <a:latin typeface="Arial" panose="020B0604020202020204" pitchFamily="34" charset="0"/>
              </a:rPr>
              <a:t>sociétal</a:t>
            </a:r>
            <a:endParaRPr lang="fr-FR" b="1" dirty="0">
              <a:solidFill>
                <a:schemeClr val="accent5"/>
              </a:solidFill>
              <a:latin typeface="Arial" panose="020B0604020202020204" pitchFamily="34" charset="0"/>
            </a:endParaRPr>
          </a:p>
        </p:txBody>
      </p:sp>
      <p:sp>
        <p:nvSpPr>
          <p:cNvPr id="4" name="Rectangle 3"/>
          <p:cNvSpPr/>
          <p:nvPr/>
        </p:nvSpPr>
        <p:spPr>
          <a:xfrm>
            <a:off x="718039" y="1923255"/>
            <a:ext cx="6096000" cy="646331"/>
          </a:xfrm>
          <a:prstGeom prst="rect">
            <a:avLst/>
          </a:prstGeom>
        </p:spPr>
        <p:txBody>
          <a:bodyPr>
            <a:spAutoFit/>
          </a:bodyPr>
          <a:lstStyle/>
          <a:p>
            <a:pPr marL="285750" indent="-285750">
              <a:buFontTx/>
              <a:buChar char="-"/>
            </a:pPr>
            <a:r>
              <a:rPr lang="fr-FR" dirty="0">
                <a:solidFill>
                  <a:srgbClr val="444444"/>
                </a:solidFill>
                <a:latin typeface="Arial" panose="020B0604020202020204" pitchFamily="34" charset="0"/>
              </a:rPr>
              <a:t>acceptation sociale des projets dans leur environnement proche </a:t>
            </a:r>
            <a:r>
              <a:rPr lang="fr-FR" dirty="0" smtClean="0">
                <a:solidFill>
                  <a:srgbClr val="444444"/>
                </a:solidFill>
                <a:latin typeface="Arial" panose="020B0604020202020204" pitchFamily="34" charset="0"/>
              </a:rPr>
              <a:t>;</a:t>
            </a:r>
            <a:endParaRPr lang="fr-FR" dirty="0">
              <a:solidFill>
                <a:srgbClr val="444444"/>
              </a:solidFill>
              <a:latin typeface="Arial" panose="020B0604020202020204" pitchFamily="34" charset="0"/>
            </a:endParaRPr>
          </a:p>
        </p:txBody>
      </p:sp>
      <p:sp>
        <p:nvSpPr>
          <p:cNvPr id="5" name="Rectangle 4"/>
          <p:cNvSpPr/>
          <p:nvPr/>
        </p:nvSpPr>
        <p:spPr>
          <a:xfrm>
            <a:off x="5474677" y="2114488"/>
            <a:ext cx="6096000" cy="923330"/>
          </a:xfrm>
          <a:prstGeom prst="rect">
            <a:avLst/>
          </a:prstGeom>
        </p:spPr>
        <p:txBody>
          <a:bodyPr>
            <a:spAutoFit/>
          </a:bodyPr>
          <a:lstStyle/>
          <a:p>
            <a:pPr marL="285750" indent="-285750">
              <a:buFontTx/>
              <a:buChar char="-"/>
            </a:pPr>
            <a:r>
              <a:rPr lang="fr-FR" dirty="0">
                <a:solidFill>
                  <a:srgbClr val="444444"/>
                </a:solidFill>
                <a:latin typeface="Arial" panose="020B0604020202020204" pitchFamily="34" charset="0"/>
              </a:rPr>
              <a:t>les distances règlementaires ne sont pas celles des riverains, le rayon d’acceptabilité est de 3 </a:t>
            </a:r>
            <a:r>
              <a:rPr lang="fr-FR" dirty="0" smtClean="0">
                <a:solidFill>
                  <a:srgbClr val="444444"/>
                </a:solidFill>
                <a:latin typeface="Arial" panose="020B0604020202020204" pitchFamily="34" charset="0"/>
              </a:rPr>
              <a:t>km </a:t>
            </a:r>
            <a:r>
              <a:rPr lang="fr-FR" dirty="0">
                <a:solidFill>
                  <a:srgbClr val="444444"/>
                </a:solidFill>
                <a:latin typeface="Arial" panose="020B0604020202020204" pitchFamily="34" charset="0"/>
              </a:rPr>
              <a:t>(comme pour les règles d’épandage au sujet des odeurs</a:t>
            </a:r>
            <a:r>
              <a:rPr lang="fr-FR" dirty="0" smtClean="0">
                <a:solidFill>
                  <a:srgbClr val="444444"/>
                </a:solidFill>
                <a:latin typeface="Arial" panose="020B0604020202020204" pitchFamily="34" charset="0"/>
              </a:rPr>
              <a:t>) ;</a:t>
            </a:r>
            <a:endParaRPr lang="fr-FR" dirty="0">
              <a:solidFill>
                <a:srgbClr val="444444"/>
              </a:solidFill>
              <a:latin typeface="Arial" panose="020B0604020202020204" pitchFamily="34" charset="0"/>
            </a:endParaRPr>
          </a:p>
        </p:txBody>
      </p:sp>
      <p:sp>
        <p:nvSpPr>
          <p:cNvPr id="6" name="Rectangle 5"/>
          <p:cNvSpPr/>
          <p:nvPr/>
        </p:nvSpPr>
        <p:spPr>
          <a:xfrm>
            <a:off x="718039" y="2991550"/>
            <a:ext cx="6096000" cy="1754326"/>
          </a:xfrm>
          <a:prstGeom prst="rect">
            <a:avLst/>
          </a:prstGeom>
        </p:spPr>
        <p:txBody>
          <a:bodyPr>
            <a:spAutoFit/>
          </a:bodyPr>
          <a:lstStyle/>
          <a:p>
            <a:pPr marL="285750" indent="-285750">
              <a:buFontTx/>
              <a:buChar char="-"/>
            </a:pPr>
            <a:r>
              <a:rPr lang="fr-FR" dirty="0">
                <a:solidFill>
                  <a:srgbClr val="444444"/>
                </a:solidFill>
                <a:latin typeface="Arial" panose="020B0604020202020204" pitchFamily="34" charset="0"/>
              </a:rPr>
              <a:t>agir très en amont, dès la genèse du projet, aller au devant des riverains en proposant un projet d’implantation avec des solutions alternatives, privilégier les zones d’activités proches quand les distances le permettent, surtout si le projet est </a:t>
            </a:r>
            <a:r>
              <a:rPr lang="fr-FR" dirty="0" err="1" smtClean="0">
                <a:solidFill>
                  <a:srgbClr val="444444"/>
                </a:solidFill>
                <a:latin typeface="Arial" panose="020B0604020202020204" pitchFamily="34" charset="0"/>
              </a:rPr>
              <a:t>co</a:t>
            </a:r>
            <a:r>
              <a:rPr lang="fr-FR" dirty="0" smtClean="0">
                <a:solidFill>
                  <a:srgbClr val="444444"/>
                </a:solidFill>
                <a:latin typeface="Arial" panose="020B0604020202020204" pitchFamily="34" charset="0"/>
              </a:rPr>
              <a:t>-industriel ;</a:t>
            </a:r>
            <a:endParaRPr lang="fr-FR" dirty="0">
              <a:solidFill>
                <a:srgbClr val="444444"/>
              </a:solidFill>
              <a:latin typeface="Arial" panose="020B0604020202020204" pitchFamily="34" charset="0"/>
            </a:endParaRPr>
          </a:p>
        </p:txBody>
      </p:sp>
      <p:sp>
        <p:nvSpPr>
          <p:cNvPr id="7" name="Rectangle 6"/>
          <p:cNvSpPr/>
          <p:nvPr/>
        </p:nvSpPr>
        <p:spPr>
          <a:xfrm>
            <a:off x="5621750" y="4454244"/>
            <a:ext cx="6096000" cy="646331"/>
          </a:xfrm>
          <a:prstGeom prst="rect">
            <a:avLst/>
          </a:prstGeom>
        </p:spPr>
        <p:txBody>
          <a:bodyPr>
            <a:spAutoFit/>
          </a:bodyPr>
          <a:lstStyle/>
          <a:p>
            <a:pPr marL="285750" indent="-285750">
              <a:buFontTx/>
              <a:buChar char="-"/>
            </a:pPr>
            <a:r>
              <a:rPr lang="fr-FR" dirty="0" smtClean="0">
                <a:solidFill>
                  <a:srgbClr val="444444"/>
                </a:solidFill>
                <a:latin typeface="Arial" panose="020B0604020202020204" pitchFamily="34" charset="0"/>
              </a:rPr>
              <a:t>éléments </a:t>
            </a:r>
            <a:r>
              <a:rPr lang="fr-FR" dirty="0">
                <a:solidFill>
                  <a:srgbClr val="444444"/>
                </a:solidFill>
                <a:latin typeface="Arial" panose="020B0604020202020204" pitchFamily="34" charset="0"/>
              </a:rPr>
              <a:t>de </a:t>
            </a:r>
            <a:r>
              <a:rPr lang="fr-FR" dirty="0" smtClean="0">
                <a:solidFill>
                  <a:srgbClr val="444444"/>
                </a:solidFill>
                <a:latin typeface="Arial" panose="020B0604020202020204" pitchFamily="34" charset="0"/>
              </a:rPr>
              <a:t>discussion : les odeurs, le </a:t>
            </a:r>
            <a:r>
              <a:rPr lang="fr-FR" dirty="0">
                <a:solidFill>
                  <a:srgbClr val="444444"/>
                </a:solidFill>
                <a:latin typeface="Arial" panose="020B0604020202020204" pitchFamily="34" charset="0"/>
              </a:rPr>
              <a:t>visuel</a:t>
            </a:r>
            <a:r>
              <a:rPr lang="fr-FR" dirty="0" smtClean="0">
                <a:solidFill>
                  <a:srgbClr val="444444"/>
                </a:solidFill>
                <a:latin typeface="Arial" panose="020B0604020202020204" pitchFamily="34" charset="0"/>
              </a:rPr>
              <a:t>, la </a:t>
            </a:r>
            <a:r>
              <a:rPr lang="fr-FR" dirty="0">
                <a:solidFill>
                  <a:srgbClr val="444444"/>
                </a:solidFill>
                <a:latin typeface="Arial" panose="020B0604020202020204" pitchFamily="34" charset="0"/>
              </a:rPr>
              <a:t>sécurité routière (</a:t>
            </a:r>
            <a:r>
              <a:rPr lang="fr-FR" dirty="0" smtClean="0">
                <a:solidFill>
                  <a:srgbClr val="444444"/>
                </a:solidFill>
                <a:latin typeface="Arial" panose="020B0604020202020204" pitchFamily="34" charset="0"/>
              </a:rPr>
              <a:t>commune, </a:t>
            </a:r>
            <a:r>
              <a:rPr lang="fr-FR" dirty="0">
                <a:solidFill>
                  <a:srgbClr val="444444"/>
                </a:solidFill>
                <a:latin typeface="Arial" panose="020B0604020202020204" pitchFamily="34" charset="0"/>
              </a:rPr>
              <a:t>département</a:t>
            </a:r>
            <a:r>
              <a:rPr lang="fr-FR" dirty="0" smtClean="0">
                <a:solidFill>
                  <a:srgbClr val="444444"/>
                </a:solidFill>
                <a:latin typeface="Arial" panose="020B0604020202020204" pitchFamily="34" charset="0"/>
              </a:rPr>
              <a:t>) ;</a:t>
            </a:r>
            <a:endParaRPr lang="fr-FR" dirty="0">
              <a:solidFill>
                <a:srgbClr val="444444"/>
              </a:solidFill>
              <a:latin typeface="Arial" panose="020B0604020202020204" pitchFamily="34" charset="0"/>
            </a:endParaRPr>
          </a:p>
        </p:txBody>
      </p:sp>
      <p:sp>
        <p:nvSpPr>
          <p:cNvPr id="8" name="Rectangle 7"/>
          <p:cNvSpPr/>
          <p:nvPr/>
        </p:nvSpPr>
        <p:spPr>
          <a:xfrm>
            <a:off x="718039" y="5029826"/>
            <a:ext cx="6096000" cy="923330"/>
          </a:xfrm>
          <a:prstGeom prst="rect">
            <a:avLst/>
          </a:prstGeom>
        </p:spPr>
        <p:txBody>
          <a:bodyPr>
            <a:spAutoFit/>
          </a:bodyPr>
          <a:lstStyle/>
          <a:p>
            <a:pPr marL="285750" lvl="0" indent="-285750">
              <a:buFontTx/>
              <a:buChar char="-"/>
            </a:pPr>
            <a:r>
              <a:rPr lang="fr-FR" dirty="0" smtClean="0">
                <a:solidFill>
                  <a:srgbClr val="444444"/>
                </a:solidFill>
                <a:latin typeface="Arial" panose="020B0604020202020204" pitchFamily="34" charset="0"/>
              </a:rPr>
              <a:t>Informer </a:t>
            </a:r>
            <a:r>
              <a:rPr lang="fr-FR" dirty="0">
                <a:solidFill>
                  <a:srgbClr val="444444"/>
                </a:solidFill>
                <a:latin typeface="Arial" panose="020B0604020202020204" pitchFamily="34" charset="0"/>
              </a:rPr>
              <a:t>le </a:t>
            </a:r>
            <a:r>
              <a:rPr lang="fr-FR" dirty="0" smtClean="0">
                <a:solidFill>
                  <a:srgbClr val="444444"/>
                </a:solidFill>
                <a:latin typeface="Arial" panose="020B0604020202020204" pitchFamily="34" charset="0"/>
              </a:rPr>
              <a:t>maire </a:t>
            </a:r>
            <a:r>
              <a:rPr lang="fr-FR" dirty="0">
                <a:solidFill>
                  <a:srgbClr val="444444"/>
                </a:solidFill>
                <a:latin typeface="Arial" panose="020B0604020202020204" pitchFamily="34" charset="0"/>
              </a:rPr>
              <a:t>et </a:t>
            </a:r>
            <a:r>
              <a:rPr lang="fr-FR" b="1" dirty="0" smtClean="0">
                <a:solidFill>
                  <a:srgbClr val="444444"/>
                </a:solidFill>
                <a:latin typeface="Arial" panose="020B0604020202020204" pitchFamily="34" charset="0"/>
              </a:rPr>
              <a:t>aussi</a:t>
            </a:r>
            <a:r>
              <a:rPr lang="fr-FR" dirty="0" smtClean="0">
                <a:solidFill>
                  <a:srgbClr val="444444"/>
                </a:solidFill>
                <a:latin typeface="Arial" panose="020B0604020202020204" pitchFamily="34" charset="0"/>
              </a:rPr>
              <a:t> les conseillers municipaux, une </a:t>
            </a:r>
            <a:r>
              <a:rPr lang="fr-FR" dirty="0">
                <a:solidFill>
                  <a:srgbClr val="444444"/>
                </a:solidFill>
                <a:latin typeface="Arial" panose="020B0604020202020204" pitchFamily="34" charset="0"/>
              </a:rPr>
              <a:t>démarche non obligatoire mais </a:t>
            </a:r>
            <a:r>
              <a:rPr lang="fr-FR" dirty="0" smtClean="0">
                <a:solidFill>
                  <a:srgbClr val="444444"/>
                </a:solidFill>
                <a:latin typeface="Arial" panose="020B0604020202020204" pitchFamily="34" charset="0"/>
              </a:rPr>
              <a:t>nécessaire, </a:t>
            </a:r>
            <a:r>
              <a:rPr lang="fr-FR" dirty="0">
                <a:solidFill>
                  <a:srgbClr val="444444"/>
                </a:solidFill>
                <a:latin typeface="Arial" panose="020B0604020202020204" pitchFamily="34" charset="0"/>
              </a:rPr>
              <a:t>surtout si il y a une enquête publique </a:t>
            </a:r>
            <a:r>
              <a:rPr lang="fr-FR" dirty="0" smtClean="0">
                <a:solidFill>
                  <a:srgbClr val="444444"/>
                </a:solidFill>
                <a:latin typeface="Arial" panose="020B0604020202020204" pitchFamily="34" charset="0"/>
              </a:rPr>
              <a:t>à </a:t>
            </a:r>
            <a:r>
              <a:rPr lang="fr-FR" dirty="0">
                <a:solidFill>
                  <a:srgbClr val="444444"/>
                </a:solidFill>
                <a:latin typeface="Arial" panose="020B0604020202020204" pitchFamily="34" charset="0"/>
              </a:rPr>
              <a:t>suivre.</a:t>
            </a:r>
          </a:p>
        </p:txBody>
      </p:sp>
      <p:sp>
        <p:nvSpPr>
          <p:cNvPr id="10" name="Flèche droite 9"/>
          <p:cNvSpPr/>
          <p:nvPr/>
        </p:nvSpPr>
        <p:spPr>
          <a:xfrm>
            <a:off x="5974374" y="3540501"/>
            <a:ext cx="624254" cy="2901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6708531" y="3435566"/>
            <a:ext cx="4085492" cy="461665"/>
          </a:xfrm>
          <a:prstGeom prst="rect">
            <a:avLst/>
          </a:prstGeom>
        </p:spPr>
        <p:txBody>
          <a:bodyPr wrap="square">
            <a:spAutoFit/>
          </a:bodyPr>
          <a:lstStyle/>
          <a:p>
            <a:r>
              <a:rPr lang="fr-FR" sz="1200" dirty="0" smtClean="0">
                <a:solidFill>
                  <a:srgbClr val="444444"/>
                </a:solidFill>
                <a:latin typeface="Arial" panose="020B0604020202020204" pitchFamily="34" charset="0"/>
              </a:rPr>
              <a:t>Le projet CS Biogaz à </a:t>
            </a:r>
            <a:r>
              <a:rPr lang="fr-FR" sz="1200" dirty="0" err="1" smtClean="0">
                <a:solidFill>
                  <a:srgbClr val="444444"/>
                </a:solidFill>
                <a:latin typeface="Arial" panose="020B0604020202020204" pitchFamily="34" charset="0"/>
              </a:rPr>
              <a:t>Congrier</a:t>
            </a:r>
            <a:r>
              <a:rPr lang="fr-FR" sz="1200" dirty="0" smtClean="0">
                <a:solidFill>
                  <a:srgbClr val="444444"/>
                </a:solidFill>
                <a:latin typeface="Arial" panose="020B0604020202020204" pitchFamily="34" charset="0"/>
              </a:rPr>
              <a:t> (53) : un exemple à suivre. Il est notre référence. </a:t>
            </a:r>
            <a:endParaRPr lang="fr-FR" sz="1200" dirty="0">
              <a:solidFill>
                <a:srgbClr val="444444"/>
              </a:solidFill>
              <a:latin typeface="Arial" panose="020B0604020202020204" pitchFamily="34" charset="0"/>
            </a:endParaRPr>
          </a:p>
        </p:txBody>
      </p:sp>
      <p:sp>
        <p:nvSpPr>
          <p:cNvPr id="13" name="Espace réservé du numéro de diapositive 12"/>
          <p:cNvSpPr>
            <a:spLocks noGrp="1"/>
          </p:cNvSpPr>
          <p:nvPr>
            <p:ph type="sldNum" sz="quarter" idx="12"/>
          </p:nvPr>
        </p:nvSpPr>
        <p:spPr/>
        <p:txBody>
          <a:bodyPr/>
          <a:lstStyle/>
          <a:p>
            <a:fld id="{5253F130-22FD-436E-B233-0C12E2367D8F}" type="slidenum">
              <a:rPr lang="fr-FR" smtClean="0"/>
              <a:t>28</a:t>
            </a:fld>
            <a:endParaRPr lang="fr-FR"/>
          </a:p>
        </p:txBody>
      </p:sp>
      <p:sp>
        <p:nvSpPr>
          <p:cNvPr id="15" name="Titre 1"/>
          <p:cNvSpPr txBox="1">
            <a:spLocks/>
          </p:cNvSpPr>
          <p:nvPr/>
        </p:nvSpPr>
        <p:spPr>
          <a:xfrm>
            <a:off x="2847246" y="224004"/>
            <a:ext cx="6560523" cy="511761"/>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QUELLE EST LA POSITION DE LA FE 53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5158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0"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3" name="Rectangle 2"/>
          <p:cNvSpPr/>
          <p:nvPr/>
        </p:nvSpPr>
        <p:spPr>
          <a:xfrm>
            <a:off x="3147649" y="999155"/>
            <a:ext cx="6444758" cy="369332"/>
          </a:xfrm>
          <a:prstGeom prst="rect">
            <a:avLst/>
          </a:prstGeom>
        </p:spPr>
        <p:txBody>
          <a:bodyPr wrap="square">
            <a:spAutoFit/>
          </a:bodyPr>
          <a:lstStyle/>
          <a:p>
            <a:r>
              <a:rPr lang="fr-FR" b="1" dirty="0" smtClean="0">
                <a:solidFill>
                  <a:schemeClr val="accent5"/>
                </a:solidFill>
                <a:latin typeface="Arial" panose="020B0604020202020204" pitchFamily="34" charset="0"/>
              </a:rPr>
              <a:t>Une appréciation au cas par cas avec un regard attentif</a:t>
            </a:r>
            <a:endParaRPr lang="fr-FR" b="1" dirty="0">
              <a:solidFill>
                <a:schemeClr val="accent5"/>
              </a:solidFill>
              <a:latin typeface="Arial" panose="020B0604020202020204" pitchFamily="34" charset="0"/>
            </a:endParaRPr>
          </a:p>
        </p:txBody>
      </p:sp>
      <p:sp>
        <p:nvSpPr>
          <p:cNvPr id="13" name="Espace réservé du numéro de diapositive 12"/>
          <p:cNvSpPr>
            <a:spLocks noGrp="1"/>
          </p:cNvSpPr>
          <p:nvPr>
            <p:ph type="sldNum" sz="quarter" idx="12"/>
          </p:nvPr>
        </p:nvSpPr>
        <p:spPr/>
        <p:txBody>
          <a:bodyPr/>
          <a:lstStyle/>
          <a:p>
            <a:fld id="{5253F130-22FD-436E-B233-0C12E2367D8F}" type="slidenum">
              <a:rPr lang="fr-FR" smtClean="0"/>
              <a:t>29</a:t>
            </a:fld>
            <a:endParaRPr lang="fr-FR"/>
          </a:p>
        </p:txBody>
      </p:sp>
      <p:sp>
        <p:nvSpPr>
          <p:cNvPr id="15" name="Rectangle 14"/>
          <p:cNvSpPr/>
          <p:nvPr/>
        </p:nvSpPr>
        <p:spPr>
          <a:xfrm>
            <a:off x="718033" y="2063737"/>
            <a:ext cx="10404231" cy="1477328"/>
          </a:xfrm>
          <a:prstGeom prst="rect">
            <a:avLst/>
          </a:prstGeom>
        </p:spPr>
        <p:txBody>
          <a:bodyPr wrap="square">
            <a:spAutoFit/>
          </a:bodyPr>
          <a:lstStyle/>
          <a:p>
            <a:r>
              <a:rPr lang="fr-FR" dirty="0" smtClean="0">
                <a:solidFill>
                  <a:srgbClr val="444444"/>
                </a:solidFill>
                <a:latin typeface="Arial" panose="020B0604020202020204" pitchFamily="34" charset="0"/>
              </a:rPr>
              <a:t>La FE 53 rejoint la Confédération </a:t>
            </a:r>
            <a:r>
              <a:rPr lang="fr-FR" dirty="0" err="1" smtClean="0">
                <a:solidFill>
                  <a:srgbClr val="444444"/>
                </a:solidFill>
                <a:latin typeface="Arial" panose="020B0604020202020204" pitchFamily="34" charset="0"/>
              </a:rPr>
              <a:t>paysane</a:t>
            </a:r>
            <a:r>
              <a:rPr lang="fr-FR" dirty="0" smtClean="0">
                <a:solidFill>
                  <a:srgbClr val="444444"/>
                </a:solidFill>
                <a:latin typeface="Arial" panose="020B0604020202020204" pitchFamily="34" charset="0"/>
              </a:rPr>
              <a:t> (3</a:t>
            </a:r>
            <a:r>
              <a:rPr lang="fr-FR" baseline="30000" dirty="0" smtClean="0">
                <a:solidFill>
                  <a:srgbClr val="444444"/>
                </a:solidFill>
                <a:latin typeface="Arial" panose="020B0604020202020204" pitchFamily="34" charset="0"/>
              </a:rPr>
              <a:t>e</a:t>
            </a:r>
            <a:r>
              <a:rPr lang="fr-FR" dirty="0" smtClean="0">
                <a:solidFill>
                  <a:srgbClr val="444444"/>
                </a:solidFill>
                <a:latin typeface="Arial" panose="020B0604020202020204" pitchFamily="34" charset="0"/>
              </a:rPr>
              <a:t> syndicat de France) sur le modèle agricole à privilégier : non aux projets industriel/agriculteur avec 49 %/51 % comme répartition des parts. La majorité (illusoire) de ou des agriculteurs permet abusivement de transformer l’usine en projet agricole, jeu d’écriture qui permet à l’industriel d’être exonéré de taxes. Les projets agricoles le sont  par mesure d’incitation.  </a:t>
            </a:r>
            <a:endParaRPr lang="fr-FR" dirty="0">
              <a:solidFill>
                <a:srgbClr val="444444"/>
              </a:solidFill>
              <a:latin typeface="Arial" panose="020B0604020202020204" pitchFamily="34" charset="0"/>
            </a:endParaRPr>
          </a:p>
        </p:txBody>
      </p:sp>
      <p:sp>
        <p:nvSpPr>
          <p:cNvPr id="16" name="Rectangle 15"/>
          <p:cNvSpPr/>
          <p:nvPr/>
        </p:nvSpPr>
        <p:spPr>
          <a:xfrm>
            <a:off x="718034" y="3753073"/>
            <a:ext cx="10404231" cy="923330"/>
          </a:xfrm>
          <a:prstGeom prst="rect">
            <a:avLst/>
          </a:prstGeom>
        </p:spPr>
        <p:txBody>
          <a:bodyPr wrap="square">
            <a:spAutoFit/>
          </a:bodyPr>
          <a:lstStyle/>
          <a:p>
            <a:r>
              <a:rPr lang="fr-FR" dirty="0" smtClean="0">
                <a:solidFill>
                  <a:srgbClr val="444444"/>
                </a:solidFill>
                <a:latin typeface="Arial" panose="020B0604020202020204" pitchFamily="34" charset="0"/>
              </a:rPr>
              <a:t>Mais que répondre à un agriculteur qui justifie ce "mariage" par le fait que l’intrant très méthanogène apporté par l’industriel lui permettra de se passer du maïs ? Ainsi, son projet de 10 000 tonnes produira autant qu’un autre de 25 000 tonnes 100 % agricole (et qui met pourtant 6 % de maïs)…</a:t>
            </a:r>
            <a:endParaRPr lang="fr-FR" dirty="0">
              <a:solidFill>
                <a:srgbClr val="444444"/>
              </a:solidFill>
              <a:latin typeface="Arial" panose="020B0604020202020204" pitchFamily="34" charset="0"/>
            </a:endParaRPr>
          </a:p>
        </p:txBody>
      </p:sp>
      <p:sp>
        <p:nvSpPr>
          <p:cNvPr id="8" name="Titre 1"/>
          <p:cNvSpPr txBox="1">
            <a:spLocks/>
          </p:cNvSpPr>
          <p:nvPr/>
        </p:nvSpPr>
        <p:spPr>
          <a:xfrm>
            <a:off x="2847246" y="224004"/>
            <a:ext cx="6560523" cy="511761"/>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QUELLE EST LA POSITION DE LA FE 53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001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48606" y="207424"/>
            <a:ext cx="3565134" cy="523220"/>
          </a:xfrm>
          <a:prstGeom prst="rect">
            <a:avLst/>
          </a:prstGeom>
          <a:solidFill>
            <a:srgbClr val="CCCCFF"/>
          </a:solidFill>
          <a:ln>
            <a:solidFill>
              <a:schemeClr val="tx1"/>
            </a:solidFill>
          </a:ln>
        </p:spPr>
        <p:txBody>
          <a:bodyPr wrap="square" rtlCol="0">
            <a:spAutoFit/>
          </a:bodyPr>
          <a:lstStyle/>
          <a:p>
            <a:pPr algn="ctr"/>
            <a:r>
              <a:rPr lang="fr-FR" sz="2800" dirty="0" smtClean="0">
                <a:latin typeface="Tahoma" panose="020B0604030504040204" pitchFamily="34" charset="0"/>
                <a:ea typeface="Tahoma" panose="020B0604030504040204" pitchFamily="34" charset="0"/>
                <a:cs typeface="Tahoma" panose="020B0604030504040204" pitchFamily="34" charset="0"/>
              </a:rPr>
              <a:t>AVANT-PROPOS</a:t>
            </a:r>
          </a:p>
        </p:txBody>
      </p:sp>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4" name="Espace réservé du numéro de diapositive 13"/>
          <p:cNvSpPr>
            <a:spLocks noGrp="1"/>
          </p:cNvSpPr>
          <p:nvPr>
            <p:ph type="sldNum" sz="quarter" idx="12"/>
          </p:nvPr>
        </p:nvSpPr>
        <p:spPr/>
        <p:txBody>
          <a:bodyPr/>
          <a:lstStyle/>
          <a:p>
            <a:fld id="{5253F130-22FD-436E-B233-0C12E2367D8F}" type="slidenum">
              <a:rPr lang="fr-FR" smtClean="0"/>
              <a:t>3</a:t>
            </a:fld>
            <a:endParaRPr lang="fr-FR"/>
          </a:p>
        </p:txBody>
      </p:sp>
      <p:sp>
        <p:nvSpPr>
          <p:cNvPr id="15" name="ZoneTexte 14"/>
          <p:cNvSpPr txBox="1"/>
          <p:nvPr/>
        </p:nvSpPr>
        <p:spPr>
          <a:xfrm>
            <a:off x="615024" y="1127701"/>
            <a:ext cx="3350307" cy="366991"/>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Pour ou contre le nucléaire ? </a:t>
            </a:r>
          </a:p>
        </p:txBody>
      </p:sp>
      <p:pic>
        <p:nvPicPr>
          <p:cNvPr id="28" name="Image 27"/>
          <p:cNvPicPr>
            <a:picLocks noChangeAspect="1"/>
          </p:cNvPicPr>
          <p:nvPr/>
        </p:nvPicPr>
        <p:blipFill>
          <a:blip r:embed="rId3"/>
          <a:stretch>
            <a:fillRect/>
          </a:stretch>
        </p:blipFill>
        <p:spPr>
          <a:xfrm>
            <a:off x="7532913" y="730644"/>
            <a:ext cx="3228703" cy="4700331"/>
          </a:xfrm>
          <a:prstGeom prst="rect">
            <a:avLst/>
          </a:prstGeom>
        </p:spPr>
      </p:pic>
      <p:pic>
        <p:nvPicPr>
          <p:cNvPr id="29" name="Image 28"/>
          <p:cNvPicPr>
            <a:picLocks noChangeAspect="1"/>
          </p:cNvPicPr>
          <p:nvPr/>
        </p:nvPicPr>
        <p:blipFill>
          <a:blip r:embed="rId4"/>
          <a:stretch>
            <a:fillRect/>
          </a:stretch>
        </p:blipFill>
        <p:spPr>
          <a:xfrm>
            <a:off x="746178" y="2698642"/>
            <a:ext cx="6674049" cy="1336019"/>
          </a:xfrm>
          <a:prstGeom prst="rect">
            <a:avLst/>
          </a:prstGeom>
        </p:spPr>
      </p:pic>
      <p:sp>
        <p:nvSpPr>
          <p:cNvPr id="31" name="ZoneTexte 30"/>
          <p:cNvSpPr txBox="1"/>
          <p:nvPr/>
        </p:nvSpPr>
        <p:spPr>
          <a:xfrm>
            <a:off x="6017060" y="4019221"/>
            <a:ext cx="1096209" cy="261610"/>
          </a:xfrm>
          <a:prstGeom prst="rect">
            <a:avLst/>
          </a:prstGeom>
          <a:noFill/>
        </p:spPr>
        <p:txBody>
          <a:bodyPr wrap="square" rtlCol="0">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rPr>
              <a:t>Ouest-France</a:t>
            </a:r>
          </a:p>
        </p:txBody>
      </p:sp>
      <p:pic>
        <p:nvPicPr>
          <p:cNvPr id="33" name="Image 32"/>
          <p:cNvPicPr>
            <a:picLocks noChangeAspect="1"/>
          </p:cNvPicPr>
          <p:nvPr/>
        </p:nvPicPr>
        <p:blipFill>
          <a:blip r:embed="rId5"/>
          <a:stretch>
            <a:fillRect/>
          </a:stretch>
        </p:blipFill>
        <p:spPr>
          <a:xfrm>
            <a:off x="9280918" y="5506055"/>
            <a:ext cx="1480698" cy="448140"/>
          </a:xfrm>
          <a:prstGeom prst="rect">
            <a:avLst/>
          </a:prstGeom>
        </p:spPr>
      </p:pic>
      <p:sp>
        <p:nvSpPr>
          <p:cNvPr id="34" name="ZoneTexte 33"/>
          <p:cNvSpPr txBox="1"/>
          <p:nvPr/>
        </p:nvSpPr>
        <p:spPr>
          <a:xfrm>
            <a:off x="8529745" y="5707908"/>
            <a:ext cx="751173" cy="261610"/>
          </a:xfrm>
          <a:prstGeom prst="rect">
            <a:avLst/>
          </a:prstGeom>
          <a:noFill/>
        </p:spPr>
        <p:txBody>
          <a:bodyPr wrap="square" rtlCol="0">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rPr>
              <a:t>Source : </a:t>
            </a:r>
          </a:p>
        </p:txBody>
      </p:sp>
      <p:sp>
        <p:nvSpPr>
          <p:cNvPr id="11" name="ZoneTexte 10"/>
          <p:cNvSpPr txBox="1"/>
          <p:nvPr/>
        </p:nvSpPr>
        <p:spPr>
          <a:xfrm>
            <a:off x="2047584" y="4592280"/>
            <a:ext cx="3350307" cy="646331"/>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Le nucléaire n’est pas le bienvenu en Mayenne !</a:t>
            </a:r>
          </a:p>
        </p:txBody>
      </p:sp>
    </p:spTree>
    <p:extLst>
      <p:ext uri="{BB962C8B-B14F-4D97-AF65-F5344CB8AC3E}">
        <p14:creationId xmlns:p14="http://schemas.microsoft.com/office/powerpoint/2010/main" val="152214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31" grpId="0"/>
      <p:bldP spid="34"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3" name="Espace réservé du numéro de diapositive 12"/>
          <p:cNvSpPr>
            <a:spLocks noGrp="1"/>
          </p:cNvSpPr>
          <p:nvPr>
            <p:ph type="sldNum" sz="quarter" idx="12"/>
          </p:nvPr>
        </p:nvSpPr>
        <p:spPr/>
        <p:txBody>
          <a:bodyPr/>
          <a:lstStyle/>
          <a:p>
            <a:fld id="{5253F130-22FD-436E-B233-0C12E2367D8F}" type="slidenum">
              <a:rPr lang="fr-FR" smtClean="0"/>
              <a:t>30</a:t>
            </a:fld>
            <a:endParaRPr lang="fr-FR"/>
          </a:p>
        </p:txBody>
      </p:sp>
      <p:sp>
        <p:nvSpPr>
          <p:cNvPr id="17" name="Rectangle 16"/>
          <p:cNvSpPr/>
          <p:nvPr/>
        </p:nvSpPr>
        <p:spPr>
          <a:xfrm>
            <a:off x="674612" y="2062867"/>
            <a:ext cx="10860896" cy="369332"/>
          </a:xfrm>
          <a:prstGeom prst="rect">
            <a:avLst/>
          </a:prstGeom>
        </p:spPr>
        <p:txBody>
          <a:bodyPr wrap="square">
            <a:spAutoFit/>
          </a:bodyPr>
          <a:lstStyle/>
          <a:p>
            <a:r>
              <a:rPr lang="fr-FR" dirty="0" smtClean="0">
                <a:solidFill>
                  <a:srgbClr val="444444"/>
                </a:solidFill>
                <a:latin typeface="Arial" panose="020B0604020202020204" pitchFamily="34" charset="0"/>
              </a:rPr>
              <a:t>Nous ne sommes évidemment pas favorables à cette évolution qui intensifie encore plus l’agriculture. </a:t>
            </a:r>
          </a:p>
        </p:txBody>
      </p:sp>
      <p:sp>
        <p:nvSpPr>
          <p:cNvPr id="2" name="Rectangle 1"/>
          <p:cNvSpPr/>
          <p:nvPr/>
        </p:nvSpPr>
        <p:spPr>
          <a:xfrm>
            <a:off x="674612" y="3913132"/>
            <a:ext cx="9894275" cy="646331"/>
          </a:xfrm>
          <a:prstGeom prst="rect">
            <a:avLst/>
          </a:prstGeom>
        </p:spPr>
        <p:txBody>
          <a:bodyPr wrap="square">
            <a:spAutoFit/>
          </a:bodyPr>
          <a:lstStyle/>
          <a:p>
            <a:r>
              <a:rPr lang="fr-FR" dirty="0" smtClean="0">
                <a:solidFill>
                  <a:srgbClr val="444444"/>
                </a:solidFill>
                <a:latin typeface="Arial" panose="020B0604020202020204" pitchFamily="34" charset="0"/>
              </a:rPr>
              <a:t>Les nombreux paradoxes des différentes </a:t>
            </a:r>
            <a:r>
              <a:rPr lang="fr-FR" dirty="0">
                <a:solidFill>
                  <a:srgbClr val="444444"/>
                </a:solidFill>
                <a:latin typeface="Arial" panose="020B0604020202020204" pitchFamily="34" charset="0"/>
              </a:rPr>
              <a:t>situations </a:t>
            </a:r>
            <a:r>
              <a:rPr lang="fr-FR" dirty="0" smtClean="0">
                <a:solidFill>
                  <a:srgbClr val="444444"/>
                </a:solidFill>
                <a:latin typeface="Arial" panose="020B0604020202020204" pitchFamily="34" charset="0"/>
              </a:rPr>
              <a:t>que nous offre la méthanisation rend </a:t>
            </a:r>
            <a:r>
              <a:rPr lang="fr-FR" dirty="0">
                <a:solidFill>
                  <a:srgbClr val="444444"/>
                </a:solidFill>
                <a:latin typeface="Arial" panose="020B0604020202020204" pitchFamily="34" charset="0"/>
              </a:rPr>
              <a:t>parfois le positionnement difficile. </a:t>
            </a:r>
          </a:p>
        </p:txBody>
      </p:sp>
      <p:sp>
        <p:nvSpPr>
          <p:cNvPr id="10" name="Rectangle 9"/>
          <p:cNvSpPr/>
          <p:nvPr/>
        </p:nvSpPr>
        <p:spPr>
          <a:xfrm>
            <a:off x="674612" y="1452964"/>
            <a:ext cx="10860896" cy="646331"/>
          </a:xfrm>
          <a:prstGeom prst="rect">
            <a:avLst/>
          </a:prstGeom>
        </p:spPr>
        <p:txBody>
          <a:bodyPr wrap="square">
            <a:spAutoFit/>
          </a:bodyPr>
          <a:lstStyle/>
          <a:p>
            <a:r>
              <a:rPr lang="fr-FR" dirty="0" smtClean="0">
                <a:solidFill>
                  <a:srgbClr val="444444"/>
                </a:solidFill>
                <a:latin typeface="Arial" panose="020B0604020202020204" pitchFamily="34" charset="0"/>
              </a:rPr>
              <a:t>Chaque année, en Mayenne, nait une dizaine de projets de création d’étables à 150, 200 vaches et plus. </a:t>
            </a:r>
          </a:p>
          <a:p>
            <a:r>
              <a:rPr lang="fr-FR" dirty="0" smtClean="0">
                <a:solidFill>
                  <a:srgbClr val="444444"/>
                </a:solidFill>
                <a:latin typeface="Arial" panose="020B0604020202020204" pitchFamily="34" charset="0"/>
              </a:rPr>
              <a:t>Ces projets sont parfois complétés par un </a:t>
            </a:r>
            <a:r>
              <a:rPr lang="fr-FR" dirty="0" err="1" smtClean="0">
                <a:solidFill>
                  <a:srgbClr val="444444"/>
                </a:solidFill>
                <a:latin typeface="Arial" panose="020B0604020202020204" pitchFamily="34" charset="0"/>
              </a:rPr>
              <a:t>méthaniseur</a:t>
            </a:r>
            <a:r>
              <a:rPr lang="fr-FR" dirty="0" smtClean="0">
                <a:solidFill>
                  <a:srgbClr val="444444"/>
                </a:solidFill>
                <a:latin typeface="Arial" panose="020B0604020202020204" pitchFamily="34" charset="0"/>
              </a:rPr>
              <a:t> collé à l’étable d’où ne sortent jamais les vaches. </a:t>
            </a:r>
          </a:p>
        </p:txBody>
      </p:sp>
      <p:sp>
        <p:nvSpPr>
          <p:cNvPr id="14" name="Rectangle 13"/>
          <p:cNvSpPr/>
          <p:nvPr/>
        </p:nvSpPr>
        <p:spPr>
          <a:xfrm>
            <a:off x="674612" y="2432199"/>
            <a:ext cx="10404231" cy="1200329"/>
          </a:xfrm>
          <a:prstGeom prst="rect">
            <a:avLst/>
          </a:prstGeom>
        </p:spPr>
        <p:txBody>
          <a:bodyPr wrap="square">
            <a:spAutoFit/>
          </a:bodyPr>
          <a:lstStyle/>
          <a:p>
            <a:r>
              <a:rPr lang="fr-FR" dirty="0" smtClean="0">
                <a:solidFill>
                  <a:srgbClr val="444444"/>
                </a:solidFill>
                <a:latin typeface="Arial" panose="020B0604020202020204" pitchFamily="34" charset="0"/>
              </a:rPr>
              <a:t>Cependant, les déjections raclées plusieurs fois par jour alimentent </a:t>
            </a:r>
            <a:r>
              <a:rPr lang="fr-FR" u="sng" dirty="0" smtClean="0">
                <a:solidFill>
                  <a:srgbClr val="444444"/>
                </a:solidFill>
                <a:latin typeface="Arial" panose="020B0604020202020204" pitchFamily="34" charset="0"/>
              </a:rPr>
              <a:t>sans transport </a:t>
            </a:r>
            <a:r>
              <a:rPr lang="fr-FR" dirty="0" smtClean="0">
                <a:solidFill>
                  <a:srgbClr val="444444"/>
                </a:solidFill>
                <a:latin typeface="Arial" panose="020B0604020202020204" pitchFamily="34" charset="0"/>
              </a:rPr>
              <a:t>le </a:t>
            </a:r>
            <a:r>
              <a:rPr lang="fr-FR" dirty="0" err="1" smtClean="0">
                <a:solidFill>
                  <a:srgbClr val="444444"/>
                </a:solidFill>
                <a:latin typeface="Arial" panose="020B0604020202020204" pitchFamily="34" charset="0"/>
              </a:rPr>
              <a:t>méthaniseur</a:t>
            </a:r>
            <a:r>
              <a:rPr lang="fr-FR" dirty="0" smtClean="0">
                <a:solidFill>
                  <a:srgbClr val="444444"/>
                </a:solidFill>
                <a:latin typeface="Arial" panose="020B0604020202020204" pitchFamily="34" charset="0"/>
              </a:rPr>
              <a:t> en bouses fraîches, produisant ainsi plus de biogaz. Alors que dans le même temps, selon </a:t>
            </a:r>
            <a:r>
              <a:rPr lang="fr-FR" dirty="0" err="1" smtClean="0">
                <a:solidFill>
                  <a:srgbClr val="444444"/>
                </a:solidFill>
                <a:latin typeface="Arial" panose="020B0604020202020204" pitchFamily="34" charset="0"/>
              </a:rPr>
              <a:t>Engie</a:t>
            </a:r>
            <a:r>
              <a:rPr lang="fr-FR" dirty="0" smtClean="0">
                <a:solidFill>
                  <a:srgbClr val="444444"/>
                </a:solidFill>
                <a:latin typeface="Arial" panose="020B0604020202020204" pitchFamily="34" charset="0"/>
              </a:rPr>
              <a:t>, un tas de fumier déposé dans un champ (assez commun) dégage jusqu’à 30 % de méthane dans la nature au bout d’une dizaine de jours. Le méthane étant 28 fois plus nuisible au climat le CO</a:t>
            </a:r>
            <a:r>
              <a:rPr lang="fr-FR" baseline="-25000" dirty="0" smtClean="0">
                <a:solidFill>
                  <a:srgbClr val="444444"/>
                </a:solidFill>
                <a:latin typeface="Arial" panose="020B0604020202020204" pitchFamily="34" charset="0"/>
              </a:rPr>
              <a:t>2</a:t>
            </a:r>
            <a:r>
              <a:rPr lang="fr-FR" dirty="0" smtClean="0">
                <a:solidFill>
                  <a:srgbClr val="444444"/>
                </a:solidFill>
                <a:latin typeface="Arial" panose="020B0604020202020204" pitchFamily="34" charset="0"/>
              </a:rPr>
              <a:t>… </a:t>
            </a:r>
          </a:p>
        </p:txBody>
      </p:sp>
      <p:sp>
        <p:nvSpPr>
          <p:cNvPr id="11" name="Rectangle 10"/>
          <p:cNvSpPr/>
          <p:nvPr/>
        </p:nvSpPr>
        <p:spPr>
          <a:xfrm>
            <a:off x="3147649" y="999155"/>
            <a:ext cx="6444758" cy="369332"/>
          </a:xfrm>
          <a:prstGeom prst="rect">
            <a:avLst/>
          </a:prstGeom>
        </p:spPr>
        <p:txBody>
          <a:bodyPr wrap="square">
            <a:spAutoFit/>
          </a:bodyPr>
          <a:lstStyle/>
          <a:p>
            <a:r>
              <a:rPr lang="fr-FR" b="1" dirty="0" smtClean="0">
                <a:solidFill>
                  <a:schemeClr val="accent5"/>
                </a:solidFill>
                <a:latin typeface="Arial" panose="020B0604020202020204" pitchFamily="34" charset="0"/>
              </a:rPr>
              <a:t>Une appréciation au cas par cas avec un regard attentif</a:t>
            </a:r>
            <a:endParaRPr lang="fr-FR" b="1" dirty="0">
              <a:solidFill>
                <a:schemeClr val="accent5"/>
              </a:solidFill>
              <a:latin typeface="Arial" panose="020B0604020202020204" pitchFamily="34" charset="0"/>
            </a:endParaRPr>
          </a:p>
        </p:txBody>
      </p:sp>
      <p:sp>
        <p:nvSpPr>
          <p:cNvPr id="15" name="Titre 1"/>
          <p:cNvSpPr txBox="1">
            <a:spLocks/>
          </p:cNvSpPr>
          <p:nvPr/>
        </p:nvSpPr>
        <p:spPr>
          <a:xfrm>
            <a:off x="2847246" y="224004"/>
            <a:ext cx="6560523" cy="511761"/>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QUELLE EST LA POSITION DE LA FE 53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8836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10"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3" name="Espace réservé du numéro de diapositive 12"/>
          <p:cNvSpPr>
            <a:spLocks noGrp="1"/>
          </p:cNvSpPr>
          <p:nvPr>
            <p:ph type="sldNum" sz="quarter" idx="12"/>
          </p:nvPr>
        </p:nvSpPr>
        <p:spPr/>
        <p:txBody>
          <a:bodyPr/>
          <a:lstStyle/>
          <a:p>
            <a:fld id="{5253F130-22FD-436E-B233-0C12E2367D8F}" type="slidenum">
              <a:rPr lang="fr-FR" smtClean="0"/>
              <a:t>31</a:t>
            </a:fld>
            <a:endParaRPr lang="fr-FR"/>
          </a:p>
        </p:txBody>
      </p:sp>
      <p:sp>
        <p:nvSpPr>
          <p:cNvPr id="2" name="Rectangle 1"/>
          <p:cNvSpPr/>
          <p:nvPr/>
        </p:nvSpPr>
        <p:spPr>
          <a:xfrm>
            <a:off x="955433" y="2016619"/>
            <a:ext cx="9894275" cy="1477328"/>
          </a:xfrm>
          <a:prstGeom prst="rect">
            <a:avLst/>
          </a:prstGeom>
        </p:spPr>
        <p:txBody>
          <a:bodyPr wrap="square">
            <a:spAutoFit/>
          </a:bodyPr>
          <a:lstStyle/>
          <a:p>
            <a:r>
              <a:rPr lang="fr-FR" dirty="0" smtClean="0">
                <a:solidFill>
                  <a:srgbClr val="444444"/>
                </a:solidFill>
                <a:latin typeface="Arial" panose="020B0604020202020204" pitchFamily="34" charset="0"/>
              </a:rPr>
              <a:t>Autre paradoxe : les pouvoirs publics ont lancé la méthanisation, notamment celle qui produit du </a:t>
            </a:r>
            <a:r>
              <a:rPr lang="fr-FR" dirty="0" err="1" smtClean="0">
                <a:solidFill>
                  <a:srgbClr val="444444"/>
                </a:solidFill>
                <a:latin typeface="Arial" panose="020B0604020202020204" pitchFamily="34" charset="0"/>
              </a:rPr>
              <a:t>biométhane</a:t>
            </a:r>
            <a:r>
              <a:rPr lang="fr-FR" dirty="0" smtClean="0">
                <a:solidFill>
                  <a:srgbClr val="444444"/>
                </a:solidFill>
                <a:latin typeface="Arial" panose="020B0604020202020204" pitchFamily="34" charset="0"/>
              </a:rPr>
              <a:t> qu’on injecte dans le réseau (la cogénération ne bénéficie plus de subventions, sauf exceptions) alors que </a:t>
            </a:r>
            <a:r>
              <a:rPr lang="fr-FR" b="1" dirty="0" smtClean="0">
                <a:solidFill>
                  <a:srgbClr val="444444"/>
                </a:solidFill>
                <a:latin typeface="Arial" panose="020B0604020202020204" pitchFamily="34" charset="0"/>
              </a:rPr>
              <a:t>la voie du tout électrique semble désormais avoir été privilégiée </a:t>
            </a:r>
            <a:r>
              <a:rPr lang="fr-FR" dirty="0" smtClean="0">
                <a:solidFill>
                  <a:srgbClr val="444444"/>
                </a:solidFill>
                <a:latin typeface="Arial" panose="020B0604020202020204" pitchFamily="34" charset="0"/>
              </a:rPr>
              <a:t>(voir le livre de Cédric PHILIBERT qui vient de sortir : "</a:t>
            </a:r>
            <a:r>
              <a:rPr lang="fr-FR" i="1" dirty="0" smtClean="0">
                <a:solidFill>
                  <a:srgbClr val="444444"/>
                </a:solidFill>
                <a:latin typeface="Arial" panose="020B0604020202020204" pitchFamily="34" charset="0"/>
              </a:rPr>
              <a:t>Pourquoi la voiture électrique est bonne pour le climat</a:t>
            </a:r>
            <a:r>
              <a:rPr lang="fr-FR" dirty="0" smtClean="0">
                <a:solidFill>
                  <a:srgbClr val="444444"/>
                </a:solidFill>
                <a:latin typeface="Arial" panose="020B0604020202020204" pitchFamily="34" charset="0"/>
              </a:rPr>
              <a:t>"). </a:t>
            </a:r>
            <a:endParaRPr lang="fr-FR" dirty="0">
              <a:solidFill>
                <a:srgbClr val="444444"/>
              </a:solidFill>
              <a:latin typeface="Arial" panose="020B0604020202020204" pitchFamily="34" charset="0"/>
            </a:endParaRPr>
          </a:p>
        </p:txBody>
      </p:sp>
      <p:sp>
        <p:nvSpPr>
          <p:cNvPr id="8" name="Rectangle 7"/>
          <p:cNvSpPr/>
          <p:nvPr/>
        </p:nvSpPr>
        <p:spPr>
          <a:xfrm>
            <a:off x="955432" y="3649550"/>
            <a:ext cx="9894275" cy="1477328"/>
          </a:xfrm>
          <a:prstGeom prst="rect">
            <a:avLst/>
          </a:prstGeom>
        </p:spPr>
        <p:txBody>
          <a:bodyPr wrap="square">
            <a:spAutoFit/>
          </a:bodyPr>
          <a:lstStyle/>
          <a:p>
            <a:r>
              <a:rPr lang="fr-FR" dirty="0" smtClean="0">
                <a:solidFill>
                  <a:srgbClr val="444444"/>
                </a:solidFill>
                <a:latin typeface="Arial" panose="020B0604020202020204" pitchFamily="34" charset="0"/>
              </a:rPr>
              <a:t>La filière espère beaucoup du </a:t>
            </a:r>
            <a:r>
              <a:rPr lang="fr-FR" dirty="0" err="1" smtClean="0">
                <a:solidFill>
                  <a:srgbClr val="444444"/>
                </a:solidFill>
                <a:latin typeface="Arial" panose="020B0604020202020204" pitchFamily="34" charset="0"/>
              </a:rPr>
              <a:t>BioGNV</a:t>
            </a:r>
            <a:r>
              <a:rPr lang="fr-FR" dirty="0" smtClean="0">
                <a:solidFill>
                  <a:srgbClr val="444444"/>
                </a:solidFill>
                <a:latin typeface="Arial" panose="020B0604020202020204" pitchFamily="34" charset="0"/>
              </a:rPr>
              <a:t>, un carburant qui favoriserait l’économie circulaire. N’est-il pas préférable d’enrichir nos agriculteurs locaux plutôt que les Qataris ? Elle attend un signal de Bruxelles qui ne vient pas, confirmant ainsi les dires du chercheur cité plus haut.  </a:t>
            </a:r>
          </a:p>
          <a:p>
            <a:r>
              <a:rPr lang="fr-FR" dirty="0" smtClean="0">
                <a:solidFill>
                  <a:srgbClr val="444444"/>
                </a:solidFill>
                <a:latin typeface="Arial" panose="020B0604020202020204" pitchFamily="34" charset="0"/>
              </a:rPr>
              <a:t>Dommage car de nombreux transporteurs avaient déjà franchi le pas. Comme le Lavallois </a:t>
            </a:r>
            <a:r>
              <a:rPr lang="fr-FR" dirty="0" err="1" smtClean="0">
                <a:solidFill>
                  <a:srgbClr val="444444"/>
                </a:solidFill>
                <a:latin typeface="Arial" panose="020B0604020202020204" pitchFamily="34" charset="0"/>
              </a:rPr>
              <a:t>Bréger</a:t>
            </a:r>
            <a:r>
              <a:rPr lang="fr-FR" dirty="0" smtClean="0">
                <a:solidFill>
                  <a:srgbClr val="444444"/>
                </a:solidFill>
                <a:latin typeface="Arial" panose="020B0604020202020204" pitchFamily="34" charset="0"/>
              </a:rPr>
              <a:t> (70 camions équipés sur 700). </a:t>
            </a:r>
            <a:endParaRPr lang="fr-FR" dirty="0">
              <a:solidFill>
                <a:srgbClr val="444444"/>
              </a:solidFill>
              <a:latin typeface="Arial" panose="020B0604020202020204" pitchFamily="34" charset="0"/>
            </a:endParaRPr>
          </a:p>
        </p:txBody>
      </p:sp>
      <p:sp>
        <p:nvSpPr>
          <p:cNvPr id="10" name="Rectangle 9"/>
          <p:cNvSpPr/>
          <p:nvPr/>
        </p:nvSpPr>
        <p:spPr>
          <a:xfrm>
            <a:off x="3147649" y="999155"/>
            <a:ext cx="6444758" cy="369332"/>
          </a:xfrm>
          <a:prstGeom prst="rect">
            <a:avLst/>
          </a:prstGeom>
        </p:spPr>
        <p:txBody>
          <a:bodyPr wrap="square">
            <a:spAutoFit/>
          </a:bodyPr>
          <a:lstStyle/>
          <a:p>
            <a:r>
              <a:rPr lang="fr-FR" b="1" dirty="0" smtClean="0">
                <a:solidFill>
                  <a:schemeClr val="accent5"/>
                </a:solidFill>
                <a:latin typeface="Arial" panose="020B0604020202020204" pitchFamily="34" charset="0"/>
              </a:rPr>
              <a:t>Une appréciation au cas par cas avec un regard attentif</a:t>
            </a:r>
            <a:endParaRPr lang="fr-FR" b="1" dirty="0">
              <a:solidFill>
                <a:schemeClr val="accent5"/>
              </a:solidFill>
              <a:latin typeface="Arial" panose="020B0604020202020204" pitchFamily="34" charset="0"/>
            </a:endParaRPr>
          </a:p>
        </p:txBody>
      </p:sp>
      <p:sp>
        <p:nvSpPr>
          <p:cNvPr id="11" name="Titre 1"/>
          <p:cNvSpPr txBox="1">
            <a:spLocks/>
          </p:cNvSpPr>
          <p:nvPr/>
        </p:nvSpPr>
        <p:spPr>
          <a:xfrm>
            <a:off x="2847246" y="224004"/>
            <a:ext cx="6560523" cy="511761"/>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QUELLE EST LA POSITION DE LA FE 53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809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3" name="Espace réservé du numéro de diapositive 12"/>
          <p:cNvSpPr>
            <a:spLocks noGrp="1"/>
          </p:cNvSpPr>
          <p:nvPr>
            <p:ph type="sldNum" sz="quarter" idx="12"/>
          </p:nvPr>
        </p:nvSpPr>
        <p:spPr/>
        <p:txBody>
          <a:bodyPr/>
          <a:lstStyle/>
          <a:p>
            <a:fld id="{5253F130-22FD-436E-B233-0C12E2367D8F}" type="slidenum">
              <a:rPr lang="fr-FR" smtClean="0"/>
              <a:t>32</a:t>
            </a:fld>
            <a:endParaRPr lang="fr-FR"/>
          </a:p>
        </p:txBody>
      </p:sp>
      <p:sp>
        <p:nvSpPr>
          <p:cNvPr id="2" name="Rectangle 1"/>
          <p:cNvSpPr/>
          <p:nvPr/>
        </p:nvSpPr>
        <p:spPr>
          <a:xfrm>
            <a:off x="450332" y="1369288"/>
            <a:ext cx="11137930" cy="369332"/>
          </a:xfrm>
          <a:prstGeom prst="rect">
            <a:avLst/>
          </a:prstGeom>
        </p:spPr>
        <p:txBody>
          <a:bodyPr wrap="square">
            <a:spAutoFit/>
          </a:bodyPr>
          <a:lstStyle/>
          <a:p>
            <a:pPr marL="285750" indent="-285750">
              <a:buFont typeface="Wingdings" panose="05000000000000000000" pitchFamily="2" charset="2"/>
              <a:buChar char="Ø"/>
            </a:pPr>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Jean-Michel JEDRESZAC, médecin généraliste alerte depuis des années sur le problème de </a:t>
            </a:r>
            <a:r>
              <a:rPr lang="fr-FR" b="1" dirty="0" smtClean="0">
                <a:solidFill>
                  <a:schemeClr val="accent2"/>
                </a:solidFill>
                <a:latin typeface="Tahoma" panose="020B0604030504040204" pitchFamily="34" charset="0"/>
                <a:ea typeface="Tahoma" panose="020B0604030504040204" pitchFamily="34" charset="0"/>
                <a:cs typeface="Tahoma" panose="020B0604030504040204" pitchFamily="34" charset="0"/>
              </a:rPr>
              <a:t>l’ammoniac</a:t>
            </a:r>
            <a:r>
              <a:rPr lang="fr-FR" dirty="0">
                <a:solidFill>
                  <a:srgbClr val="444444"/>
                </a:solidFill>
                <a:latin typeface="Tahoma" panose="020B0604030504040204" pitchFamily="34" charset="0"/>
                <a:ea typeface="Tahoma" panose="020B0604030504040204" pitchFamily="34" charset="0"/>
                <a:cs typeface="Tahoma" panose="020B0604030504040204" pitchFamily="34" charset="0"/>
              </a:rPr>
              <a:t> </a:t>
            </a:r>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a:t>
            </a:r>
            <a:endParaRPr lang="fr-FR" dirty="0">
              <a:solidFill>
                <a:srgbClr val="444444"/>
              </a:solidFill>
              <a:latin typeface="Tahoma" panose="020B0604030504040204" pitchFamily="34" charset="0"/>
              <a:ea typeface="Tahoma" panose="020B0604030504040204" pitchFamily="34" charset="0"/>
              <a:cs typeface="Tahoma" panose="020B0604030504040204" pitchFamily="34" charset="0"/>
            </a:endParaRPr>
          </a:p>
        </p:txBody>
      </p:sp>
      <p:pic>
        <p:nvPicPr>
          <p:cNvPr id="4" name="Image 3"/>
          <p:cNvPicPr>
            <a:picLocks noChangeAspect="1"/>
          </p:cNvPicPr>
          <p:nvPr/>
        </p:nvPicPr>
        <p:blipFill>
          <a:blip r:embed="rId3"/>
          <a:stretch>
            <a:fillRect/>
          </a:stretch>
        </p:blipFill>
        <p:spPr>
          <a:xfrm>
            <a:off x="9549061" y="3254521"/>
            <a:ext cx="1951277" cy="1344824"/>
          </a:xfrm>
          <a:prstGeom prst="rect">
            <a:avLst/>
          </a:prstGeom>
        </p:spPr>
      </p:pic>
      <p:sp>
        <p:nvSpPr>
          <p:cNvPr id="5" name="Rectangle 4"/>
          <p:cNvSpPr/>
          <p:nvPr/>
        </p:nvSpPr>
        <p:spPr>
          <a:xfrm>
            <a:off x="7053834" y="2952441"/>
            <a:ext cx="3289683" cy="261610"/>
          </a:xfrm>
          <a:prstGeom prst="rect">
            <a:avLst/>
          </a:prstGeom>
        </p:spPr>
        <p:txBody>
          <a:bodyPr wrap="none">
            <a:spAutoFit/>
          </a:bodyPr>
          <a:lstStyle/>
          <a:p>
            <a:r>
              <a:rPr lang="fr-FR" sz="1100" dirty="0">
                <a:latin typeface="Tahoma" panose="020B0604030504040204" pitchFamily="34" charset="0"/>
                <a:ea typeface="Tahoma" panose="020B0604030504040204" pitchFamily="34" charset="0"/>
                <a:cs typeface="Tahoma" panose="020B0604030504040204" pitchFamily="34" charset="0"/>
                <a:hlinkClick r:id="rId4"/>
              </a:rPr>
              <a:t>https://</a:t>
            </a:r>
            <a:r>
              <a:rPr lang="fr-FR" sz="1100" dirty="0" smtClean="0">
                <a:latin typeface="Tahoma" panose="020B0604030504040204" pitchFamily="34" charset="0"/>
                <a:ea typeface="Tahoma" panose="020B0604030504040204" pitchFamily="34" charset="0"/>
                <a:cs typeface="Tahoma" panose="020B0604030504040204" pitchFamily="34" charset="0"/>
                <a:hlinkClick r:id="rId4"/>
              </a:rPr>
              <a:t>www.youtube.com/watch?v=AgCXk-8jf1k</a:t>
            </a:r>
            <a:r>
              <a:rPr lang="fr-FR" sz="1100" dirty="0" smtClean="0">
                <a:latin typeface="Tahoma" panose="020B0604030504040204" pitchFamily="34" charset="0"/>
                <a:ea typeface="Tahoma" panose="020B0604030504040204" pitchFamily="34" charset="0"/>
                <a:cs typeface="Tahoma" panose="020B0604030504040204" pitchFamily="34" charset="0"/>
              </a:rPr>
              <a:t>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693166" y="1710477"/>
            <a:ext cx="11018856" cy="646331"/>
          </a:xfrm>
          <a:prstGeom prst="rect">
            <a:avLst/>
          </a:prstGeom>
        </p:spPr>
        <p:txBody>
          <a:bodyPr wrap="square">
            <a:spAutoFit/>
          </a:bodyPr>
          <a:lstStyle/>
          <a:p>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 75 % de l’ammoniac est émis par les élevages industriels</a:t>
            </a:r>
            <a:r>
              <a:rPr lang="fr-FR" dirty="0">
                <a:solidFill>
                  <a:srgbClr val="444444"/>
                </a:solidFill>
                <a:latin typeface="Tahoma" panose="020B0604030504040204" pitchFamily="34" charset="0"/>
                <a:ea typeface="Tahoma" panose="020B0604030504040204" pitchFamily="34" charset="0"/>
                <a:cs typeface="Tahoma" panose="020B0604030504040204" pitchFamily="34" charset="0"/>
              </a:rPr>
              <a:t>. </a:t>
            </a:r>
            <a:r>
              <a:rPr lang="fr-FR" dirty="0">
                <a:solidFill>
                  <a:schemeClr val="accent2"/>
                </a:solidFill>
                <a:latin typeface="Tahoma" panose="020B0604030504040204" pitchFamily="34" charset="0"/>
                <a:ea typeface="Tahoma" panose="020B0604030504040204" pitchFamily="34" charset="0"/>
                <a:cs typeface="Tahoma" panose="020B0604030504040204" pitchFamily="34" charset="0"/>
              </a:rPr>
              <a:t>À l’origine de près de la moitié des particules fines, on trouve de l’ammoniac</a:t>
            </a:r>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 » Or, plus de 40 000 décès sont dus chaque année à la pollution de l’air !</a:t>
            </a:r>
            <a:endParaRPr lang="fr-FR" dirty="0">
              <a:solidFill>
                <a:srgbClr val="444444"/>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693167" y="3311576"/>
            <a:ext cx="8616164" cy="1201320"/>
          </a:xfrm>
          <a:prstGeom prst="rect">
            <a:avLst/>
          </a:prstGeom>
        </p:spPr>
        <p:txBody>
          <a:bodyPr wrap="square">
            <a:spAutoFit/>
          </a:bodyPr>
          <a:lstStyle/>
          <a:p>
            <a:r>
              <a:rPr lang="fr-FR" u="sng" dirty="0" smtClean="0">
                <a:solidFill>
                  <a:srgbClr val="444444"/>
                </a:solidFill>
                <a:latin typeface="Tahoma" panose="020B0604030504040204" pitchFamily="34" charset="0"/>
                <a:ea typeface="Tahoma" panose="020B0604030504040204" pitchFamily="34" charset="0"/>
                <a:cs typeface="Tahoma" panose="020B0604030504040204" pitchFamily="34" charset="0"/>
              </a:rPr>
              <a:t>Quel lien avec la méthanisation ? </a:t>
            </a:r>
          </a:p>
          <a:p>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Si au niveau des épandages, la législation modifie les pratiques en obligeant l’enfouissement du </a:t>
            </a:r>
            <a:r>
              <a:rPr lang="fr-FR" dirty="0" err="1" smtClean="0">
                <a:solidFill>
                  <a:srgbClr val="444444"/>
                </a:solidFill>
                <a:latin typeface="Tahoma" panose="020B0604030504040204" pitchFamily="34" charset="0"/>
                <a:ea typeface="Tahoma" panose="020B0604030504040204" pitchFamily="34" charset="0"/>
                <a:cs typeface="Tahoma" panose="020B0604030504040204" pitchFamily="34" charset="0"/>
              </a:rPr>
              <a:t>digestat</a:t>
            </a:r>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 il n’en va pas de même au niveau des fosses à </a:t>
            </a:r>
            <a:r>
              <a:rPr lang="fr-FR" dirty="0" err="1" smtClean="0">
                <a:solidFill>
                  <a:srgbClr val="444444"/>
                </a:solidFill>
                <a:latin typeface="Tahoma" panose="020B0604030504040204" pitchFamily="34" charset="0"/>
                <a:ea typeface="Tahoma" panose="020B0604030504040204" pitchFamily="34" charset="0"/>
                <a:cs typeface="Tahoma" panose="020B0604030504040204" pitchFamily="34" charset="0"/>
              </a:rPr>
              <a:t>digestat</a:t>
            </a:r>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 qui devraient toutes être couvertes. </a:t>
            </a:r>
            <a:endParaRPr lang="fr-FR" dirty="0">
              <a:solidFill>
                <a:srgbClr val="444444"/>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693165" y="4512896"/>
            <a:ext cx="11018857" cy="1200329"/>
          </a:xfrm>
          <a:prstGeom prst="rect">
            <a:avLst/>
          </a:prstGeom>
        </p:spPr>
        <p:txBody>
          <a:bodyPr wrap="square">
            <a:spAutoFit/>
          </a:bodyPr>
          <a:lstStyle/>
          <a:p>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Deux systèmes sont privilégiés : les </a:t>
            </a:r>
            <a:r>
              <a:rPr lang="fr-FR" dirty="0" err="1" smtClean="0">
                <a:solidFill>
                  <a:schemeClr val="accent2"/>
                </a:solidFill>
                <a:latin typeface="Tahoma" panose="020B0604030504040204" pitchFamily="34" charset="0"/>
                <a:ea typeface="Tahoma" panose="020B0604030504040204" pitchFamily="34" charset="0"/>
                <a:cs typeface="Tahoma" panose="020B0604030504040204" pitchFamily="34" charset="0"/>
              </a:rPr>
              <a:t>géomembranes</a:t>
            </a:r>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 et les </a:t>
            </a:r>
            <a:r>
              <a:rPr lang="fr-FR" dirty="0" smtClean="0">
                <a:solidFill>
                  <a:schemeClr val="accent2"/>
                </a:solidFill>
                <a:latin typeface="Tahoma" panose="020B0604030504040204" pitchFamily="34" charset="0"/>
                <a:ea typeface="Tahoma" panose="020B0604030504040204" pitchFamily="34" charset="0"/>
                <a:cs typeface="Tahoma" panose="020B0604030504040204" pitchFamily="34" charset="0"/>
              </a:rPr>
              <a:t>poches</a:t>
            </a:r>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 Les </a:t>
            </a:r>
            <a:r>
              <a:rPr lang="fr-FR" dirty="0" err="1" smtClean="0">
                <a:solidFill>
                  <a:srgbClr val="444444"/>
                </a:solidFill>
                <a:latin typeface="Tahoma" panose="020B0604030504040204" pitchFamily="34" charset="0"/>
                <a:ea typeface="Tahoma" panose="020B0604030504040204" pitchFamily="34" charset="0"/>
                <a:cs typeface="Tahoma" panose="020B0604030504040204" pitchFamily="34" charset="0"/>
              </a:rPr>
              <a:t>géomembranes</a:t>
            </a:r>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 ne répondent pas au problème de l’ammoniac puisqu’elles sont à ciel ouvert. Avec les étés très chauds que nous risquons de connaître de plus en plus, les émanations sont favorisées. De plus, l’eau y est aussi recueillie, ce qui impacte la qualité du </a:t>
            </a:r>
            <a:r>
              <a:rPr lang="fr-FR" dirty="0" err="1" smtClean="0">
                <a:solidFill>
                  <a:srgbClr val="444444"/>
                </a:solidFill>
                <a:latin typeface="Tahoma" panose="020B0604030504040204" pitchFamily="34" charset="0"/>
                <a:ea typeface="Tahoma" panose="020B0604030504040204" pitchFamily="34" charset="0"/>
                <a:cs typeface="Tahoma" panose="020B0604030504040204" pitchFamily="34" charset="0"/>
              </a:rPr>
              <a:t>digestat</a:t>
            </a:r>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 : on épand de l’eau ! </a:t>
            </a:r>
          </a:p>
        </p:txBody>
      </p:sp>
      <p:sp>
        <p:nvSpPr>
          <p:cNvPr id="7" name="Rectangle 6"/>
          <p:cNvSpPr/>
          <p:nvPr/>
        </p:nvSpPr>
        <p:spPr>
          <a:xfrm>
            <a:off x="693166" y="2337934"/>
            <a:ext cx="11134826" cy="923330"/>
          </a:xfrm>
          <a:prstGeom prst="rect">
            <a:avLst/>
          </a:prstGeom>
        </p:spPr>
        <p:txBody>
          <a:bodyPr wrap="square">
            <a:spAutoFit/>
          </a:bodyPr>
          <a:lstStyle/>
          <a:p>
            <a:r>
              <a:rPr lang="fr-FR" dirty="0" smtClean="0">
                <a:solidFill>
                  <a:srgbClr val="131313"/>
                </a:solidFill>
                <a:latin typeface="Tahoma" panose="020B0604030504040204" pitchFamily="34" charset="0"/>
                <a:ea typeface="Tahoma" panose="020B0604030504040204" pitchFamily="34" charset="0"/>
                <a:cs typeface="Tahoma" panose="020B0604030504040204" pitchFamily="34" charset="0"/>
              </a:rPr>
              <a:t>Lors d’une de ses conférences qu’il a animé en 2017, il explique dans un premier temps, le phénomène des particules fines et dans un deuxième temps, il donne des pistes au monde agricole pour limiter ces émissions d’ammoniac (à partir 1 h 07). La conférence est ici :  </a:t>
            </a:r>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8" name="ZoneTexte 7"/>
          <p:cNvSpPr txBox="1"/>
          <p:nvPr/>
        </p:nvSpPr>
        <p:spPr>
          <a:xfrm>
            <a:off x="8751628" y="3588787"/>
            <a:ext cx="721530" cy="707886"/>
          </a:xfrm>
          <a:prstGeom prst="rect">
            <a:avLst/>
          </a:prstGeom>
          <a:noFill/>
        </p:spPr>
        <p:txBody>
          <a:bodyPr wrap="square" rtlCol="0">
            <a:spAutoFit/>
          </a:bodyPr>
          <a:lstStyle/>
          <a:p>
            <a:r>
              <a:rPr lang="fr-FR" sz="800" dirty="0" smtClean="0">
                <a:latin typeface="Tahoma" panose="020B0604030504040204" pitchFamily="34" charset="0"/>
                <a:ea typeface="Tahoma" panose="020B0604030504040204" pitchFamily="34" charset="0"/>
                <a:cs typeface="Tahoma" panose="020B0604030504040204" pitchFamily="34" charset="0"/>
              </a:rPr>
              <a:t>Jean-Michel JEDRESZAC Photo tirée de la conférence.</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3147649" y="999155"/>
            <a:ext cx="6444758" cy="369332"/>
          </a:xfrm>
          <a:prstGeom prst="rect">
            <a:avLst/>
          </a:prstGeom>
        </p:spPr>
        <p:txBody>
          <a:bodyPr wrap="square">
            <a:spAutoFit/>
          </a:bodyPr>
          <a:lstStyle/>
          <a:p>
            <a:r>
              <a:rPr lang="fr-FR" b="1" dirty="0" smtClean="0">
                <a:solidFill>
                  <a:schemeClr val="accent5"/>
                </a:solidFill>
                <a:latin typeface="Arial" panose="020B0604020202020204" pitchFamily="34" charset="0"/>
              </a:rPr>
              <a:t>Une appréciation au cas par cas avec un regard attentif</a:t>
            </a:r>
            <a:endParaRPr lang="fr-FR" b="1" dirty="0">
              <a:solidFill>
                <a:schemeClr val="accent5"/>
              </a:solidFill>
              <a:latin typeface="Arial" panose="020B0604020202020204" pitchFamily="34" charset="0"/>
            </a:endParaRPr>
          </a:p>
        </p:txBody>
      </p:sp>
      <p:sp>
        <p:nvSpPr>
          <p:cNvPr id="17" name="Rectangle 16"/>
          <p:cNvSpPr/>
          <p:nvPr/>
        </p:nvSpPr>
        <p:spPr>
          <a:xfrm>
            <a:off x="690062" y="5641681"/>
            <a:ext cx="11137930" cy="646331"/>
          </a:xfrm>
          <a:prstGeom prst="rect">
            <a:avLst/>
          </a:prstGeom>
        </p:spPr>
        <p:txBody>
          <a:bodyPr wrap="square">
            <a:spAutoFit/>
          </a:bodyPr>
          <a:lstStyle/>
          <a:p>
            <a:r>
              <a:rPr lang="fr-FR" dirty="0" smtClean="0">
                <a:solidFill>
                  <a:schemeClr val="accent2"/>
                </a:solidFill>
                <a:latin typeface="Tahoma" panose="020B0604030504040204" pitchFamily="34" charset="0"/>
                <a:ea typeface="Tahoma" panose="020B0604030504040204" pitchFamily="34" charset="0"/>
                <a:cs typeface="Tahoma" panose="020B0604030504040204" pitchFamily="34" charset="0"/>
              </a:rPr>
              <a:t>Études à l’appui, le médecin dénonce l’élevage industriel avec ses conséquences pour la santé et il trouve aberrant que les pouvoirs public n’obligent toujours pas à recouvrir nos fosses à lisier ou à </a:t>
            </a:r>
            <a:r>
              <a:rPr lang="fr-FR" dirty="0" err="1" smtClean="0">
                <a:solidFill>
                  <a:schemeClr val="accent2"/>
                </a:solidFill>
                <a:latin typeface="Tahoma" panose="020B0604030504040204" pitchFamily="34" charset="0"/>
                <a:ea typeface="Tahoma" panose="020B0604030504040204" pitchFamily="34" charset="0"/>
                <a:cs typeface="Tahoma" panose="020B0604030504040204" pitchFamily="34" charset="0"/>
              </a:rPr>
              <a:t>digestat</a:t>
            </a:r>
            <a:r>
              <a:rPr lang="fr-FR" dirty="0" smtClean="0">
                <a:solidFill>
                  <a:schemeClr val="accent2"/>
                </a:solidFill>
                <a:latin typeface="Tahoma" panose="020B0604030504040204" pitchFamily="34" charset="0"/>
                <a:ea typeface="Tahoma" panose="020B0604030504040204" pitchFamily="34" charset="0"/>
                <a:cs typeface="Tahoma" panose="020B0604030504040204" pitchFamily="34" charset="0"/>
              </a:rPr>
              <a:t>. </a:t>
            </a:r>
            <a:endParaRPr lang="fr-FR" dirty="0">
              <a:solidFill>
                <a:schemeClr val="accent2"/>
              </a:solidFill>
              <a:latin typeface="Tahoma" panose="020B0604030504040204" pitchFamily="34" charset="0"/>
              <a:ea typeface="Tahoma" panose="020B0604030504040204" pitchFamily="34" charset="0"/>
              <a:cs typeface="Tahoma" panose="020B0604030504040204" pitchFamily="34" charset="0"/>
            </a:endParaRPr>
          </a:p>
        </p:txBody>
      </p:sp>
      <p:sp>
        <p:nvSpPr>
          <p:cNvPr id="19" name="Titre 1"/>
          <p:cNvSpPr txBox="1">
            <a:spLocks/>
          </p:cNvSpPr>
          <p:nvPr/>
        </p:nvSpPr>
        <p:spPr>
          <a:xfrm>
            <a:off x="2847246" y="224004"/>
            <a:ext cx="6560523" cy="511761"/>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QUELLE EST LA POSITION DE LA FE 53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8081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14" grpId="0"/>
      <p:bldP spid="15" grpId="0"/>
      <p:bldP spid="7" grpId="0"/>
      <p:bldP spid="8"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1534" y="2264579"/>
            <a:ext cx="3911304" cy="2019152"/>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3" name="Espace réservé du numéro de diapositive 12"/>
          <p:cNvSpPr>
            <a:spLocks noGrp="1"/>
          </p:cNvSpPr>
          <p:nvPr>
            <p:ph type="sldNum" sz="quarter" idx="12"/>
          </p:nvPr>
        </p:nvSpPr>
        <p:spPr/>
        <p:txBody>
          <a:bodyPr/>
          <a:lstStyle/>
          <a:p>
            <a:fld id="{5253F130-22FD-436E-B233-0C12E2367D8F}" type="slidenum">
              <a:rPr lang="fr-FR" smtClean="0"/>
              <a:t>33</a:t>
            </a:fld>
            <a:endParaRPr lang="fr-FR"/>
          </a:p>
        </p:txBody>
      </p:sp>
      <p:sp>
        <p:nvSpPr>
          <p:cNvPr id="16" name="Rectangle 15"/>
          <p:cNvSpPr/>
          <p:nvPr/>
        </p:nvSpPr>
        <p:spPr>
          <a:xfrm>
            <a:off x="877803" y="1538930"/>
            <a:ext cx="9294896" cy="646331"/>
          </a:xfrm>
          <a:prstGeom prst="rect">
            <a:avLst/>
          </a:prstGeom>
        </p:spPr>
        <p:txBody>
          <a:bodyPr wrap="square">
            <a:spAutoFit/>
          </a:bodyPr>
          <a:lstStyle/>
          <a:p>
            <a:pPr marL="285750" indent="-285750">
              <a:buFont typeface="Wingdings" panose="05000000000000000000" pitchFamily="2" charset="2"/>
              <a:buChar char="Ø"/>
            </a:pPr>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La Chambre régionale du Grand-Est a réalisé sur le sujet un gros travail. Voir les documents : </a:t>
            </a:r>
            <a:endParaRPr lang="fr-FR" dirty="0">
              <a:solidFill>
                <a:srgbClr val="444444"/>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2506436" y="1888296"/>
            <a:ext cx="7506540" cy="261610"/>
          </a:xfrm>
          <a:prstGeom prst="rect">
            <a:avLst/>
          </a:prstGeom>
        </p:spPr>
        <p:txBody>
          <a:bodyPr wrap="square">
            <a:spAutoFit/>
          </a:bodyPr>
          <a:lstStyle/>
          <a:p>
            <a:r>
              <a:rPr lang="fr-FR" sz="1100" dirty="0">
                <a:latin typeface="Tahoma" panose="020B0604030504040204" pitchFamily="34" charset="0"/>
                <a:ea typeface="Tahoma" panose="020B0604030504040204" pitchFamily="34" charset="0"/>
                <a:cs typeface="Tahoma" panose="020B0604030504040204" pitchFamily="34" charset="0"/>
                <a:hlinkClick r:id="rId4"/>
              </a:rPr>
              <a:t>https://grandest.chambre-agriculture.fr/agro-environnement/qualite-de-lair/enjeux-pour-lagriculture-en-grand-est</a:t>
            </a:r>
            <a:r>
              <a:rPr lang="fr-FR" sz="1100" dirty="0" smtClean="0">
                <a:latin typeface="Tahoma" panose="020B0604030504040204" pitchFamily="34" charset="0"/>
                <a:ea typeface="Tahoma" panose="020B0604030504040204" pitchFamily="34" charset="0"/>
                <a:cs typeface="Tahoma" panose="020B0604030504040204" pitchFamily="34" charset="0"/>
                <a:hlinkClick r:id="rId4"/>
              </a:rPr>
              <a:t>/</a:t>
            </a:r>
            <a:r>
              <a:rPr lang="fr-FR" sz="1100" dirty="0" smtClean="0">
                <a:latin typeface="Tahoma" panose="020B0604030504040204" pitchFamily="34" charset="0"/>
                <a:ea typeface="Tahoma" panose="020B0604030504040204" pitchFamily="34" charset="0"/>
                <a:cs typeface="Tahoma" panose="020B0604030504040204" pitchFamily="34" charset="0"/>
              </a:rPr>
              <a:t>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8" name="ZoneTexte 7"/>
          <p:cNvSpPr txBox="1"/>
          <p:nvPr/>
        </p:nvSpPr>
        <p:spPr>
          <a:xfrm>
            <a:off x="9346151" y="6182585"/>
            <a:ext cx="2661306" cy="215444"/>
          </a:xfrm>
          <a:prstGeom prst="rect">
            <a:avLst/>
          </a:prstGeom>
          <a:noFill/>
        </p:spPr>
        <p:txBody>
          <a:bodyPr wrap="none" rtlCol="0">
            <a:spAutoFit/>
          </a:bodyPr>
          <a:lstStyle/>
          <a:p>
            <a:r>
              <a:rPr lang="fr-FR" sz="800" dirty="0" smtClean="0">
                <a:latin typeface="Tahoma" panose="020B0604030504040204" pitchFamily="34" charset="0"/>
                <a:ea typeface="Tahoma" panose="020B0604030504040204" pitchFamily="34" charset="0"/>
                <a:cs typeface="Tahoma" panose="020B0604030504040204" pitchFamily="34" charset="0"/>
              </a:rPr>
              <a:t>Jean-Michel JEDRESZAC - Photo tirée de la conférence</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3147649" y="999155"/>
            <a:ext cx="6444758" cy="369332"/>
          </a:xfrm>
          <a:prstGeom prst="rect">
            <a:avLst/>
          </a:prstGeom>
        </p:spPr>
        <p:txBody>
          <a:bodyPr wrap="square">
            <a:spAutoFit/>
          </a:bodyPr>
          <a:lstStyle/>
          <a:p>
            <a:r>
              <a:rPr lang="fr-FR" b="1" dirty="0" smtClean="0">
                <a:solidFill>
                  <a:schemeClr val="accent5"/>
                </a:solidFill>
                <a:latin typeface="Arial" panose="020B0604020202020204" pitchFamily="34" charset="0"/>
              </a:rPr>
              <a:t>Une appréciation au cas par cas avec un regard attentif</a:t>
            </a:r>
            <a:endParaRPr lang="fr-FR" b="1" dirty="0">
              <a:solidFill>
                <a:schemeClr val="accent5"/>
              </a:solidFill>
              <a:latin typeface="Arial" panose="020B0604020202020204" pitchFamily="34" charset="0"/>
            </a:endParaRPr>
          </a:p>
        </p:txBody>
      </p:sp>
      <p:sp>
        <p:nvSpPr>
          <p:cNvPr id="20" name="Rectangle 19"/>
          <p:cNvSpPr/>
          <p:nvPr/>
        </p:nvSpPr>
        <p:spPr>
          <a:xfrm>
            <a:off x="845836" y="4471961"/>
            <a:ext cx="10358766" cy="923330"/>
          </a:xfrm>
          <a:prstGeom prst="rect">
            <a:avLst/>
          </a:prstGeom>
        </p:spPr>
        <p:txBody>
          <a:bodyPr wrap="square">
            <a:spAutoFit/>
          </a:bodyPr>
          <a:lstStyle/>
          <a:p>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Compte tenu de ces informations scientifiquement prouvées, </a:t>
            </a:r>
            <a:r>
              <a:rPr lang="fr-FR" dirty="0" smtClean="0">
                <a:solidFill>
                  <a:schemeClr val="accent2"/>
                </a:solidFill>
                <a:latin typeface="Tahoma" panose="020B0604030504040204" pitchFamily="34" charset="0"/>
                <a:ea typeface="Tahoma" panose="020B0604030504040204" pitchFamily="34" charset="0"/>
                <a:cs typeface="Tahoma" panose="020B0604030504040204" pitchFamily="34" charset="0"/>
              </a:rPr>
              <a:t>la FE milite donc pour les poches </a:t>
            </a:r>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pour la méthanisation. C’est un problème de santé publique, le surcoût devrait donc pouvoir être supporté en partie par l’État. Le plus gros </a:t>
            </a:r>
            <a:r>
              <a:rPr lang="fr-FR" dirty="0" err="1" smtClean="0">
                <a:solidFill>
                  <a:srgbClr val="444444"/>
                </a:solidFill>
                <a:latin typeface="Tahoma" panose="020B0604030504040204" pitchFamily="34" charset="0"/>
                <a:ea typeface="Tahoma" panose="020B0604030504040204" pitchFamily="34" charset="0"/>
                <a:cs typeface="Tahoma" panose="020B0604030504040204" pitchFamily="34" charset="0"/>
              </a:rPr>
              <a:t>méthanseur</a:t>
            </a:r>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 de la Mayenne est équipée de 27 fosses…</a:t>
            </a:r>
          </a:p>
        </p:txBody>
      </p:sp>
      <p:sp>
        <p:nvSpPr>
          <p:cNvPr id="17" name="Rectangle 16"/>
          <p:cNvSpPr/>
          <p:nvPr/>
        </p:nvSpPr>
        <p:spPr>
          <a:xfrm>
            <a:off x="877803" y="5342869"/>
            <a:ext cx="10358766" cy="369332"/>
          </a:xfrm>
          <a:prstGeom prst="rect">
            <a:avLst/>
          </a:prstGeom>
        </p:spPr>
        <p:txBody>
          <a:bodyPr wrap="square">
            <a:spAutoFit/>
          </a:bodyPr>
          <a:lstStyle/>
          <a:p>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Pour la petite histoire, c’est une petite entreprise craonnaise qui a racheté le brevet en France…   </a:t>
            </a:r>
            <a:endParaRPr lang="fr-FR" dirty="0">
              <a:solidFill>
                <a:srgbClr val="444444"/>
              </a:solidFill>
              <a:latin typeface="Tahoma" panose="020B0604030504040204" pitchFamily="34" charset="0"/>
              <a:ea typeface="Tahoma" panose="020B0604030504040204" pitchFamily="34" charset="0"/>
              <a:cs typeface="Tahoma" panose="020B0604030504040204" pitchFamily="34" charset="0"/>
            </a:endParaRPr>
          </a:p>
        </p:txBody>
      </p:sp>
      <p:cxnSp>
        <p:nvCxnSpPr>
          <p:cNvPr id="19" name="Connecteur droit 18"/>
          <p:cNvCxnSpPr/>
          <p:nvPr/>
        </p:nvCxnSpPr>
        <p:spPr>
          <a:xfrm>
            <a:off x="5295458" y="2914474"/>
            <a:ext cx="1459523" cy="8956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295458" y="2996757"/>
            <a:ext cx="1319064" cy="8351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501699" y="4283731"/>
            <a:ext cx="3110974" cy="215444"/>
          </a:xfrm>
          <a:prstGeom prst="rect">
            <a:avLst/>
          </a:prstGeom>
        </p:spPr>
        <p:txBody>
          <a:bodyPr wrap="square">
            <a:spAutoFit/>
          </a:bodyPr>
          <a:lstStyle/>
          <a:p>
            <a:r>
              <a:rPr lang="fr-FR" sz="800" dirty="0" smtClean="0">
                <a:solidFill>
                  <a:srgbClr val="444444"/>
                </a:solidFill>
                <a:latin typeface="Tahoma" panose="020B0604030504040204" pitchFamily="34" charset="0"/>
                <a:ea typeface="Tahoma" panose="020B0604030504040204" pitchFamily="34" charset="0"/>
                <a:cs typeface="Tahoma" panose="020B0604030504040204" pitchFamily="34" charset="0"/>
              </a:rPr>
              <a:t>Les fosses en </a:t>
            </a:r>
            <a:r>
              <a:rPr lang="fr-FR" sz="800" dirty="0" err="1" smtClean="0">
                <a:solidFill>
                  <a:srgbClr val="444444"/>
                </a:solidFill>
                <a:latin typeface="Tahoma" panose="020B0604030504040204" pitchFamily="34" charset="0"/>
                <a:ea typeface="Tahoma" panose="020B0604030504040204" pitchFamily="34" charset="0"/>
                <a:cs typeface="Tahoma" panose="020B0604030504040204" pitchFamily="34" charset="0"/>
              </a:rPr>
              <a:t>géomembrane</a:t>
            </a:r>
            <a:r>
              <a:rPr lang="fr-FR" sz="800" dirty="0" smtClean="0">
                <a:solidFill>
                  <a:srgbClr val="444444"/>
                </a:solidFill>
                <a:latin typeface="Tahoma" panose="020B0604030504040204" pitchFamily="34" charset="0"/>
                <a:ea typeface="Tahoma" panose="020B0604030504040204" pitchFamily="34" charset="0"/>
                <a:cs typeface="Tahoma" panose="020B0604030504040204" pitchFamily="34" charset="0"/>
              </a:rPr>
              <a:t> persistent en Mayenne. © FE 53</a:t>
            </a:r>
            <a:endParaRPr lang="fr-FR" sz="800" dirty="0">
              <a:solidFill>
                <a:srgbClr val="444444"/>
              </a:solidFill>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877803" y="5664943"/>
            <a:ext cx="5921310" cy="369332"/>
          </a:xfrm>
          <a:prstGeom prst="rect">
            <a:avLst/>
          </a:prstGeom>
        </p:spPr>
        <p:txBody>
          <a:bodyPr wrap="square">
            <a:spAutoFit/>
          </a:bodyPr>
          <a:lstStyle/>
          <a:p>
            <a:r>
              <a:rPr lang="fr-FR" dirty="0" smtClean="0">
                <a:solidFill>
                  <a:schemeClr val="accent2"/>
                </a:solidFill>
                <a:latin typeface="Tahoma" panose="020B0604030504040204" pitchFamily="34" charset="0"/>
                <a:ea typeface="Tahoma" panose="020B0604030504040204" pitchFamily="34" charset="0"/>
                <a:cs typeface="Tahoma" panose="020B0604030504040204" pitchFamily="34" charset="0"/>
              </a:rPr>
              <a:t>La Fédération s’oppose de facto à l’élevage industriel</a:t>
            </a:r>
            <a:r>
              <a:rPr lang="fr-FR" dirty="0" smtClean="0">
                <a:solidFill>
                  <a:srgbClr val="444444"/>
                </a:solidFill>
                <a:latin typeface="Tahoma" panose="020B0604030504040204" pitchFamily="34" charset="0"/>
                <a:ea typeface="Tahoma" panose="020B0604030504040204" pitchFamily="34" charset="0"/>
                <a:cs typeface="Tahoma" panose="020B0604030504040204" pitchFamily="34" charset="0"/>
              </a:rPr>
              <a:t>. </a:t>
            </a:r>
          </a:p>
        </p:txBody>
      </p:sp>
      <p:sp>
        <p:nvSpPr>
          <p:cNvPr id="26" name="Titre 1"/>
          <p:cNvSpPr txBox="1">
            <a:spLocks/>
          </p:cNvSpPr>
          <p:nvPr/>
        </p:nvSpPr>
        <p:spPr>
          <a:xfrm>
            <a:off x="2847246" y="224004"/>
            <a:ext cx="6560523" cy="511761"/>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QUELLE EST LA POSITION DE LA FE 53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7634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P spid="8" grpId="0"/>
      <p:bldP spid="20" grpId="0"/>
      <p:bldP spid="17" grpId="0"/>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0" name="Rectangle 9"/>
          <p:cNvSpPr/>
          <p:nvPr/>
        </p:nvSpPr>
        <p:spPr>
          <a:xfrm>
            <a:off x="4780672" y="830658"/>
            <a:ext cx="2280138" cy="369332"/>
          </a:xfrm>
          <a:prstGeom prst="rect">
            <a:avLst/>
          </a:prstGeom>
        </p:spPr>
        <p:txBody>
          <a:bodyPr wrap="square">
            <a:spAutoFit/>
          </a:bodyPr>
          <a:lstStyle/>
          <a:p>
            <a:r>
              <a:rPr lang="fr-FR" b="1" dirty="0" smtClean="0">
                <a:solidFill>
                  <a:schemeClr val="accent5"/>
                </a:solidFill>
                <a:latin typeface="Arial" panose="020B0604020202020204" pitchFamily="34" charset="0"/>
              </a:rPr>
              <a:t>Le rôle de la FE 53</a:t>
            </a:r>
            <a:endParaRPr lang="fr-FR" b="1" dirty="0">
              <a:solidFill>
                <a:schemeClr val="accent5"/>
              </a:solidFill>
              <a:latin typeface="Arial" panose="020B0604020202020204" pitchFamily="34" charset="0"/>
            </a:endParaRPr>
          </a:p>
        </p:txBody>
      </p:sp>
      <p:sp>
        <p:nvSpPr>
          <p:cNvPr id="8" name="Rectangle 7"/>
          <p:cNvSpPr/>
          <p:nvPr/>
        </p:nvSpPr>
        <p:spPr>
          <a:xfrm>
            <a:off x="1148860" y="1214679"/>
            <a:ext cx="7696201" cy="1740668"/>
          </a:xfrm>
          <a:prstGeom prst="rect">
            <a:avLst/>
          </a:prstGeom>
        </p:spPr>
        <p:txBody>
          <a:bodyPr wrap="square">
            <a:spAutoFit/>
          </a:bodyPr>
          <a:lstStyle/>
          <a:p>
            <a:pPr marL="285750" indent="-285750">
              <a:buFontTx/>
              <a:buChar char="-"/>
            </a:pPr>
            <a:r>
              <a:rPr lang="fr-FR" dirty="0" smtClean="0">
                <a:solidFill>
                  <a:srgbClr val="444444"/>
                </a:solidFill>
                <a:latin typeface="Arial" panose="020B0604020202020204" pitchFamily="34" charset="0"/>
              </a:rPr>
              <a:t>Aider à la compréhension des probl</a:t>
            </a:r>
            <a:r>
              <a:rPr lang="fr-FR" dirty="0">
                <a:solidFill>
                  <a:srgbClr val="444444"/>
                </a:solidFill>
                <a:latin typeface="Arial" panose="020B0604020202020204" pitchFamily="34" charset="0"/>
              </a:rPr>
              <a:t>é</a:t>
            </a:r>
            <a:r>
              <a:rPr lang="fr-FR" dirty="0" smtClean="0">
                <a:solidFill>
                  <a:srgbClr val="444444"/>
                </a:solidFill>
                <a:latin typeface="Arial" panose="020B0604020202020204" pitchFamily="34" charset="0"/>
              </a:rPr>
              <a:t>matiques des projets aussi bien côté porteurs de projets (voire acteurs de la filière) que des riverains ou opposants reposant sur des expériences non-écrites </a:t>
            </a:r>
            <a:r>
              <a:rPr lang="fr-FR" dirty="0">
                <a:solidFill>
                  <a:srgbClr val="444444"/>
                </a:solidFill>
                <a:latin typeface="Arial" panose="020B0604020202020204" pitchFamily="34" charset="0"/>
              </a:rPr>
              <a:t>mais </a:t>
            </a:r>
            <a:r>
              <a:rPr lang="fr-FR" dirty="0" smtClean="0">
                <a:solidFill>
                  <a:srgbClr val="444444"/>
                </a:solidFill>
                <a:latin typeface="Arial" panose="020B0604020202020204" pitchFamily="34" charset="0"/>
              </a:rPr>
              <a:t>concrètes. FE </a:t>
            </a:r>
            <a:r>
              <a:rPr lang="fr-FR" dirty="0">
                <a:solidFill>
                  <a:srgbClr val="444444"/>
                </a:solidFill>
                <a:latin typeface="Arial" panose="020B0604020202020204" pitchFamily="34" charset="0"/>
              </a:rPr>
              <a:t>a accompagné une dizaine de </a:t>
            </a:r>
            <a:r>
              <a:rPr lang="fr-FR" dirty="0" err="1">
                <a:solidFill>
                  <a:srgbClr val="444444"/>
                </a:solidFill>
                <a:latin typeface="Arial" panose="020B0604020202020204" pitchFamily="34" charset="0"/>
              </a:rPr>
              <a:t>méthaniseurs</a:t>
            </a:r>
            <a:r>
              <a:rPr lang="fr-FR" dirty="0">
                <a:solidFill>
                  <a:srgbClr val="444444"/>
                </a:solidFill>
                <a:latin typeface="Arial" panose="020B0604020202020204" pitchFamily="34" charset="0"/>
              </a:rPr>
              <a:t> depuis 10 ans en </a:t>
            </a:r>
            <a:r>
              <a:rPr lang="fr-FR" dirty="0" smtClean="0">
                <a:solidFill>
                  <a:srgbClr val="444444"/>
                </a:solidFill>
                <a:latin typeface="Arial" panose="020B0604020202020204" pitchFamily="34" charset="0"/>
              </a:rPr>
              <a:t>Mayenne, </a:t>
            </a:r>
            <a:r>
              <a:rPr lang="fr-FR" dirty="0">
                <a:solidFill>
                  <a:srgbClr val="444444"/>
                </a:solidFill>
                <a:latin typeface="Arial" panose="020B0604020202020204" pitchFamily="34" charset="0"/>
              </a:rPr>
              <a:t>tous ont abouti avec plusieurs </a:t>
            </a:r>
            <a:r>
              <a:rPr lang="fr-FR" dirty="0" smtClean="0">
                <a:solidFill>
                  <a:srgbClr val="444444"/>
                </a:solidFill>
                <a:latin typeface="Arial" panose="020B0604020202020204" pitchFamily="34" charset="0"/>
              </a:rPr>
              <a:t>déports. Tous, sauf un, celui de la Sara à Craon en 2014, près d’un collège et d’un lotissement ;</a:t>
            </a:r>
            <a:endParaRPr lang="fr-FR" dirty="0">
              <a:solidFill>
                <a:srgbClr val="444444"/>
              </a:solidFill>
              <a:latin typeface="Arial" panose="020B0604020202020204" pitchFamily="34" charset="0"/>
            </a:endParaRPr>
          </a:p>
        </p:txBody>
      </p:sp>
      <p:sp>
        <p:nvSpPr>
          <p:cNvPr id="11" name="Rectangle 10"/>
          <p:cNvSpPr/>
          <p:nvPr/>
        </p:nvSpPr>
        <p:spPr>
          <a:xfrm>
            <a:off x="5468815" y="2962640"/>
            <a:ext cx="6479344" cy="1754326"/>
          </a:xfrm>
          <a:prstGeom prst="rect">
            <a:avLst/>
          </a:prstGeom>
        </p:spPr>
        <p:txBody>
          <a:bodyPr wrap="square">
            <a:spAutoFit/>
          </a:bodyPr>
          <a:lstStyle/>
          <a:p>
            <a:pPr marL="285750" indent="-285750">
              <a:buFontTx/>
              <a:buChar char="-"/>
            </a:pPr>
            <a:r>
              <a:rPr lang="fr-FR" dirty="0">
                <a:solidFill>
                  <a:srgbClr val="444444"/>
                </a:solidFill>
                <a:latin typeface="Arial" panose="020B0604020202020204" pitchFamily="34" charset="0"/>
              </a:rPr>
              <a:t>f</a:t>
            </a:r>
            <a:r>
              <a:rPr lang="fr-FR" dirty="0" smtClean="0">
                <a:solidFill>
                  <a:srgbClr val="444444"/>
                </a:solidFill>
                <a:latin typeface="Arial" panose="020B0604020202020204" pitchFamily="34" charset="0"/>
              </a:rPr>
              <a:t>aciliter, ne pas être dogmatique, militer pour un modèle </a:t>
            </a:r>
            <a:r>
              <a:rPr lang="fr-FR" dirty="0">
                <a:solidFill>
                  <a:srgbClr val="444444"/>
                </a:solidFill>
                <a:latin typeface="Arial" panose="020B0604020202020204" pitchFamily="34" charset="0"/>
              </a:rPr>
              <a:t>de transition énergétique </a:t>
            </a:r>
            <a:r>
              <a:rPr lang="fr-FR" dirty="0" smtClean="0">
                <a:solidFill>
                  <a:srgbClr val="444444"/>
                </a:solidFill>
                <a:latin typeface="Arial" panose="020B0604020202020204" pitchFamily="34" charset="0"/>
              </a:rPr>
              <a:t>nécessaire (nous </a:t>
            </a:r>
            <a:r>
              <a:rPr lang="fr-FR" dirty="0">
                <a:solidFill>
                  <a:srgbClr val="444444"/>
                </a:solidFill>
                <a:latin typeface="Arial" panose="020B0604020202020204" pitchFamily="34" charset="0"/>
              </a:rPr>
              <a:t>soutenons sous certaines conditions d’acceptation sociale tous les </a:t>
            </a:r>
            <a:r>
              <a:rPr lang="fr-FR" dirty="0" smtClean="0">
                <a:solidFill>
                  <a:srgbClr val="444444"/>
                </a:solidFill>
                <a:latin typeface="Arial" panose="020B0604020202020204" pitchFamily="34" charset="0"/>
              </a:rPr>
              <a:t>projets). Une position indispensable pour convaincre parfois des riverains qui ont tendance à être au départ contre la méthanisation ou l’éolien, </a:t>
            </a:r>
            <a:r>
              <a:rPr lang="fr-FR" dirty="0" err="1" smtClean="0">
                <a:solidFill>
                  <a:srgbClr val="444444"/>
                </a:solidFill>
                <a:latin typeface="Arial" panose="020B0604020202020204" pitchFamily="34" charset="0"/>
              </a:rPr>
              <a:t>etc</a:t>
            </a:r>
            <a:r>
              <a:rPr lang="fr-FR" dirty="0" smtClean="0">
                <a:solidFill>
                  <a:srgbClr val="444444"/>
                </a:solidFill>
                <a:latin typeface="Arial" panose="020B0604020202020204" pitchFamily="34" charset="0"/>
              </a:rPr>
              <a:t> ;</a:t>
            </a:r>
            <a:endParaRPr lang="fr-FR" dirty="0">
              <a:solidFill>
                <a:srgbClr val="444444"/>
              </a:solidFill>
              <a:latin typeface="Arial" panose="020B0604020202020204" pitchFamily="34" charset="0"/>
            </a:endParaRPr>
          </a:p>
        </p:txBody>
      </p:sp>
      <p:sp>
        <p:nvSpPr>
          <p:cNvPr id="12" name="Rectangle 11"/>
          <p:cNvSpPr/>
          <p:nvPr/>
        </p:nvSpPr>
        <p:spPr>
          <a:xfrm>
            <a:off x="1148861" y="4724260"/>
            <a:ext cx="6096000" cy="646331"/>
          </a:xfrm>
          <a:prstGeom prst="rect">
            <a:avLst/>
          </a:prstGeom>
        </p:spPr>
        <p:txBody>
          <a:bodyPr>
            <a:spAutoFit/>
          </a:bodyPr>
          <a:lstStyle/>
          <a:p>
            <a:pPr marL="285750" indent="-285750">
              <a:buFontTx/>
              <a:buChar char="-"/>
            </a:pPr>
            <a:r>
              <a:rPr lang="fr-FR" dirty="0" smtClean="0">
                <a:solidFill>
                  <a:srgbClr val="444444"/>
                </a:solidFill>
                <a:latin typeface="Arial" panose="020B0604020202020204" pitchFamily="34" charset="0"/>
              </a:rPr>
              <a:t>entretenir </a:t>
            </a:r>
            <a:r>
              <a:rPr lang="fr-FR" dirty="0">
                <a:solidFill>
                  <a:srgbClr val="444444"/>
                </a:solidFill>
                <a:latin typeface="Arial" panose="020B0604020202020204" pitchFamily="34" charset="0"/>
              </a:rPr>
              <a:t>un dialogue permanent pendant le processus d’instruction pour améliorer le </a:t>
            </a:r>
            <a:r>
              <a:rPr lang="fr-FR" dirty="0" smtClean="0">
                <a:solidFill>
                  <a:srgbClr val="444444"/>
                </a:solidFill>
                <a:latin typeface="Arial" panose="020B0604020202020204" pitchFamily="34" charset="0"/>
              </a:rPr>
              <a:t>projet ;</a:t>
            </a:r>
            <a:endParaRPr lang="fr-FR" dirty="0">
              <a:solidFill>
                <a:srgbClr val="444444"/>
              </a:solidFill>
              <a:latin typeface="Arial" panose="020B0604020202020204" pitchFamily="34" charset="0"/>
            </a:endParaRPr>
          </a:p>
        </p:txBody>
      </p:sp>
      <p:sp>
        <p:nvSpPr>
          <p:cNvPr id="13" name="Rectangle 12"/>
          <p:cNvSpPr/>
          <p:nvPr/>
        </p:nvSpPr>
        <p:spPr>
          <a:xfrm>
            <a:off x="5695743" y="5015367"/>
            <a:ext cx="6252416" cy="1787055"/>
          </a:xfrm>
          <a:prstGeom prst="rect">
            <a:avLst/>
          </a:prstGeom>
        </p:spPr>
        <p:txBody>
          <a:bodyPr wrap="square">
            <a:spAutoFit/>
          </a:bodyPr>
          <a:lstStyle/>
          <a:p>
            <a:pPr marL="285750" indent="-285750">
              <a:buFontTx/>
              <a:buChar char="-"/>
            </a:pPr>
            <a:r>
              <a:rPr lang="fr-FR" dirty="0" smtClean="0">
                <a:solidFill>
                  <a:srgbClr val="444444"/>
                </a:solidFill>
                <a:latin typeface="Arial" panose="020B0604020202020204" pitchFamily="34" charset="0"/>
              </a:rPr>
              <a:t>Créer un rapport de force, nécessaire lorsque le dialogue est compliqué : la FE, forte de son expérience a un savoir-faire, bien utile pour accompagner des riverains qui sont par définition des minorités. Le rapport de force</a:t>
            </a:r>
            <a:br>
              <a:rPr lang="fr-FR" dirty="0" smtClean="0">
                <a:solidFill>
                  <a:srgbClr val="444444"/>
                </a:solidFill>
                <a:latin typeface="Arial" panose="020B0604020202020204" pitchFamily="34" charset="0"/>
              </a:rPr>
            </a:br>
            <a:r>
              <a:rPr lang="fr-FR" dirty="0" smtClean="0">
                <a:solidFill>
                  <a:srgbClr val="444444"/>
                </a:solidFill>
                <a:latin typeface="Arial" panose="020B0604020202020204" pitchFamily="34" charset="0"/>
              </a:rPr>
              <a:t>          se construit souvent dans la recherche</a:t>
            </a:r>
            <a:br>
              <a:rPr lang="fr-FR" dirty="0" smtClean="0">
                <a:solidFill>
                  <a:srgbClr val="444444"/>
                </a:solidFill>
                <a:latin typeface="Arial" panose="020B0604020202020204" pitchFamily="34" charset="0"/>
              </a:rPr>
            </a:br>
            <a:r>
              <a:rPr lang="fr-FR" dirty="0" smtClean="0">
                <a:solidFill>
                  <a:srgbClr val="444444"/>
                </a:solidFill>
                <a:latin typeface="Arial" panose="020B0604020202020204" pitchFamily="34" charset="0"/>
              </a:rPr>
              <a:t>          d’alternatives crédibles.</a:t>
            </a:r>
            <a:endParaRPr lang="fr-FR" dirty="0">
              <a:solidFill>
                <a:srgbClr val="444444"/>
              </a:solidFill>
              <a:latin typeface="Arial" panose="020B0604020202020204" pitchFamily="34" charset="0"/>
            </a:endParaRPr>
          </a:p>
        </p:txBody>
      </p:sp>
      <p:sp>
        <p:nvSpPr>
          <p:cNvPr id="4" name="Espace réservé du numéro de diapositive 3"/>
          <p:cNvSpPr>
            <a:spLocks noGrp="1"/>
          </p:cNvSpPr>
          <p:nvPr>
            <p:ph type="sldNum" sz="quarter" idx="12"/>
          </p:nvPr>
        </p:nvSpPr>
        <p:spPr/>
        <p:txBody>
          <a:bodyPr/>
          <a:lstStyle/>
          <a:p>
            <a:fld id="{5253F130-22FD-436E-B233-0C12E2367D8F}" type="slidenum">
              <a:rPr lang="fr-FR" smtClean="0"/>
              <a:t>34</a:t>
            </a:fld>
            <a:endParaRPr lang="fr-FR"/>
          </a:p>
        </p:txBody>
      </p:sp>
      <p:sp>
        <p:nvSpPr>
          <p:cNvPr id="14" name="Titre 1"/>
          <p:cNvSpPr txBox="1">
            <a:spLocks/>
          </p:cNvSpPr>
          <p:nvPr/>
        </p:nvSpPr>
        <p:spPr>
          <a:xfrm>
            <a:off x="2847246" y="224004"/>
            <a:ext cx="6560523" cy="511761"/>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QUELLE EST LA POSITION DE LA FE 53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4912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3" name="Rectangle 12"/>
          <p:cNvSpPr/>
          <p:nvPr/>
        </p:nvSpPr>
        <p:spPr>
          <a:xfrm>
            <a:off x="3748094" y="769785"/>
            <a:ext cx="4858072" cy="369332"/>
          </a:xfrm>
          <a:prstGeom prst="rect">
            <a:avLst/>
          </a:prstGeom>
        </p:spPr>
        <p:txBody>
          <a:bodyPr wrap="square">
            <a:spAutoFit/>
          </a:bodyPr>
          <a:lstStyle/>
          <a:p>
            <a:r>
              <a:rPr lang="fr-FR" b="1" dirty="0" err="1" smtClean="0">
                <a:solidFill>
                  <a:schemeClr val="accent5"/>
                </a:solidFill>
                <a:latin typeface="Arial" panose="020B0604020202020204" pitchFamily="34" charset="0"/>
              </a:rPr>
              <a:t>Solagro</a:t>
            </a:r>
            <a:r>
              <a:rPr lang="fr-FR" b="1" dirty="0" smtClean="0">
                <a:solidFill>
                  <a:schemeClr val="accent5"/>
                </a:solidFill>
                <a:latin typeface="Arial" panose="020B0604020202020204" pitchFamily="34" charset="0"/>
              </a:rPr>
              <a:t> (organisme de conseil en énergie) </a:t>
            </a:r>
            <a:endParaRPr lang="fr-FR" b="1" dirty="0">
              <a:solidFill>
                <a:schemeClr val="accent5"/>
              </a:solidFill>
              <a:latin typeface="Arial" panose="020B0604020202020204" pitchFamily="34" charset="0"/>
            </a:endParaRPr>
          </a:p>
        </p:txBody>
      </p:sp>
      <p:sp>
        <p:nvSpPr>
          <p:cNvPr id="4" name="Espace réservé du numéro de diapositive 3"/>
          <p:cNvSpPr>
            <a:spLocks noGrp="1"/>
          </p:cNvSpPr>
          <p:nvPr>
            <p:ph type="sldNum" sz="quarter" idx="12"/>
          </p:nvPr>
        </p:nvSpPr>
        <p:spPr/>
        <p:txBody>
          <a:bodyPr/>
          <a:lstStyle/>
          <a:p>
            <a:fld id="{5253F130-22FD-436E-B233-0C12E2367D8F}" type="slidenum">
              <a:rPr lang="fr-FR" smtClean="0"/>
              <a:t>35</a:t>
            </a:fld>
            <a:endParaRPr lang="fr-FR"/>
          </a:p>
        </p:txBody>
      </p:sp>
      <p:sp>
        <p:nvSpPr>
          <p:cNvPr id="12" name="Titre 1"/>
          <p:cNvSpPr txBox="1">
            <a:spLocks/>
          </p:cNvSpPr>
          <p:nvPr/>
        </p:nvSpPr>
        <p:spPr>
          <a:xfrm>
            <a:off x="3748094" y="269092"/>
            <a:ext cx="4766158" cy="453683"/>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ILS NOUS POSENT QUESTION</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896088" y="1426257"/>
            <a:ext cx="5866034" cy="369332"/>
          </a:xfrm>
          <a:prstGeom prst="rect">
            <a:avLst/>
          </a:prstGeom>
        </p:spPr>
        <p:txBody>
          <a:bodyPr wrap="square">
            <a:spAutoFit/>
          </a:bodyPr>
          <a:lstStyle/>
          <a:p>
            <a:r>
              <a:rPr lang="fr-FR" dirty="0" smtClean="0">
                <a:solidFill>
                  <a:srgbClr val="444444"/>
                </a:solidFill>
                <a:latin typeface="Arial" panose="020B0604020202020204" pitchFamily="34" charset="0"/>
              </a:rPr>
              <a:t>- un des acteurs principaux dans le scénario </a:t>
            </a:r>
            <a:r>
              <a:rPr lang="fr-FR" dirty="0" err="1" smtClean="0">
                <a:solidFill>
                  <a:srgbClr val="444444"/>
                </a:solidFill>
                <a:latin typeface="Arial" panose="020B0604020202020204" pitchFamily="34" charset="0"/>
              </a:rPr>
              <a:t>négaWatt</a:t>
            </a:r>
            <a:r>
              <a:rPr lang="fr-FR" dirty="0" smtClean="0">
                <a:solidFill>
                  <a:srgbClr val="444444"/>
                </a:solidFill>
                <a:latin typeface="Arial" panose="020B0604020202020204" pitchFamily="34" charset="0"/>
              </a:rPr>
              <a:t> </a:t>
            </a:r>
          </a:p>
        </p:txBody>
      </p:sp>
      <p:sp>
        <p:nvSpPr>
          <p:cNvPr id="17" name="Rectangle 16"/>
          <p:cNvSpPr/>
          <p:nvPr/>
        </p:nvSpPr>
        <p:spPr>
          <a:xfrm>
            <a:off x="896088" y="1735358"/>
            <a:ext cx="6112218" cy="369332"/>
          </a:xfrm>
          <a:prstGeom prst="rect">
            <a:avLst/>
          </a:prstGeom>
        </p:spPr>
        <p:txBody>
          <a:bodyPr wrap="square">
            <a:spAutoFit/>
          </a:bodyPr>
          <a:lstStyle/>
          <a:p>
            <a:r>
              <a:rPr lang="fr-FR" dirty="0" smtClean="0">
                <a:solidFill>
                  <a:srgbClr val="444444"/>
                </a:solidFill>
                <a:latin typeface="Arial" panose="020B0604020202020204" pitchFamily="34" charset="0"/>
              </a:rPr>
              <a:t>- un des acteurs principaux dans le scénario </a:t>
            </a:r>
            <a:r>
              <a:rPr lang="fr-FR" dirty="0" err="1" smtClean="0">
                <a:solidFill>
                  <a:srgbClr val="444444"/>
                </a:solidFill>
                <a:latin typeface="Arial" panose="020B0604020202020204" pitchFamily="34" charset="0"/>
              </a:rPr>
              <a:t>Afterres</a:t>
            </a:r>
            <a:r>
              <a:rPr lang="fr-FR" dirty="0" smtClean="0">
                <a:solidFill>
                  <a:srgbClr val="444444"/>
                </a:solidFill>
                <a:latin typeface="Arial" panose="020B0604020202020204" pitchFamily="34" charset="0"/>
              </a:rPr>
              <a:t> 2050 </a:t>
            </a:r>
          </a:p>
        </p:txBody>
      </p:sp>
      <p:sp>
        <p:nvSpPr>
          <p:cNvPr id="18" name="Rectangle 17"/>
          <p:cNvSpPr/>
          <p:nvPr/>
        </p:nvSpPr>
        <p:spPr>
          <a:xfrm>
            <a:off x="896088" y="2067307"/>
            <a:ext cx="10938358" cy="369332"/>
          </a:xfrm>
          <a:prstGeom prst="rect">
            <a:avLst/>
          </a:prstGeom>
        </p:spPr>
        <p:txBody>
          <a:bodyPr wrap="square">
            <a:spAutoFit/>
          </a:bodyPr>
          <a:lstStyle/>
          <a:p>
            <a:r>
              <a:rPr lang="fr-FR" dirty="0" smtClean="0">
                <a:solidFill>
                  <a:srgbClr val="444444"/>
                </a:solidFill>
                <a:latin typeface="Arial" panose="020B0604020202020204" pitchFamily="34" charset="0"/>
              </a:rPr>
              <a:t>- un des acteurs principaux dans le club ATEE Biogaz, club de lobbying de la méthanisation </a:t>
            </a:r>
          </a:p>
        </p:txBody>
      </p:sp>
      <p:sp>
        <p:nvSpPr>
          <p:cNvPr id="19" name="Rectangle 18"/>
          <p:cNvSpPr/>
          <p:nvPr/>
        </p:nvSpPr>
        <p:spPr>
          <a:xfrm>
            <a:off x="506369" y="1125536"/>
            <a:ext cx="6536142" cy="369332"/>
          </a:xfrm>
          <a:prstGeom prst="rect">
            <a:avLst/>
          </a:prstGeom>
        </p:spPr>
        <p:txBody>
          <a:bodyPr wrap="square">
            <a:spAutoFit/>
          </a:bodyPr>
          <a:lstStyle/>
          <a:p>
            <a:r>
              <a:rPr lang="fr-FR" dirty="0" smtClean="0">
                <a:solidFill>
                  <a:schemeClr val="accent2"/>
                </a:solidFill>
                <a:latin typeface="Arial" panose="020B0604020202020204" pitchFamily="34" charset="0"/>
              </a:rPr>
              <a:t>Directeur général de </a:t>
            </a:r>
            <a:r>
              <a:rPr lang="fr-FR" dirty="0" err="1" smtClean="0">
                <a:solidFill>
                  <a:schemeClr val="accent2"/>
                </a:solidFill>
                <a:latin typeface="Arial" panose="020B0604020202020204" pitchFamily="34" charset="0"/>
              </a:rPr>
              <a:t>Solagro</a:t>
            </a:r>
            <a:r>
              <a:rPr lang="fr-FR" dirty="0" smtClean="0">
                <a:solidFill>
                  <a:schemeClr val="accent2"/>
                </a:solidFill>
                <a:latin typeface="Arial" panose="020B0604020202020204" pitchFamily="34" charset="0"/>
              </a:rPr>
              <a:t>, il est "en même temps" :</a:t>
            </a:r>
          </a:p>
        </p:txBody>
      </p:sp>
      <p:sp>
        <p:nvSpPr>
          <p:cNvPr id="20" name="Rectangle 19"/>
          <p:cNvSpPr/>
          <p:nvPr/>
        </p:nvSpPr>
        <p:spPr>
          <a:xfrm>
            <a:off x="322120" y="3797821"/>
            <a:ext cx="11512326" cy="1200329"/>
          </a:xfrm>
          <a:prstGeom prst="rect">
            <a:avLst/>
          </a:prstGeom>
        </p:spPr>
        <p:txBody>
          <a:bodyPr wrap="square">
            <a:spAutoFit/>
          </a:bodyPr>
          <a:lstStyle/>
          <a:p>
            <a:r>
              <a:rPr lang="fr-FR" dirty="0" smtClean="0">
                <a:solidFill>
                  <a:srgbClr val="444444"/>
                </a:solidFill>
                <a:latin typeface="Arial" panose="020B0604020202020204" pitchFamily="34" charset="0"/>
              </a:rPr>
              <a:t>Cette controverse a donné naissance à un groupe dit « national » piloté par FNE. Il avait pour but d’obtenir des réponses claires sur certaines divergences. Pour ce faire, il a organisé une audition des principaux acteurs de la filière dont le directeur général de </a:t>
            </a:r>
            <a:r>
              <a:rPr lang="fr-FR" dirty="0" err="1" smtClean="0">
                <a:solidFill>
                  <a:srgbClr val="444444"/>
                </a:solidFill>
                <a:latin typeface="Arial" panose="020B0604020202020204" pitchFamily="34" charset="0"/>
              </a:rPr>
              <a:t>Solagro</a:t>
            </a:r>
            <a:r>
              <a:rPr lang="fr-FR" dirty="0" smtClean="0">
                <a:solidFill>
                  <a:srgbClr val="444444"/>
                </a:solidFill>
                <a:latin typeface="Arial" panose="020B0604020202020204" pitchFamily="34" charset="0"/>
              </a:rPr>
              <a:t>. La FE 53 y a participé. Mais les 250 pages du rapport se sont un peu trop noyées dans la technique : on attendra pour les réponses claires….    </a:t>
            </a:r>
          </a:p>
        </p:txBody>
      </p:sp>
      <p:sp>
        <p:nvSpPr>
          <p:cNvPr id="2" name="Rectangle 1"/>
          <p:cNvSpPr/>
          <p:nvPr/>
        </p:nvSpPr>
        <p:spPr>
          <a:xfrm>
            <a:off x="2630087" y="5201125"/>
            <a:ext cx="6210301" cy="369332"/>
          </a:xfrm>
          <a:prstGeom prst="rect">
            <a:avLst/>
          </a:prstGeom>
        </p:spPr>
        <p:txBody>
          <a:bodyPr wrap="square">
            <a:spAutoFit/>
          </a:bodyPr>
          <a:lstStyle/>
          <a:p>
            <a:pPr algn="ctr" fontAlgn="base"/>
            <a:r>
              <a:rPr lang="fr-FR" b="1" dirty="0" smtClean="0">
                <a:solidFill>
                  <a:schemeClr val="accent5"/>
                </a:solidFill>
                <a:latin typeface="poppins-semibold"/>
              </a:rPr>
              <a:t>Le CNVM (Collectif </a:t>
            </a:r>
            <a:r>
              <a:rPr lang="fr-FR" b="1" dirty="0">
                <a:solidFill>
                  <a:schemeClr val="accent5"/>
                </a:solidFill>
                <a:latin typeface="poppins-semibold"/>
              </a:rPr>
              <a:t>National Vigilance </a:t>
            </a:r>
            <a:r>
              <a:rPr lang="fr-FR" b="1" dirty="0" smtClean="0">
                <a:solidFill>
                  <a:schemeClr val="accent5"/>
                </a:solidFill>
                <a:latin typeface="poppins-semibold"/>
              </a:rPr>
              <a:t>Méthanisation)</a:t>
            </a:r>
            <a:endParaRPr lang="fr-FR" b="1" i="0" dirty="0">
              <a:solidFill>
                <a:schemeClr val="accent5"/>
              </a:solidFill>
              <a:effectLst/>
            </a:endParaRPr>
          </a:p>
        </p:txBody>
      </p:sp>
      <p:sp>
        <p:nvSpPr>
          <p:cNvPr id="21" name="Rectangle 20"/>
          <p:cNvSpPr/>
          <p:nvPr/>
        </p:nvSpPr>
        <p:spPr>
          <a:xfrm>
            <a:off x="896088" y="5527522"/>
            <a:ext cx="10639420" cy="646331"/>
          </a:xfrm>
          <a:prstGeom prst="rect">
            <a:avLst/>
          </a:prstGeom>
        </p:spPr>
        <p:txBody>
          <a:bodyPr wrap="square">
            <a:spAutoFit/>
          </a:bodyPr>
          <a:lstStyle/>
          <a:p>
            <a:r>
              <a:rPr lang="fr-FR" dirty="0" smtClean="0">
                <a:solidFill>
                  <a:srgbClr val="444444"/>
                </a:solidFill>
                <a:latin typeface="Arial" panose="020B0604020202020204" pitchFamily="34" charset="0"/>
              </a:rPr>
              <a:t>- un collectif opposé à la méthanisation (bien qu’il s’en défende) et dirigé par Daniel CHATEIGNER,</a:t>
            </a:r>
            <a:br>
              <a:rPr lang="fr-FR" dirty="0" smtClean="0">
                <a:solidFill>
                  <a:srgbClr val="444444"/>
                </a:solidFill>
                <a:latin typeface="Arial" panose="020B0604020202020204" pitchFamily="34" charset="0"/>
              </a:rPr>
            </a:br>
            <a:r>
              <a:rPr lang="fr-FR" dirty="0" smtClean="0">
                <a:solidFill>
                  <a:srgbClr val="444444"/>
                </a:solidFill>
                <a:latin typeface="Arial" panose="020B0604020202020204" pitchFamily="34" charset="0"/>
              </a:rPr>
              <a:t>  p</a:t>
            </a:r>
            <a:r>
              <a:rPr lang="fr-FR" dirty="0" smtClean="0">
                <a:solidFill>
                  <a:srgbClr val="363636"/>
                </a:solidFill>
                <a:latin typeface="arial" panose="020B0604020202020204" pitchFamily="34" charset="0"/>
              </a:rPr>
              <a:t>rofesseur </a:t>
            </a:r>
            <a:r>
              <a:rPr lang="fr-FR" dirty="0">
                <a:solidFill>
                  <a:srgbClr val="363636"/>
                </a:solidFill>
                <a:latin typeface="arial" panose="020B0604020202020204" pitchFamily="34" charset="0"/>
              </a:rPr>
              <a:t>à l’université de Caen </a:t>
            </a:r>
            <a:r>
              <a:rPr lang="fr-FR" dirty="0" smtClean="0">
                <a:solidFill>
                  <a:srgbClr val="363636"/>
                </a:solidFill>
                <a:latin typeface="arial" panose="020B0604020202020204" pitchFamily="34" charset="0"/>
              </a:rPr>
              <a:t>Normandie. </a:t>
            </a:r>
            <a:endParaRPr lang="fr-FR" dirty="0" smtClean="0">
              <a:solidFill>
                <a:srgbClr val="444444"/>
              </a:solidFill>
              <a:latin typeface="Arial" panose="020B0604020202020204" pitchFamily="34" charset="0"/>
            </a:endParaRPr>
          </a:p>
        </p:txBody>
      </p:sp>
      <p:sp>
        <p:nvSpPr>
          <p:cNvPr id="22" name="Rectangle 21"/>
          <p:cNvSpPr/>
          <p:nvPr/>
        </p:nvSpPr>
        <p:spPr>
          <a:xfrm>
            <a:off x="896088" y="2505920"/>
            <a:ext cx="9286241" cy="369332"/>
          </a:xfrm>
          <a:prstGeom prst="rect">
            <a:avLst/>
          </a:prstGeom>
        </p:spPr>
        <p:txBody>
          <a:bodyPr wrap="square">
            <a:spAutoFit/>
          </a:bodyPr>
          <a:lstStyle/>
          <a:p>
            <a:r>
              <a:rPr lang="fr-FR" dirty="0" smtClean="0">
                <a:solidFill>
                  <a:srgbClr val="444444"/>
                </a:solidFill>
                <a:latin typeface="Arial" panose="020B0604020202020204" pitchFamily="34" charset="0"/>
              </a:rPr>
              <a:t>- </a:t>
            </a:r>
            <a:r>
              <a:rPr lang="fr-FR" dirty="0">
                <a:solidFill>
                  <a:srgbClr val="444444"/>
                </a:solidFill>
                <a:latin typeface="Arial" panose="020B0604020202020204" pitchFamily="34" charset="0"/>
              </a:rPr>
              <a:t>c</a:t>
            </a:r>
            <a:r>
              <a:rPr lang="fr-FR" dirty="0" smtClean="0">
                <a:solidFill>
                  <a:srgbClr val="444444"/>
                </a:solidFill>
                <a:latin typeface="Arial" panose="020B0604020202020204" pitchFamily="34" charset="0"/>
              </a:rPr>
              <a:t>elui qui a piloté le projet Oudon Biogaz (Livré-la-Touche), l’un des plus gros de France.</a:t>
            </a:r>
          </a:p>
        </p:txBody>
      </p:sp>
      <p:sp>
        <p:nvSpPr>
          <p:cNvPr id="3" name="Rectangle 2"/>
          <p:cNvSpPr/>
          <p:nvPr/>
        </p:nvSpPr>
        <p:spPr>
          <a:xfrm>
            <a:off x="5735238" y="5872687"/>
            <a:ext cx="2053767" cy="261610"/>
          </a:xfrm>
          <a:prstGeom prst="rect">
            <a:avLst/>
          </a:prstGeom>
        </p:spPr>
        <p:txBody>
          <a:bodyPr wrap="none">
            <a:spAutoFit/>
          </a:bodyPr>
          <a:lstStyle/>
          <a:p>
            <a:r>
              <a:rPr lang="fr-FR" sz="1100" dirty="0">
                <a:latin typeface="Tahoma" panose="020B0604030504040204" pitchFamily="34" charset="0"/>
                <a:ea typeface="Tahoma" panose="020B0604030504040204" pitchFamily="34" charset="0"/>
                <a:cs typeface="Tahoma" panose="020B0604030504040204" pitchFamily="34" charset="0"/>
                <a:hlinkClick r:id="rId3"/>
              </a:rPr>
              <a:t>https://</a:t>
            </a:r>
            <a:r>
              <a:rPr lang="fr-FR" sz="1100" dirty="0" smtClean="0">
                <a:latin typeface="Tahoma" panose="020B0604030504040204" pitchFamily="34" charset="0"/>
                <a:ea typeface="Tahoma" panose="020B0604030504040204" pitchFamily="34" charset="0"/>
                <a:cs typeface="Tahoma" panose="020B0604030504040204" pitchFamily="34" charset="0"/>
                <a:hlinkClick r:id="rId3"/>
              </a:rPr>
              <a:t>www.cnvmch.fr/csnm</a:t>
            </a:r>
            <a:r>
              <a:rPr lang="fr-FR" sz="1100" dirty="0" smtClean="0">
                <a:latin typeface="Tahoma" panose="020B0604030504040204" pitchFamily="34" charset="0"/>
                <a:ea typeface="Tahoma" panose="020B0604030504040204" pitchFamily="34" charset="0"/>
                <a:cs typeface="Tahoma" panose="020B0604030504040204" pitchFamily="34" charset="0"/>
              </a:rPr>
              <a:t>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6564847" y="1447434"/>
            <a:ext cx="2045753" cy="261610"/>
          </a:xfrm>
          <a:prstGeom prst="rect">
            <a:avLst/>
          </a:prstGeom>
        </p:spPr>
        <p:txBody>
          <a:bodyPr wrap="none">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hlinkClick r:id="rId4"/>
              </a:rPr>
              <a:t>(https</a:t>
            </a:r>
            <a:r>
              <a:rPr lang="fr-FR" sz="1100" dirty="0">
                <a:latin typeface="Tahoma" panose="020B0604030504040204" pitchFamily="34" charset="0"/>
                <a:ea typeface="Tahoma" panose="020B0604030504040204" pitchFamily="34" charset="0"/>
                <a:cs typeface="Tahoma" panose="020B0604030504040204" pitchFamily="34" charset="0"/>
                <a:hlinkClick r:id="rId4"/>
              </a:rPr>
              <a:t>://www.negawatt.org</a:t>
            </a:r>
            <a:r>
              <a:rPr lang="fr-FR" sz="1100" dirty="0" smtClean="0">
                <a:latin typeface="Tahoma" panose="020B0604030504040204" pitchFamily="34" charset="0"/>
                <a:ea typeface="Tahoma" panose="020B0604030504040204" pitchFamily="34" charset="0"/>
                <a:cs typeface="Tahoma" panose="020B0604030504040204" pitchFamily="34" charset="0"/>
                <a:hlinkClick r:id="rId4"/>
              </a:rPr>
              <a:t>/</a:t>
            </a:r>
            <a:r>
              <a:rPr lang="fr-FR" sz="1100" dirty="0" smtClean="0">
                <a:latin typeface="Tahoma" panose="020B0604030504040204" pitchFamily="34" charset="0"/>
                <a:ea typeface="Tahoma" panose="020B0604030504040204" pitchFamily="34" charset="0"/>
                <a:cs typeface="Tahoma" panose="020B0604030504040204" pitchFamily="34" charset="0"/>
              </a:rPr>
              <a:t>)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7042511" y="1774911"/>
            <a:ext cx="2395207" cy="261610"/>
          </a:xfrm>
          <a:prstGeom prst="rect">
            <a:avLst/>
          </a:prstGeom>
        </p:spPr>
        <p:txBody>
          <a:bodyPr wrap="none">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hlinkClick r:id="rId5"/>
              </a:rPr>
              <a:t>(https</a:t>
            </a:r>
            <a:r>
              <a:rPr lang="fr-FR" sz="1100" dirty="0">
                <a:latin typeface="Tahoma" panose="020B0604030504040204" pitchFamily="34" charset="0"/>
                <a:ea typeface="Tahoma" panose="020B0604030504040204" pitchFamily="34" charset="0"/>
                <a:cs typeface="Tahoma" panose="020B0604030504040204" pitchFamily="34" charset="0"/>
                <a:hlinkClick r:id="rId5"/>
              </a:rPr>
              <a:t>://afterres2050.solagro.org</a:t>
            </a:r>
            <a:r>
              <a:rPr lang="fr-FR" sz="1100" dirty="0" smtClean="0">
                <a:latin typeface="Tahoma" panose="020B0604030504040204" pitchFamily="34" charset="0"/>
                <a:ea typeface="Tahoma" panose="020B0604030504040204" pitchFamily="34" charset="0"/>
                <a:cs typeface="Tahoma" panose="020B0604030504040204" pitchFamily="34" charset="0"/>
                <a:hlinkClick r:id="rId5"/>
              </a:rPr>
              <a:t>/</a:t>
            </a:r>
            <a:r>
              <a:rPr lang="fr-FR" sz="1100" dirty="0" smtClean="0">
                <a:latin typeface="Tahoma" panose="020B0604030504040204" pitchFamily="34" charset="0"/>
                <a:ea typeface="Tahoma" panose="020B0604030504040204" pitchFamily="34" charset="0"/>
                <a:cs typeface="Tahoma" panose="020B0604030504040204" pitchFamily="34" charset="0"/>
              </a:rPr>
              <a:t>)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8101999" y="2346371"/>
            <a:ext cx="3357009" cy="261610"/>
          </a:xfrm>
          <a:prstGeom prst="rect">
            <a:avLst/>
          </a:prstGeom>
        </p:spPr>
        <p:txBody>
          <a:bodyPr wrap="none">
            <a:spAutoFit/>
          </a:bodyPr>
          <a:lstStyle/>
          <a:p>
            <a:r>
              <a:rPr lang="fr-FR" sz="1100" dirty="0">
                <a:latin typeface="Tahoma" panose="020B0604030504040204" pitchFamily="34" charset="0"/>
                <a:ea typeface="Tahoma" panose="020B0604030504040204" pitchFamily="34" charset="0"/>
                <a:cs typeface="Tahoma" panose="020B0604030504040204" pitchFamily="34" charset="0"/>
                <a:hlinkClick r:id="rId6"/>
              </a:rPr>
              <a:t>https://</a:t>
            </a:r>
            <a:r>
              <a:rPr lang="fr-FR" sz="1100" dirty="0" smtClean="0">
                <a:latin typeface="Tahoma" panose="020B0604030504040204" pitchFamily="34" charset="0"/>
                <a:ea typeface="Tahoma" panose="020B0604030504040204" pitchFamily="34" charset="0"/>
                <a:cs typeface="Tahoma" panose="020B0604030504040204" pitchFamily="34" charset="0"/>
                <a:hlinkClick r:id="rId6"/>
              </a:rPr>
              <a:t>atee.fr/energies-renouvelables/club-biogaz</a:t>
            </a:r>
            <a:r>
              <a:rPr lang="fr-FR" sz="1100" dirty="0" smtClean="0">
                <a:latin typeface="Tahoma" panose="020B0604030504040204" pitchFamily="34" charset="0"/>
                <a:ea typeface="Tahoma" panose="020B0604030504040204" pitchFamily="34" charset="0"/>
                <a:cs typeface="Tahoma" panose="020B0604030504040204" pitchFamily="34" charset="0"/>
              </a:rPr>
              <a:t>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23" name="Rectangle 22"/>
          <p:cNvSpPr/>
          <p:nvPr/>
        </p:nvSpPr>
        <p:spPr>
          <a:xfrm>
            <a:off x="896088" y="2874903"/>
            <a:ext cx="10938358" cy="923330"/>
          </a:xfrm>
          <a:prstGeom prst="rect">
            <a:avLst/>
          </a:prstGeom>
        </p:spPr>
        <p:txBody>
          <a:bodyPr wrap="square">
            <a:spAutoFit/>
          </a:bodyPr>
          <a:lstStyle/>
          <a:p>
            <a:r>
              <a:rPr lang="fr-FR" dirty="0" smtClean="0">
                <a:solidFill>
                  <a:srgbClr val="444444"/>
                </a:solidFill>
                <a:latin typeface="Arial" panose="020B0604020202020204" pitchFamily="34" charset="0"/>
              </a:rPr>
              <a:t>- celui dont les calculs sur la qualité des </a:t>
            </a:r>
            <a:r>
              <a:rPr lang="fr-FR" dirty="0" err="1" smtClean="0">
                <a:solidFill>
                  <a:srgbClr val="444444"/>
                </a:solidFill>
                <a:latin typeface="Arial" panose="020B0604020202020204" pitchFamily="34" charset="0"/>
              </a:rPr>
              <a:t>digestats</a:t>
            </a:r>
            <a:r>
              <a:rPr lang="fr-FR" dirty="0" smtClean="0">
                <a:solidFill>
                  <a:srgbClr val="444444"/>
                </a:solidFill>
                <a:latin typeface="Arial" panose="020B0604020202020204" pitchFamily="34" charset="0"/>
              </a:rPr>
              <a:t> ont été vivement contestés par des membres</a:t>
            </a:r>
            <a:br>
              <a:rPr lang="fr-FR" dirty="0" smtClean="0">
                <a:solidFill>
                  <a:srgbClr val="444444"/>
                </a:solidFill>
                <a:latin typeface="Arial" panose="020B0604020202020204" pitchFamily="34" charset="0"/>
              </a:rPr>
            </a:br>
            <a:r>
              <a:rPr lang="fr-FR" dirty="0" smtClean="0">
                <a:solidFill>
                  <a:srgbClr val="444444"/>
                </a:solidFill>
                <a:latin typeface="Arial" panose="020B0604020202020204" pitchFamily="34" charset="0"/>
              </a:rPr>
              <a:t>  scientifiques de FNE. Ce qui a occasionné une certaine gène à l’ONG où on l’a vu parfois intervenir lors</a:t>
            </a:r>
            <a:br>
              <a:rPr lang="fr-FR" dirty="0" smtClean="0">
                <a:solidFill>
                  <a:srgbClr val="444444"/>
                </a:solidFill>
                <a:latin typeface="Arial" panose="020B0604020202020204" pitchFamily="34" charset="0"/>
              </a:rPr>
            </a:br>
            <a:r>
              <a:rPr lang="fr-FR" dirty="0" smtClean="0">
                <a:solidFill>
                  <a:srgbClr val="444444"/>
                </a:solidFill>
                <a:latin typeface="Arial" panose="020B0604020202020204" pitchFamily="34" charset="0"/>
              </a:rPr>
              <a:t>  des journées méthanisation. .</a:t>
            </a:r>
          </a:p>
        </p:txBody>
      </p:sp>
      <p:sp>
        <p:nvSpPr>
          <p:cNvPr id="8" name="Rectangle 7"/>
          <p:cNvSpPr/>
          <p:nvPr/>
        </p:nvSpPr>
        <p:spPr>
          <a:xfrm>
            <a:off x="5992640" y="4916826"/>
            <a:ext cx="5920938" cy="261610"/>
          </a:xfrm>
          <a:prstGeom prst="rect">
            <a:avLst/>
          </a:prstGeom>
        </p:spPr>
        <p:txBody>
          <a:bodyPr wrap="square">
            <a:spAutoFit/>
          </a:bodyPr>
          <a:lstStyle/>
          <a:p>
            <a:r>
              <a:rPr lang="fr-FR" sz="1100" dirty="0">
                <a:latin typeface="Tahoma" panose="020B0604030504040204" pitchFamily="34" charset="0"/>
                <a:ea typeface="Tahoma" panose="020B0604030504040204" pitchFamily="34" charset="0"/>
                <a:cs typeface="Tahoma" panose="020B0604030504040204" pitchFamily="34" charset="0"/>
                <a:hlinkClick r:id="rId7"/>
              </a:rPr>
              <a:t>https://</a:t>
            </a:r>
            <a:r>
              <a:rPr lang="fr-FR" sz="1100" dirty="0" smtClean="0">
                <a:latin typeface="Tahoma" panose="020B0604030504040204" pitchFamily="34" charset="0"/>
                <a:ea typeface="Tahoma" panose="020B0604030504040204" pitchFamily="34" charset="0"/>
                <a:cs typeface="Tahoma" panose="020B0604030504040204" pitchFamily="34" charset="0"/>
                <a:hlinkClick r:id="rId7"/>
              </a:rPr>
              <a:t>fne.asso.fr/publications/methanisation-etat-des-lieux-de-l-analyse-des-controverses</a:t>
            </a:r>
            <a:r>
              <a:rPr lang="fr-FR" sz="1100" dirty="0" smtClean="0">
                <a:latin typeface="Tahoma" panose="020B0604030504040204" pitchFamily="34" charset="0"/>
                <a:ea typeface="Tahoma" panose="020B0604030504040204" pitchFamily="34" charset="0"/>
                <a:cs typeface="Tahoma" panose="020B0604030504040204" pitchFamily="34" charset="0"/>
              </a:rPr>
              <a:t>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4743580" y="4930314"/>
            <a:ext cx="1249060" cy="246221"/>
          </a:xfrm>
          <a:prstGeom prst="rect">
            <a:avLst/>
          </a:prstGeom>
          <a:noFill/>
        </p:spPr>
        <p:txBody>
          <a:bodyPr wrap="none" rtlCol="0">
            <a:spAutoFit/>
          </a:bodyPr>
          <a:lstStyle/>
          <a:p>
            <a:r>
              <a:rPr lang="fr-FR" sz="1000" dirty="0" smtClean="0">
                <a:latin typeface="Tahoma" panose="020B0604030504040204" pitchFamily="34" charset="0"/>
                <a:ea typeface="Tahoma" panose="020B0604030504040204" pitchFamily="34" charset="0"/>
                <a:cs typeface="Tahoma" panose="020B0604030504040204" pitchFamily="34" charset="0"/>
              </a:rPr>
              <a:t>Voir les résultats : </a:t>
            </a:r>
            <a:endParaRPr lang="fr-FR" sz="1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5042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P spid="14" grpId="0"/>
      <p:bldP spid="17" grpId="0"/>
      <p:bldP spid="18" grpId="0"/>
      <p:bldP spid="19" grpId="0"/>
      <p:bldP spid="20" grpId="0"/>
      <p:bldP spid="2" grpId="0"/>
      <p:bldP spid="21" grpId="0"/>
      <p:bldP spid="22" grpId="0"/>
      <p:bldP spid="3" grpId="0"/>
      <p:bldP spid="6" grpId="0"/>
      <p:bldP spid="7" grpId="0"/>
      <p:bldP spid="23" grpId="0"/>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4" name="Espace réservé du numéro de diapositive 3"/>
          <p:cNvSpPr>
            <a:spLocks noGrp="1"/>
          </p:cNvSpPr>
          <p:nvPr>
            <p:ph type="sldNum" sz="quarter" idx="12"/>
          </p:nvPr>
        </p:nvSpPr>
        <p:spPr/>
        <p:txBody>
          <a:bodyPr/>
          <a:lstStyle/>
          <a:p>
            <a:fld id="{5253F130-22FD-436E-B233-0C12E2367D8F}" type="slidenum">
              <a:rPr lang="fr-FR" smtClean="0"/>
              <a:t>36</a:t>
            </a:fld>
            <a:endParaRPr lang="fr-FR"/>
          </a:p>
        </p:txBody>
      </p:sp>
      <p:sp>
        <p:nvSpPr>
          <p:cNvPr id="8" name="Rectangle 7"/>
          <p:cNvSpPr/>
          <p:nvPr/>
        </p:nvSpPr>
        <p:spPr>
          <a:xfrm>
            <a:off x="1266929" y="3113804"/>
            <a:ext cx="9617948" cy="1815882"/>
          </a:xfrm>
          <a:prstGeom prst="rect">
            <a:avLst/>
          </a:prstGeom>
        </p:spPr>
        <p:txBody>
          <a:bodyPr wrap="square">
            <a:spAutoFit/>
          </a:bodyPr>
          <a:lstStyle/>
          <a:p>
            <a:r>
              <a:rPr lang="fr-FR" sz="2800" dirty="0" smtClean="0">
                <a:latin typeface="Tahoma" panose="020B0604030504040204" pitchFamily="34" charset="0"/>
                <a:ea typeface="Tahoma" panose="020B0604030504040204" pitchFamily="34" charset="0"/>
                <a:cs typeface="Tahoma" panose="020B0604030504040204" pitchFamily="34" charset="0"/>
              </a:rPr>
              <a:t>« Ce </a:t>
            </a:r>
            <a:r>
              <a:rPr lang="fr-FR" sz="2800" dirty="0">
                <a:latin typeface="Tahoma" panose="020B0604030504040204" pitchFamily="34" charset="0"/>
                <a:ea typeface="Tahoma" panose="020B0604030504040204" pitchFamily="34" charset="0"/>
                <a:cs typeface="Tahoma" panose="020B0604030504040204" pitchFamily="34" charset="0"/>
              </a:rPr>
              <a:t>n'est pas parce que les choses sont difficiles que nous n'osons pas, c'est parce que nous n'osons pas qu'elles sont difficiles</a:t>
            </a:r>
            <a:r>
              <a:rPr lang="fr-FR" sz="2800" dirty="0" smtClean="0">
                <a:latin typeface="Tahoma" panose="020B0604030504040204" pitchFamily="34" charset="0"/>
                <a:ea typeface="Tahoma" panose="020B0604030504040204" pitchFamily="34" charset="0"/>
                <a:cs typeface="Tahoma" panose="020B0604030504040204" pitchFamily="34" charset="0"/>
              </a:rPr>
              <a:t>. »</a:t>
            </a:r>
          </a:p>
          <a:p>
            <a:r>
              <a:rPr lang="fr-FR" sz="2800" dirty="0" smtClean="0">
                <a:latin typeface="Tahoma" panose="020B0604030504040204" pitchFamily="34" charset="0"/>
                <a:ea typeface="Tahoma" panose="020B0604030504040204" pitchFamily="34" charset="0"/>
                <a:cs typeface="Tahoma" panose="020B0604030504040204" pitchFamily="34" charset="0"/>
              </a:rPr>
              <a:t>                                                                      (Sénèque)</a:t>
            </a:r>
            <a:endParaRPr lang="fr-FR" sz="2800" dirty="0">
              <a:latin typeface="Tahoma" panose="020B0604030504040204" pitchFamily="34" charset="0"/>
              <a:ea typeface="Tahoma" panose="020B0604030504040204" pitchFamily="34" charset="0"/>
              <a:cs typeface="Tahoma" panose="020B0604030504040204" pitchFamily="34" charset="0"/>
            </a:endParaRPr>
          </a:p>
        </p:txBody>
      </p:sp>
      <p:sp>
        <p:nvSpPr>
          <p:cNvPr id="23" name="Rectangle 22"/>
          <p:cNvSpPr/>
          <p:nvPr/>
        </p:nvSpPr>
        <p:spPr>
          <a:xfrm>
            <a:off x="8115551" y="6431190"/>
            <a:ext cx="2769326" cy="215444"/>
          </a:xfrm>
          <a:prstGeom prst="rect">
            <a:avLst/>
          </a:prstGeom>
        </p:spPr>
        <p:txBody>
          <a:bodyPr wrap="square">
            <a:spAutoFit/>
          </a:bodyPr>
          <a:lstStyle/>
          <a:p>
            <a:r>
              <a:rPr lang="fr-FR" sz="800" dirty="0" smtClean="0">
                <a:latin typeface="Tahoma" panose="020B0604030504040204" pitchFamily="34" charset="0"/>
                <a:ea typeface="Tahoma" panose="020B0604030504040204" pitchFamily="34" charset="0"/>
                <a:cs typeface="Tahoma" panose="020B0604030504040204" pitchFamily="34" charset="0"/>
              </a:rPr>
              <a:t>13 avril 2024 – Roger GODEFROY – Alain ROUSSARD</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24" name="Titre 1"/>
          <p:cNvSpPr txBox="1">
            <a:spLocks/>
          </p:cNvSpPr>
          <p:nvPr/>
        </p:nvSpPr>
        <p:spPr>
          <a:xfrm>
            <a:off x="4479615" y="478097"/>
            <a:ext cx="2739792" cy="488554"/>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CONCLUSION</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200836" y="1608861"/>
            <a:ext cx="9815926" cy="369332"/>
          </a:xfrm>
          <a:prstGeom prst="rect">
            <a:avLst/>
          </a:prstGeom>
        </p:spPr>
        <p:txBody>
          <a:bodyPr wrap="square">
            <a:spAutoFit/>
          </a:bodyPr>
          <a:lstStyle/>
          <a:p>
            <a:r>
              <a:rPr lang="fr-FR" dirty="0" smtClean="0">
                <a:solidFill>
                  <a:srgbClr val="444444"/>
                </a:solidFill>
                <a:latin typeface="Arial" panose="020B0604020202020204" pitchFamily="34" charset="0"/>
              </a:rPr>
              <a:t>Pour ceux et celles qui attendent la recette méthanisation de la FE 53, ils risquent d’être déçus.  </a:t>
            </a:r>
            <a:endParaRPr lang="fr-FR" dirty="0">
              <a:solidFill>
                <a:srgbClr val="444444"/>
              </a:solidFill>
              <a:latin typeface="Arial" panose="020B0604020202020204" pitchFamily="34" charset="0"/>
            </a:endParaRPr>
          </a:p>
        </p:txBody>
      </p:sp>
      <p:sp>
        <p:nvSpPr>
          <p:cNvPr id="11" name="Rectangle 10"/>
          <p:cNvSpPr/>
          <p:nvPr/>
        </p:nvSpPr>
        <p:spPr>
          <a:xfrm>
            <a:off x="1200836" y="1959065"/>
            <a:ext cx="9815926" cy="923330"/>
          </a:xfrm>
          <a:prstGeom prst="rect">
            <a:avLst/>
          </a:prstGeom>
        </p:spPr>
        <p:txBody>
          <a:bodyPr wrap="square">
            <a:spAutoFit/>
          </a:bodyPr>
          <a:lstStyle/>
          <a:p>
            <a:r>
              <a:rPr lang="fr-FR" dirty="0" smtClean="0">
                <a:solidFill>
                  <a:srgbClr val="444444"/>
                </a:solidFill>
                <a:latin typeface="Arial" panose="020B0604020202020204" pitchFamily="34" charset="0"/>
              </a:rPr>
              <a:t>Au vu de la complexité du sujet et de ses nombreuses variantes, c’est souvent au cas par cas que la FE 53 se positionne. Ce qui ne l’empêche pas d’avoir une ligne de conduite bien identifiable. </a:t>
            </a:r>
            <a:endParaRPr lang="fr-FR" dirty="0">
              <a:solidFill>
                <a:srgbClr val="444444"/>
              </a:solidFill>
              <a:latin typeface="Arial" panose="020B0604020202020204" pitchFamily="34" charset="0"/>
            </a:endParaRPr>
          </a:p>
        </p:txBody>
      </p:sp>
    </p:spTree>
    <p:extLst>
      <p:ext uri="{BB962C8B-B14F-4D97-AF65-F5344CB8AC3E}">
        <p14:creationId xmlns:p14="http://schemas.microsoft.com/office/powerpoint/2010/main" val="77912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animBg="1"/>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24" name="Titre 1"/>
          <p:cNvSpPr txBox="1">
            <a:spLocks/>
          </p:cNvSpPr>
          <p:nvPr/>
        </p:nvSpPr>
        <p:spPr>
          <a:xfrm>
            <a:off x="4479615" y="478097"/>
            <a:ext cx="2739792" cy="488554"/>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ANNEXE</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732633" y="1004071"/>
            <a:ext cx="9815926" cy="369332"/>
          </a:xfrm>
          <a:prstGeom prst="rect">
            <a:avLst/>
          </a:prstGeom>
        </p:spPr>
        <p:txBody>
          <a:bodyPr wrap="square">
            <a:spAutoFit/>
          </a:bodyPr>
          <a:lstStyle/>
          <a:p>
            <a:r>
              <a:rPr lang="fr-FR" dirty="0" smtClean="0">
                <a:solidFill>
                  <a:srgbClr val="444444"/>
                </a:solidFill>
                <a:latin typeface="Arial" panose="020B0604020202020204" pitchFamily="34" charset="0"/>
              </a:rPr>
              <a:t>LE CS BIOGAZ DE CONGRIER : </a:t>
            </a:r>
            <a:r>
              <a:rPr lang="fr-FR" dirty="0" smtClean="0">
                <a:solidFill>
                  <a:srgbClr val="444444"/>
                </a:solidFill>
                <a:latin typeface="Arial" panose="020B0604020202020204" pitchFamily="34" charset="0"/>
              </a:rPr>
              <a:t>le projet qui se rapproche le plus de la position de la FE 53.</a:t>
            </a:r>
            <a:endParaRPr lang="fr-FR" dirty="0">
              <a:solidFill>
                <a:srgbClr val="444444"/>
              </a:solidFill>
              <a:latin typeface="Arial" panose="020B0604020202020204" pitchFamily="34" charset="0"/>
            </a:endParaRP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t="3112" b="1967"/>
          <a:stretch/>
        </p:blipFill>
        <p:spPr>
          <a:xfrm>
            <a:off x="240144" y="1484149"/>
            <a:ext cx="5709480" cy="3946885"/>
          </a:xfrm>
          <a:prstGeom prst="rect">
            <a:avLst/>
          </a:prstGeom>
          <a:ln>
            <a:solidFill>
              <a:schemeClr val="tx1"/>
            </a:solidFill>
          </a:ln>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t="5587"/>
          <a:stretch/>
        </p:blipFill>
        <p:spPr>
          <a:xfrm>
            <a:off x="6175545" y="1484149"/>
            <a:ext cx="5740180" cy="3946885"/>
          </a:xfrm>
          <a:prstGeom prst="rect">
            <a:avLst/>
          </a:prstGeom>
          <a:ln>
            <a:solidFill>
              <a:schemeClr val="tx1"/>
            </a:solidFill>
          </a:ln>
        </p:spPr>
      </p:pic>
      <p:sp>
        <p:nvSpPr>
          <p:cNvPr id="5" name="Forme libre 4"/>
          <p:cNvSpPr/>
          <p:nvPr/>
        </p:nvSpPr>
        <p:spPr>
          <a:xfrm>
            <a:off x="6289805" y="2677024"/>
            <a:ext cx="1765587" cy="389449"/>
          </a:xfrm>
          <a:custGeom>
            <a:avLst/>
            <a:gdLst>
              <a:gd name="connsiteX0" fmla="*/ 1764304 w 1765587"/>
              <a:gd name="connsiteY0" fmla="*/ 130831 h 389449"/>
              <a:gd name="connsiteX1" fmla="*/ 1718122 w 1765587"/>
              <a:gd name="connsiteY1" fmla="*/ 84649 h 389449"/>
              <a:gd name="connsiteX2" fmla="*/ 1699650 w 1765587"/>
              <a:gd name="connsiteY2" fmla="*/ 56940 h 389449"/>
              <a:gd name="connsiteX3" fmla="*/ 1634995 w 1765587"/>
              <a:gd name="connsiteY3" fmla="*/ 38467 h 389449"/>
              <a:gd name="connsiteX4" fmla="*/ 1136231 w 1765587"/>
              <a:gd name="connsiteY4" fmla="*/ 19994 h 389449"/>
              <a:gd name="connsiteX5" fmla="*/ 1099286 w 1765587"/>
              <a:gd name="connsiteY5" fmla="*/ 10758 h 389449"/>
              <a:gd name="connsiteX6" fmla="*/ 683650 w 1765587"/>
              <a:gd name="connsiteY6" fmla="*/ 10758 h 389449"/>
              <a:gd name="connsiteX7" fmla="*/ 655940 w 1765587"/>
              <a:gd name="connsiteY7" fmla="*/ 19994 h 389449"/>
              <a:gd name="connsiteX8" fmla="*/ 535868 w 1765587"/>
              <a:gd name="connsiteY8" fmla="*/ 38467 h 389449"/>
              <a:gd name="connsiteX9" fmla="*/ 406559 w 1765587"/>
              <a:gd name="connsiteY9" fmla="*/ 47703 h 389449"/>
              <a:gd name="connsiteX10" fmla="*/ 138704 w 1765587"/>
              <a:gd name="connsiteY10" fmla="*/ 56940 h 389449"/>
              <a:gd name="connsiteX11" fmla="*/ 74050 w 1765587"/>
              <a:gd name="connsiteY11" fmla="*/ 66176 h 389449"/>
              <a:gd name="connsiteX12" fmla="*/ 27868 w 1765587"/>
              <a:gd name="connsiteY12" fmla="*/ 75412 h 389449"/>
              <a:gd name="connsiteX13" fmla="*/ 9395 w 1765587"/>
              <a:gd name="connsiteY13" fmla="*/ 103121 h 389449"/>
              <a:gd name="connsiteX14" fmla="*/ 9395 w 1765587"/>
              <a:gd name="connsiteY14" fmla="*/ 167776 h 389449"/>
              <a:gd name="connsiteX15" fmla="*/ 18631 w 1765587"/>
              <a:gd name="connsiteY15" fmla="*/ 195485 h 389449"/>
              <a:gd name="connsiteX16" fmla="*/ 83286 w 1765587"/>
              <a:gd name="connsiteY16" fmla="*/ 241667 h 389449"/>
              <a:gd name="connsiteX17" fmla="*/ 92522 w 1765587"/>
              <a:gd name="connsiteY17" fmla="*/ 213958 h 389449"/>
              <a:gd name="connsiteX18" fmla="*/ 129468 w 1765587"/>
              <a:gd name="connsiteY18" fmla="*/ 223194 h 389449"/>
              <a:gd name="connsiteX19" fmla="*/ 157177 w 1765587"/>
              <a:gd name="connsiteY19" fmla="*/ 232431 h 389449"/>
              <a:gd name="connsiteX20" fmla="*/ 212595 w 1765587"/>
              <a:gd name="connsiteY20" fmla="*/ 278612 h 389449"/>
              <a:gd name="connsiteX21" fmla="*/ 240304 w 1765587"/>
              <a:gd name="connsiteY21" fmla="*/ 297085 h 389449"/>
              <a:gd name="connsiteX22" fmla="*/ 249540 w 1765587"/>
              <a:gd name="connsiteY22" fmla="*/ 324794 h 389449"/>
              <a:gd name="connsiteX23" fmla="*/ 286486 w 1765587"/>
              <a:gd name="connsiteY23" fmla="*/ 334031 h 389449"/>
              <a:gd name="connsiteX24" fmla="*/ 332668 w 1765587"/>
              <a:gd name="connsiteY24" fmla="*/ 343267 h 389449"/>
              <a:gd name="connsiteX25" fmla="*/ 554340 w 1765587"/>
              <a:gd name="connsiteY25" fmla="*/ 361740 h 389449"/>
              <a:gd name="connsiteX26" fmla="*/ 665177 w 1765587"/>
              <a:gd name="connsiteY26" fmla="*/ 389449 h 389449"/>
              <a:gd name="connsiteX27" fmla="*/ 840668 w 1765587"/>
              <a:gd name="connsiteY27" fmla="*/ 380212 h 389449"/>
              <a:gd name="connsiteX28" fmla="*/ 914559 w 1765587"/>
              <a:gd name="connsiteY28" fmla="*/ 370976 h 389449"/>
              <a:gd name="connsiteX29" fmla="*/ 997686 w 1765587"/>
              <a:gd name="connsiteY29" fmla="*/ 361740 h 389449"/>
              <a:gd name="connsiteX30" fmla="*/ 1053104 w 1765587"/>
              <a:gd name="connsiteY30" fmla="*/ 352503 h 389449"/>
              <a:gd name="connsiteX31" fmla="*/ 1090050 w 1765587"/>
              <a:gd name="connsiteY31" fmla="*/ 343267 h 389449"/>
              <a:gd name="connsiteX32" fmla="*/ 1173177 w 1765587"/>
              <a:gd name="connsiteY32" fmla="*/ 334031 h 389449"/>
              <a:gd name="connsiteX33" fmla="*/ 1330195 w 1765587"/>
              <a:gd name="connsiteY33" fmla="*/ 306321 h 389449"/>
              <a:gd name="connsiteX34" fmla="*/ 1357904 w 1765587"/>
              <a:gd name="connsiteY34" fmla="*/ 297085 h 389449"/>
              <a:gd name="connsiteX35" fmla="*/ 1468740 w 1765587"/>
              <a:gd name="connsiteY35" fmla="*/ 287849 h 389449"/>
              <a:gd name="connsiteX36" fmla="*/ 1598050 w 1765587"/>
              <a:gd name="connsiteY36" fmla="*/ 269376 h 389449"/>
              <a:gd name="connsiteX37" fmla="*/ 1653468 w 1765587"/>
              <a:gd name="connsiteY37" fmla="*/ 260140 h 389449"/>
              <a:gd name="connsiteX38" fmla="*/ 1681177 w 1765587"/>
              <a:gd name="connsiteY38" fmla="*/ 250903 h 389449"/>
              <a:gd name="connsiteX39" fmla="*/ 1736595 w 1765587"/>
              <a:gd name="connsiteY39" fmla="*/ 223194 h 389449"/>
              <a:gd name="connsiteX40" fmla="*/ 1755068 w 1765587"/>
              <a:gd name="connsiteY40" fmla="*/ 149303 h 389449"/>
              <a:gd name="connsiteX41" fmla="*/ 1764304 w 1765587"/>
              <a:gd name="connsiteY41" fmla="*/ 130831 h 38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65587" h="389449">
                <a:moveTo>
                  <a:pt x="1764304" y="130831"/>
                </a:moveTo>
                <a:cubicBezTo>
                  <a:pt x="1758146" y="120055"/>
                  <a:pt x="1732458" y="101033"/>
                  <a:pt x="1718122" y="84649"/>
                </a:cubicBezTo>
                <a:cubicBezTo>
                  <a:pt x="1710812" y="76295"/>
                  <a:pt x="1708318" y="63875"/>
                  <a:pt x="1699650" y="56940"/>
                </a:cubicBezTo>
                <a:cubicBezTo>
                  <a:pt x="1694117" y="52513"/>
                  <a:pt x="1636771" y="38559"/>
                  <a:pt x="1634995" y="38467"/>
                </a:cubicBezTo>
                <a:cubicBezTo>
                  <a:pt x="1468848" y="29873"/>
                  <a:pt x="1136231" y="19994"/>
                  <a:pt x="1136231" y="19994"/>
                </a:cubicBezTo>
                <a:cubicBezTo>
                  <a:pt x="1123916" y="16915"/>
                  <a:pt x="1111852" y="12553"/>
                  <a:pt x="1099286" y="10758"/>
                </a:cubicBezTo>
                <a:cubicBezTo>
                  <a:pt x="949557" y="-10632"/>
                  <a:pt x="863993" y="5605"/>
                  <a:pt x="683650" y="10758"/>
                </a:cubicBezTo>
                <a:cubicBezTo>
                  <a:pt x="674413" y="13837"/>
                  <a:pt x="665386" y="17633"/>
                  <a:pt x="655940" y="19994"/>
                </a:cubicBezTo>
                <a:cubicBezTo>
                  <a:pt x="619700" y="29054"/>
                  <a:pt x="571133" y="35261"/>
                  <a:pt x="535868" y="38467"/>
                </a:cubicBezTo>
                <a:cubicBezTo>
                  <a:pt x="492833" y="42379"/>
                  <a:pt x="449725" y="45695"/>
                  <a:pt x="406559" y="47703"/>
                </a:cubicBezTo>
                <a:cubicBezTo>
                  <a:pt x="317317" y="51854"/>
                  <a:pt x="227989" y="53861"/>
                  <a:pt x="138704" y="56940"/>
                </a:cubicBezTo>
                <a:cubicBezTo>
                  <a:pt x="117153" y="60019"/>
                  <a:pt x="95524" y="62597"/>
                  <a:pt x="74050" y="66176"/>
                </a:cubicBezTo>
                <a:cubicBezTo>
                  <a:pt x="58565" y="68757"/>
                  <a:pt x="41498" y="67623"/>
                  <a:pt x="27868" y="75412"/>
                </a:cubicBezTo>
                <a:cubicBezTo>
                  <a:pt x="18230" y="80919"/>
                  <a:pt x="15553" y="93885"/>
                  <a:pt x="9395" y="103121"/>
                </a:cubicBezTo>
                <a:cubicBezTo>
                  <a:pt x="-3171" y="140821"/>
                  <a:pt x="-3094" y="124062"/>
                  <a:pt x="9395" y="167776"/>
                </a:cubicBezTo>
                <a:cubicBezTo>
                  <a:pt x="12070" y="177137"/>
                  <a:pt x="12398" y="188006"/>
                  <a:pt x="18631" y="195485"/>
                </a:cubicBezTo>
                <a:cubicBezTo>
                  <a:pt x="25789" y="204075"/>
                  <a:pt x="70652" y="233244"/>
                  <a:pt x="83286" y="241667"/>
                </a:cubicBezTo>
                <a:cubicBezTo>
                  <a:pt x="86365" y="232431"/>
                  <a:pt x="83482" y="217574"/>
                  <a:pt x="92522" y="213958"/>
                </a:cubicBezTo>
                <a:cubicBezTo>
                  <a:pt x="104308" y="209243"/>
                  <a:pt x="117262" y="219707"/>
                  <a:pt x="129468" y="223194"/>
                </a:cubicBezTo>
                <a:cubicBezTo>
                  <a:pt x="138829" y="225869"/>
                  <a:pt x="148469" y="228077"/>
                  <a:pt x="157177" y="232431"/>
                </a:cubicBezTo>
                <a:cubicBezTo>
                  <a:pt x="191577" y="249631"/>
                  <a:pt x="181952" y="253076"/>
                  <a:pt x="212595" y="278612"/>
                </a:cubicBezTo>
                <a:cubicBezTo>
                  <a:pt x="221123" y="285719"/>
                  <a:pt x="231068" y="290927"/>
                  <a:pt x="240304" y="297085"/>
                </a:cubicBezTo>
                <a:cubicBezTo>
                  <a:pt x="243383" y="306321"/>
                  <a:pt x="241938" y="318712"/>
                  <a:pt x="249540" y="324794"/>
                </a:cubicBezTo>
                <a:cubicBezTo>
                  <a:pt x="259453" y="332724"/>
                  <a:pt x="274094" y="331277"/>
                  <a:pt x="286486" y="334031"/>
                </a:cubicBezTo>
                <a:cubicBezTo>
                  <a:pt x="301811" y="337437"/>
                  <a:pt x="317152" y="340880"/>
                  <a:pt x="332668" y="343267"/>
                </a:cubicBezTo>
                <a:cubicBezTo>
                  <a:pt x="416732" y="356199"/>
                  <a:pt x="458941" y="355777"/>
                  <a:pt x="554340" y="361740"/>
                </a:cubicBezTo>
                <a:cubicBezTo>
                  <a:pt x="627526" y="386134"/>
                  <a:pt x="590552" y="377011"/>
                  <a:pt x="665177" y="389449"/>
                </a:cubicBezTo>
                <a:cubicBezTo>
                  <a:pt x="723674" y="386370"/>
                  <a:pt x="782250" y="384539"/>
                  <a:pt x="840668" y="380212"/>
                </a:cubicBezTo>
                <a:cubicBezTo>
                  <a:pt x="865422" y="378378"/>
                  <a:pt x="889907" y="373876"/>
                  <a:pt x="914559" y="370976"/>
                </a:cubicBezTo>
                <a:cubicBezTo>
                  <a:pt x="942248" y="367719"/>
                  <a:pt x="970051" y="365425"/>
                  <a:pt x="997686" y="361740"/>
                </a:cubicBezTo>
                <a:cubicBezTo>
                  <a:pt x="1016249" y="359265"/>
                  <a:pt x="1034740" y="356176"/>
                  <a:pt x="1053104" y="352503"/>
                </a:cubicBezTo>
                <a:cubicBezTo>
                  <a:pt x="1065552" y="350013"/>
                  <a:pt x="1077503" y="345197"/>
                  <a:pt x="1090050" y="343267"/>
                </a:cubicBezTo>
                <a:cubicBezTo>
                  <a:pt x="1117605" y="339028"/>
                  <a:pt x="1145622" y="338270"/>
                  <a:pt x="1173177" y="334031"/>
                </a:cubicBezTo>
                <a:cubicBezTo>
                  <a:pt x="1225707" y="325949"/>
                  <a:pt x="1279774" y="323127"/>
                  <a:pt x="1330195" y="306321"/>
                </a:cubicBezTo>
                <a:cubicBezTo>
                  <a:pt x="1339431" y="303242"/>
                  <a:pt x="1348253" y="298372"/>
                  <a:pt x="1357904" y="297085"/>
                </a:cubicBezTo>
                <a:cubicBezTo>
                  <a:pt x="1394652" y="292185"/>
                  <a:pt x="1431795" y="290928"/>
                  <a:pt x="1468740" y="287849"/>
                </a:cubicBezTo>
                <a:cubicBezTo>
                  <a:pt x="1544317" y="268954"/>
                  <a:pt x="1472059" y="285124"/>
                  <a:pt x="1598050" y="269376"/>
                </a:cubicBezTo>
                <a:cubicBezTo>
                  <a:pt x="1616633" y="267053"/>
                  <a:pt x="1634995" y="263219"/>
                  <a:pt x="1653468" y="260140"/>
                </a:cubicBezTo>
                <a:cubicBezTo>
                  <a:pt x="1662704" y="257061"/>
                  <a:pt x="1672469" y="255257"/>
                  <a:pt x="1681177" y="250903"/>
                </a:cubicBezTo>
                <a:cubicBezTo>
                  <a:pt x="1752797" y="215093"/>
                  <a:pt x="1666947" y="246412"/>
                  <a:pt x="1736595" y="223194"/>
                </a:cubicBezTo>
                <a:cubicBezTo>
                  <a:pt x="1774512" y="185277"/>
                  <a:pt x="1767939" y="207220"/>
                  <a:pt x="1755068" y="149303"/>
                </a:cubicBezTo>
                <a:cubicBezTo>
                  <a:pt x="1752314" y="136911"/>
                  <a:pt x="1770462" y="141607"/>
                  <a:pt x="1764304" y="130831"/>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8115551" y="6431190"/>
            <a:ext cx="2769326" cy="215444"/>
          </a:xfrm>
          <a:prstGeom prst="rect">
            <a:avLst/>
          </a:prstGeom>
        </p:spPr>
        <p:txBody>
          <a:bodyPr wrap="square">
            <a:spAutoFit/>
          </a:bodyPr>
          <a:lstStyle/>
          <a:p>
            <a:r>
              <a:rPr lang="fr-FR" sz="800" dirty="0" smtClean="0">
                <a:latin typeface="Tahoma" panose="020B0604030504040204" pitchFamily="34" charset="0"/>
                <a:ea typeface="Tahoma" panose="020B0604030504040204" pitchFamily="34" charset="0"/>
                <a:cs typeface="Tahoma" panose="020B0604030504040204" pitchFamily="34" charset="0"/>
              </a:rPr>
              <a:t>13 avril 2024 – Roger GODEFROY – Alain ROUSSARD</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4268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48606" y="207424"/>
            <a:ext cx="3565134" cy="523220"/>
          </a:xfrm>
          <a:prstGeom prst="rect">
            <a:avLst/>
          </a:prstGeom>
          <a:solidFill>
            <a:srgbClr val="CCCCFF"/>
          </a:solidFill>
          <a:ln>
            <a:solidFill>
              <a:schemeClr val="tx1"/>
            </a:solidFill>
          </a:ln>
        </p:spPr>
        <p:txBody>
          <a:bodyPr wrap="square" rtlCol="0">
            <a:spAutoFit/>
          </a:bodyPr>
          <a:lstStyle/>
          <a:p>
            <a:pPr algn="ctr"/>
            <a:r>
              <a:rPr lang="fr-FR" sz="2800" dirty="0" smtClean="0">
                <a:latin typeface="Tahoma" panose="020B0604030504040204" pitchFamily="34" charset="0"/>
                <a:ea typeface="Tahoma" panose="020B0604030504040204" pitchFamily="34" charset="0"/>
                <a:cs typeface="Tahoma" panose="020B0604030504040204" pitchFamily="34" charset="0"/>
              </a:rPr>
              <a:t>AVANT-PROPOS</a:t>
            </a:r>
          </a:p>
        </p:txBody>
      </p:sp>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5" name="ZoneTexte 14"/>
          <p:cNvSpPr txBox="1"/>
          <p:nvPr/>
        </p:nvSpPr>
        <p:spPr>
          <a:xfrm>
            <a:off x="489797" y="730644"/>
            <a:ext cx="4392404" cy="1200329"/>
          </a:xfrm>
          <a:prstGeom prst="rect">
            <a:avLst/>
          </a:prstGeom>
          <a:noFill/>
        </p:spPr>
        <p:txBody>
          <a:bodyPr wrap="square" rtlCol="0">
            <a:spAutoFit/>
          </a:bodyPr>
          <a:lstStyle/>
          <a:p>
            <a:r>
              <a:rPr lang="fr-FR" sz="2400" b="1" dirty="0" smtClean="0">
                <a:solidFill>
                  <a:schemeClr val="accent2"/>
                </a:solidFill>
                <a:latin typeface="Tahoma" panose="020B0604030504040204" pitchFamily="34" charset="0"/>
                <a:ea typeface="Tahoma" panose="020B0604030504040204" pitchFamily="34" charset="0"/>
                <a:cs typeface="Tahoma" panose="020B0604030504040204" pitchFamily="34" charset="0"/>
              </a:rPr>
              <a:t>Pourquoi la Fédération marque-t-elle son opposition au nucléaire ? </a:t>
            </a:r>
          </a:p>
        </p:txBody>
      </p:sp>
      <p:sp>
        <p:nvSpPr>
          <p:cNvPr id="11" name="ZoneTexte 10"/>
          <p:cNvSpPr txBox="1"/>
          <p:nvPr/>
        </p:nvSpPr>
        <p:spPr>
          <a:xfrm rot="19914277">
            <a:off x="658808" y="2861935"/>
            <a:ext cx="1544702" cy="369332"/>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Tchernobyl</a:t>
            </a:r>
          </a:p>
        </p:txBody>
      </p:sp>
      <p:pic>
        <p:nvPicPr>
          <p:cNvPr id="12" name="Image 11"/>
          <p:cNvPicPr>
            <a:picLocks noChangeAspect="1"/>
          </p:cNvPicPr>
          <p:nvPr/>
        </p:nvPicPr>
        <p:blipFill rotWithShape="1">
          <a:blip r:embed="rId3"/>
          <a:srcRect b="27445"/>
          <a:stretch/>
        </p:blipFill>
        <p:spPr>
          <a:xfrm>
            <a:off x="5697125" y="898969"/>
            <a:ext cx="3166482" cy="444329"/>
          </a:xfrm>
          <a:prstGeom prst="rect">
            <a:avLst/>
          </a:prstGeom>
        </p:spPr>
      </p:pic>
      <p:pic>
        <p:nvPicPr>
          <p:cNvPr id="16" name="Image 15"/>
          <p:cNvPicPr>
            <a:picLocks noChangeAspect="1"/>
          </p:cNvPicPr>
          <p:nvPr/>
        </p:nvPicPr>
        <p:blipFill rotWithShape="1">
          <a:blip r:embed="rId4" cstate="print">
            <a:extLst>
              <a:ext uri="{28A0092B-C50C-407E-A947-70E740481C1C}">
                <a14:useLocalDpi xmlns:a14="http://schemas.microsoft.com/office/drawing/2010/main" val="0"/>
              </a:ext>
            </a:extLst>
          </a:blip>
          <a:srcRect b="72699"/>
          <a:stretch/>
        </p:blipFill>
        <p:spPr>
          <a:xfrm>
            <a:off x="8610600" y="1830355"/>
            <a:ext cx="2469345" cy="868230"/>
          </a:xfrm>
          <a:prstGeom prst="rect">
            <a:avLst/>
          </a:prstGeom>
        </p:spPr>
      </p:pic>
      <p:sp>
        <p:nvSpPr>
          <p:cNvPr id="17" name="ZoneTexte 16"/>
          <p:cNvSpPr txBox="1"/>
          <p:nvPr/>
        </p:nvSpPr>
        <p:spPr>
          <a:xfrm>
            <a:off x="7791969" y="2960383"/>
            <a:ext cx="4206240" cy="646331"/>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La Fédération Environnement Durable,</a:t>
            </a:r>
          </a:p>
          <a:p>
            <a:r>
              <a:rPr lang="fr-FR" dirty="0">
                <a:latin typeface="Tahoma" panose="020B0604030504040204" pitchFamily="34" charset="0"/>
                <a:ea typeface="Tahoma" panose="020B0604030504040204" pitchFamily="34" charset="0"/>
                <a:cs typeface="Tahoma" panose="020B0604030504040204" pitchFamily="34" charset="0"/>
              </a:rPr>
              <a:t>a</a:t>
            </a:r>
            <a:r>
              <a:rPr lang="fr-FR" dirty="0" smtClean="0">
                <a:latin typeface="Tahoma" panose="020B0604030504040204" pitchFamily="34" charset="0"/>
                <a:ea typeface="Tahoma" panose="020B0604030504040204" pitchFamily="34" charset="0"/>
                <a:cs typeface="Tahoma" panose="020B0604030504040204" pitchFamily="34" charset="0"/>
              </a:rPr>
              <a:t>nti-éolien, lobby du nucléaire.</a:t>
            </a:r>
          </a:p>
        </p:txBody>
      </p:sp>
      <p:pic>
        <p:nvPicPr>
          <p:cNvPr id="18" name="Image 17"/>
          <p:cNvPicPr>
            <a:picLocks noChangeAspect="1"/>
          </p:cNvPicPr>
          <p:nvPr/>
        </p:nvPicPr>
        <p:blipFill>
          <a:blip r:embed="rId5"/>
          <a:stretch>
            <a:fillRect/>
          </a:stretch>
        </p:blipFill>
        <p:spPr>
          <a:xfrm>
            <a:off x="353393" y="3606714"/>
            <a:ext cx="2390953" cy="2867761"/>
          </a:xfrm>
          <a:prstGeom prst="rect">
            <a:avLst/>
          </a:prstGeom>
        </p:spPr>
      </p:pic>
      <p:sp>
        <p:nvSpPr>
          <p:cNvPr id="20" name="ZoneTexte 19"/>
          <p:cNvSpPr txBox="1"/>
          <p:nvPr/>
        </p:nvSpPr>
        <p:spPr>
          <a:xfrm>
            <a:off x="4984444" y="5856369"/>
            <a:ext cx="5914691" cy="369332"/>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Webinaires FNE sur le nucléaire, le projet CIGEO, </a:t>
            </a:r>
            <a:r>
              <a:rPr lang="fr-FR" dirty="0" err="1" smtClean="0">
                <a:latin typeface="Tahoma" panose="020B0604030504040204" pitchFamily="34" charset="0"/>
                <a:ea typeface="Tahoma" panose="020B0604030504040204" pitchFamily="34" charset="0"/>
                <a:cs typeface="Tahoma" panose="020B0604030504040204" pitchFamily="34" charset="0"/>
              </a:rPr>
              <a:t>etc</a:t>
            </a:r>
            <a:r>
              <a:rPr lang="fr-FR" dirty="0" smtClean="0">
                <a:latin typeface="Tahoma" panose="020B0604030504040204" pitchFamily="34" charset="0"/>
                <a:ea typeface="Tahoma" panose="020B0604030504040204" pitchFamily="34" charset="0"/>
                <a:cs typeface="Tahoma" panose="020B0604030504040204" pitchFamily="34" charset="0"/>
              </a:rPr>
              <a:t> :</a:t>
            </a:r>
          </a:p>
        </p:txBody>
      </p:sp>
      <p:pic>
        <p:nvPicPr>
          <p:cNvPr id="3" name="Image 2"/>
          <p:cNvPicPr>
            <a:picLocks noChangeAspect="1"/>
          </p:cNvPicPr>
          <p:nvPr/>
        </p:nvPicPr>
        <p:blipFill>
          <a:blip r:embed="rId6"/>
          <a:stretch>
            <a:fillRect/>
          </a:stretch>
        </p:blipFill>
        <p:spPr>
          <a:xfrm>
            <a:off x="2687610" y="2801051"/>
            <a:ext cx="4863728" cy="750284"/>
          </a:xfrm>
          <a:prstGeom prst="rect">
            <a:avLst/>
          </a:prstGeom>
        </p:spPr>
      </p:pic>
      <p:pic>
        <p:nvPicPr>
          <p:cNvPr id="21" name="Image 20"/>
          <p:cNvPicPr>
            <a:picLocks noChangeAspect="1"/>
          </p:cNvPicPr>
          <p:nvPr/>
        </p:nvPicPr>
        <p:blipFill rotWithShape="1">
          <a:blip r:embed="rId7"/>
          <a:srcRect b="51283"/>
          <a:stretch/>
        </p:blipFill>
        <p:spPr>
          <a:xfrm>
            <a:off x="6606337" y="4638087"/>
            <a:ext cx="5149347" cy="270792"/>
          </a:xfrm>
          <a:prstGeom prst="rect">
            <a:avLst/>
          </a:prstGeom>
        </p:spPr>
      </p:pic>
      <p:pic>
        <p:nvPicPr>
          <p:cNvPr id="22" name="Image 21"/>
          <p:cNvPicPr>
            <a:picLocks noChangeAspect="1"/>
          </p:cNvPicPr>
          <p:nvPr/>
        </p:nvPicPr>
        <p:blipFill rotWithShape="1">
          <a:blip r:embed="rId8" cstate="print">
            <a:extLst>
              <a:ext uri="{28A0092B-C50C-407E-A947-70E740481C1C}">
                <a14:useLocalDpi xmlns:a14="http://schemas.microsoft.com/office/drawing/2010/main" val="0"/>
              </a:ext>
            </a:extLst>
          </a:blip>
          <a:srcRect t="7860" b="83469"/>
          <a:stretch/>
        </p:blipFill>
        <p:spPr>
          <a:xfrm>
            <a:off x="3641617" y="5358194"/>
            <a:ext cx="5640168" cy="313509"/>
          </a:xfrm>
          <a:prstGeom prst="rect">
            <a:avLst/>
          </a:prstGeom>
        </p:spPr>
      </p:pic>
      <p:pic>
        <p:nvPicPr>
          <p:cNvPr id="23" name="Image 22"/>
          <p:cNvPicPr>
            <a:picLocks noChangeAspect="1"/>
          </p:cNvPicPr>
          <p:nvPr/>
        </p:nvPicPr>
        <p:blipFill rotWithShape="1">
          <a:blip r:embed="rId9">
            <a:extLst>
              <a:ext uri="{28A0092B-C50C-407E-A947-70E740481C1C}">
                <a14:useLocalDpi xmlns:a14="http://schemas.microsoft.com/office/drawing/2010/main" val="0"/>
              </a:ext>
            </a:extLst>
          </a:blip>
          <a:srcRect b="95701"/>
          <a:stretch/>
        </p:blipFill>
        <p:spPr>
          <a:xfrm>
            <a:off x="3344138" y="1935154"/>
            <a:ext cx="5036912" cy="293620"/>
          </a:xfrm>
          <a:prstGeom prst="rect">
            <a:avLst/>
          </a:prstGeom>
        </p:spPr>
      </p:pic>
      <p:pic>
        <p:nvPicPr>
          <p:cNvPr id="24" name="Image 23"/>
          <p:cNvPicPr>
            <a:picLocks noChangeAspect="1"/>
          </p:cNvPicPr>
          <p:nvPr/>
        </p:nvPicPr>
        <p:blipFill rotWithShape="1">
          <a:blip r:embed="rId10"/>
          <a:srcRect t="53759"/>
          <a:stretch/>
        </p:blipFill>
        <p:spPr>
          <a:xfrm>
            <a:off x="7280366" y="3693388"/>
            <a:ext cx="4771011" cy="812946"/>
          </a:xfrm>
          <a:prstGeom prst="rect">
            <a:avLst/>
          </a:prstGeom>
        </p:spPr>
      </p:pic>
      <p:sp>
        <p:nvSpPr>
          <p:cNvPr id="25" name="ZoneTexte 24"/>
          <p:cNvSpPr txBox="1"/>
          <p:nvPr/>
        </p:nvSpPr>
        <p:spPr>
          <a:xfrm>
            <a:off x="353393" y="2274504"/>
            <a:ext cx="6405465" cy="369332"/>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Quelle sécurité par rapport à la situation internationale ?</a:t>
            </a:r>
          </a:p>
        </p:txBody>
      </p:sp>
      <p:sp>
        <p:nvSpPr>
          <p:cNvPr id="27" name="ZoneTexte 26"/>
          <p:cNvSpPr txBox="1"/>
          <p:nvPr/>
        </p:nvSpPr>
        <p:spPr>
          <a:xfrm>
            <a:off x="1548869" y="6244539"/>
            <a:ext cx="3758535" cy="372291"/>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Le nucléaire, une énergie verte !!! </a:t>
            </a:r>
          </a:p>
        </p:txBody>
      </p:sp>
      <p:sp>
        <p:nvSpPr>
          <p:cNvPr id="28" name="ZoneTexte 27"/>
          <p:cNvSpPr txBox="1"/>
          <p:nvPr/>
        </p:nvSpPr>
        <p:spPr>
          <a:xfrm>
            <a:off x="4928091" y="1391763"/>
            <a:ext cx="4466285" cy="369332"/>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EPR de Flamanville : tourmente judiciaire</a:t>
            </a:r>
          </a:p>
        </p:txBody>
      </p:sp>
      <p:sp>
        <p:nvSpPr>
          <p:cNvPr id="4" name="ZoneTexte 3"/>
          <p:cNvSpPr txBox="1"/>
          <p:nvPr/>
        </p:nvSpPr>
        <p:spPr>
          <a:xfrm>
            <a:off x="10796999" y="2662675"/>
            <a:ext cx="357790" cy="261610"/>
          </a:xfrm>
          <a:prstGeom prst="rect">
            <a:avLst/>
          </a:prstGeom>
          <a:noFill/>
        </p:spPr>
        <p:txBody>
          <a:bodyPr wrap="none" rtlCol="0">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rPr>
              <a:t>OF</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26" name="ZoneTexte 25"/>
          <p:cNvSpPr txBox="1"/>
          <p:nvPr/>
        </p:nvSpPr>
        <p:spPr>
          <a:xfrm>
            <a:off x="8863607" y="1600463"/>
            <a:ext cx="357790" cy="261610"/>
          </a:xfrm>
          <a:prstGeom prst="rect">
            <a:avLst/>
          </a:prstGeom>
          <a:noFill/>
        </p:spPr>
        <p:txBody>
          <a:bodyPr wrap="none" rtlCol="0">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rPr>
              <a:t>OF</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29" name="ZoneTexte 28"/>
          <p:cNvSpPr txBox="1"/>
          <p:nvPr/>
        </p:nvSpPr>
        <p:spPr>
          <a:xfrm>
            <a:off x="5862594" y="2523599"/>
            <a:ext cx="357790" cy="261610"/>
          </a:xfrm>
          <a:prstGeom prst="rect">
            <a:avLst/>
          </a:prstGeom>
          <a:noFill/>
        </p:spPr>
        <p:txBody>
          <a:bodyPr wrap="none" rtlCol="0">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rPr>
              <a:t>OF</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30" name="ZoneTexte 29"/>
          <p:cNvSpPr txBox="1"/>
          <p:nvPr/>
        </p:nvSpPr>
        <p:spPr>
          <a:xfrm>
            <a:off x="11528750" y="4831959"/>
            <a:ext cx="357790" cy="261610"/>
          </a:xfrm>
          <a:prstGeom prst="rect">
            <a:avLst/>
          </a:prstGeom>
          <a:noFill/>
        </p:spPr>
        <p:txBody>
          <a:bodyPr wrap="none" rtlCol="0">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rPr>
              <a:t>OF</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31" name="ZoneTexte 30"/>
          <p:cNvSpPr txBox="1"/>
          <p:nvPr/>
        </p:nvSpPr>
        <p:spPr>
          <a:xfrm>
            <a:off x="8619243" y="5581198"/>
            <a:ext cx="357790" cy="261610"/>
          </a:xfrm>
          <a:prstGeom prst="rect">
            <a:avLst/>
          </a:prstGeom>
          <a:noFill/>
        </p:spPr>
        <p:txBody>
          <a:bodyPr wrap="none" rtlCol="0">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rPr>
              <a:t>OF</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32" name="ZoneTexte 31"/>
          <p:cNvSpPr txBox="1"/>
          <p:nvPr/>
        </p:nvSpPr>
        <p:spPr>
          <a:xfrm>
            <a:off x="4779423" y="6487311"/>
            <a:ext cx="357790" cy="261610"/>
          </a:xfrm>
          <a:prstGeom prst="rect">
            <a:avLst/>
          </a:prstGeom>
          <a:noFill/>
        </p:spPr>
        <p:txBody>
          <a:bodyPr wrap="none" rtlCol="0">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rPr>
              <a:t>OF</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35" name="ZoneTexte 34"/>
          <p:cNvSpPr txBox="1"/>
          <p:nvPr/>
        </p:nvSpPr>
        <p:spPr>
          <a:xfrm>
            <a:off x="7551338" y="1275341"/>
            <a:ext cx="1418978" cy="261610"/>
          </a:xfrm>
          <a:prstGeom prst="rect">
            <a:avLst/>
          </a:prstGeom>
          <a:noFill/>
        </p:spPr>
        <p:txBody>
          <a:bodyPr wrap="none" rtlCol="0">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rPr>
              <a:t>Le Canard Enchainé</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36" name="ZoneTexte 35"/>
          <p:cNvSpPr txBox="1"/>
          <p:nvPr/>
        </p:nvSpPr>
        <p:spPr>
          <a:xfrm>
            <a:off x="10087650" y="4245301"/>
            <a:ext cx="1798890" cy="261610"/>
          </a:xfrm>
          <a:prstGeom prst="rect">
            <a:avLst/>
          </a:prstGeom>
          <a:noFill/>
        </p:spPr>
        <p:txBody>
          <a:bodyPr wrap="none" rtlCol="0">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rPr>
              <a:t>Hervé </a:t>
            </a:r>
            <a:r>
              <a:rPr lang="fr-FR" sz="1100" dirty="0" err="1" smtClean="0">
                <a:latin typeface="Tahoma" panose="020B0604030504040204" pitchFamily="34" charset="0"/>
                <a:ea typeface="Tahoma" panose="020B0604030504040204" pitchFamily="34" charset="0"/>
                <a:cs typeface="Tahoma" panose="020B0604030504040204" pitchFamily="34" charset="0"/>
              </a:rPr>
              <a:t>Kempf</a:t>
            </a:r>
            <a:r>
              <a:rPr lang="fr-FR" sz="1100" dirty="0" smtClean="0">
                <a:latin typeface="Tahoma" panose="020B0604030504040204" pitchFamily="34" charset="0"/>
                <a:ea typeface="Tahoma" panose="020B0604030504040204" pitchFamily="34" charset="0"/>
                <a:cs typeface="Tahoma" panose="020B0604030504040204" pitchFamily="34" charset="0"/>
              </a:rPr>
              <a:t> - </a:t>
            </a:r>
            <a:r>
              <a:rPr lang="fr-FR" sz="1100" dirty="0" err="1" smtClean="0">
                <a:latin typeface="Tahoma" panose="020B0604030504040204" pitchFamily="34" charset="0"/>
                <a:ea typeface="Tahoma" panose="020B0604030504040204" pitchFamily="34" charset="0"/>
                <a:cs typeface="Tahoma" panose="020B0604030504040204" pitchFamily="34" charset="0"/>
              </a:rPr>
              <a:t>Reporterre</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37" name="ZoneTexte 36"/>
          <p:cNvSpPr txBox="1"/>
          <p:nvPr/>
        </p:nvSpPr>
        <p:spPr>
          <a:xfrm rot="19288418">
            <a:off x="10126785" y="726040"/>
            <a:ext cx="1544702" cy="369332"/>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Fukushima</a:t>
            </a:r>
          </a:p>
        </p:txBody>
      </p:sp>
      <p:sp>
        <p:nvSpPr>
          <p:cNvPr id="38" name="ZoneTexte 37"/>
          <p:cNvSpPr txBox="1"/>
          <p:nvPr/>
        </p:nvSpPr>
        <p:spPr>
          <a:xfrm>
            <a:off x="5256082" y="3368266"/>
            <a:ext cx="2411238" cy="261610"/>
          </a:xfrm>
          <a:prstGeom prst="rect">
            <a:avLst/>
          </a:prstGeom>
          <a:noFill/>
        </p:spPr>
        <p:txBody>
          <a:bodyPr wrap="none" rtlCol="0">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rPr>
              <a:t>L’annonce d’E. Macron aux Français</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39" name="ZoneTexte 38"/>
          <p:cNvSpPr txBox="1"/>
          <p:nvPr/>
        </p:nvSpPr>
        <p:spPr>
          <a:xfrm>
            <a:off x="2839362" y="3708550"/>
            <a:ext cx="3622339" cy="1200329"/>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Le coût du </a:t>
            </a:r>
            <a:r>
              <a:rPr lang="fr-FR" dirty="0" err="1" smtClean="0">
                <a:latin typeface="Tahoma" panose="020B0604030504040204" pitchFamily="34" charset="0"/>
                <a:ea typeface="Tahoma" panose="020B0604030504040204" pitchFamily="34" charset="0"/>
                <a:cs typeface="Tahoma" panose="020B0604030504040204" pitchFamily="34" charset="0"/>
              </a:rPr>
              <a:t>MWh</a:t>
            </a:r>
            <a:r>
              <a:rPr lang="fr-FR" dirty="0" smtClean="0">
                <a:latin typeface="Tahoma" panose="020B0604030504040204" pitchFamily="34" charset="0"/>
                <a:ea typeface="Tahoma" panose="020B0604030504040204" pitchFamily="34" charset="0"/>
                <a:cs typeface="Tahoma" panose="020B0604030504040204" pitchFamily="34" charset="0"/>
              </a:rPr>
              <a:t> du futur EPR de Flamanville était de 164 € en 2020 alors que l’éolien terrestre pointait à 58 €…</a:t>
            </a:r>
          </a:p>
        </p:txBody>
      </p:sp>
      <p:sp>
        <p:nvSpPr>
          <p:cNvPr id="5" name="Rectangle 4"/>
          <p:cNvSpPr/>
          <p:nvPr/>
        </p:nvSpPr>
        <p:spPr>
          <a:xfrm>
            <a:off x="7472050" y="6225701"/>
            <a:ext cx="3417923" cy="261610"/>
          </a:xfrm>
          <a:prstGeom prst="rect">
            <a:avLst/>
          </a:prstGeom>
        </p:spPr>
        <p:txBody>
          <a:bodyPr wrap="none">
            <a:spAutoFit/>
          </a:bodyPr>
          <a:lstStyle/>
          <a:p>
            <a:r>
              <a:rPr lang="fr-FR" sz="1100" dirty="0">
                <a:latin typeface="Tahoma" panose="020B0604030504040204" pitchFamily="34" charset="0"/>
                <a:ea typeface="Tahoma" panose="020B0604030504040204" pitchFamily="34" charset="0"/>
                <a:cs typeface="Tahoma" panose="020B0604030504040204" pitchFamily="34" charset="0"/>
                <a:hlinkClick r:id="rId11"/>
              </a:rPr>
              <a:t>https://</a:t>
            </a:r>
            <a:r>
              <a:rPr lang="fr-FR" sz="1100" dirty="0" smtClean="0">
                <a:latin typeface="Tahoma" panose="020B0604030504040204" pitchFamily="34" charset="0"/>
                <a:ea typeface="Tahoma" panose="020B0604030504040204" pitchFamily="34" charset="0"/>
                <a:cs typeface="Tahoma" panose="020B0604030504040204" pitchFamily="34" charset="0"/>
                <a:hlinkClick r:id="rId11"/>
              </a:rPr>
              <a:t>www.youtube.com/watch?v=41OFMjMuLd4</a:t>
            </a:r>
            <a:r>
              <a:rPr lang="fr-FR" sz="1100" dirty="0" smtClean="0">
                <a:latin typeface="Tahoma" panose="020B0604030504040204" pitchFamily="34" charset="0"/>
                <a:ea typeface="Tahoma" panose="020B0604030504040204" pitchFamily="34" charset="0"/>
                <a:cs typeface="Tahoma" panose="020B0604030504040204" pitchFamily="34" charset="0"/>
              </a:rPr>
              <a:t>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40" name="ZoneTexte 39"/>
          <p:cNvSpPr txBox="1"/>
          <p:nvPr/>
        </p:nvSpPr>
        <p:spPr>
          <a:xfrm>
            <a:off x="2862044" y="4804831"/>
            <a:ext cx="2499402" cy="261610"/>
          </a:xfrm>
          <a:prstGeom prst="rect">
            <a:avLst/>
          </a:prstGeom>
          <a:noFill/>
        </p:spPr>
        <p:txBody>
          <a:bodyPr wrap="none" rtlCol="0">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rPr>
              <a:t>Source : révolution énergétique.com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7472050" y="6487311"/>
            <a:ext cx="3324949" cy="261610"/>
          </a:xfrm>
          <a:prstGeom prst="rect">
            <a:avLst/>
          </a:prstGeom>
        </p:spPr>
        <p:txBody>
          <a:bodyPr wrap="none">
            <a:spAutoFit/>
          </a:bodyPr>
          <a:lstStyle/>
          <a:p>
            <a:r>
              <a:rPr lang="fr-FR" sz="1100" dirty="0">
                <a:latin typeface="Tahoma" panose="020B0604030504040204" pitchFamily="34" charset="0"/>
                <a:ea typeface="Tahoma" panose="020B0604030504040204" pitchFamily="34" charset="0"/>
                <a:cs typeface="Tahoma" panose="020B0604030504040204" pitchFamily="34" charset="0"/>
                <a:hlinkClick r:id="rId12"/>
              </a:rPr>
              <a:t>https://</a:t>
            </a:r>
            <a:r>
              <a:rPr lang="fr-FR" sz="1100" dirty="0" smtClean="0">
                <a:latin typeface="Tahoma" panose="020B0604030504040204" pitchFamily="34" charset="0"/>
                <a:ea typeface="Tahoma" panose="020B0604030504040204" pitchFamily="34" charset="0"/>
                <a:cs typeface="Tahoma" panose="020B0604030504040204" pitchFamily="34" charset="0"/>
                <a:hlinkClick r:id="rId12"/>
              </a:rPr>
              <a:t>www.youtube.com/watch?v=Y7PkCj1nqrE</a:t>
            </a:r>
            <a:r>
              <a:rPr lang="fr-FR" sz="1100" dirty="0" smtClean="0">
                <a:latin typeface="Tahoma" panose="020B0604030504040204" pitchFamily="34" charset="0"/>
                <a:ea typeface="Tahoma" panose="020B0604030504040204" pitchFamily="34" charset="0"/>
                <a:cs typeface="Tahoma" panose="020B0604030504040204" pitchFamily="34" charset="0"/>
              </a:rPr>
              <a:t>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34" name="ZoneTexte 33"/>
          <p:cNvSpPr txBox="1"/>
          <p:nvPr/>
        </p:nvSpPr>
        <p:spPr>
          <a:xfrm>
            <a:off x="8060682" y="2163846"/>
            <a:ext cx="357790" cy="261610"/>
          </a:xfrm>
          <a:prstGeom prst="rect">
            <a:avLst/>
          </a:prstGeom>
          <a:noFill/>
        </p:spPr>
        <p:txBody>
          <a:bodyPr wrap="none" rtlCol="0">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rPr>
              <a:t>OF</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41" name="Espace réservé du numéro de diapositive 13"/>
          <p:cNvSpPr>
            <a:spLocks noGrp="1"/>
          </p:cNvSpPr>
          <p:nvPr>
            <p:ph type="sldNum" sz="quarter" idx="12"/>
          </p:nvPr>
        </p:nvSpPr>
        <p:spPr>
          <a:xfrm>
            <a:off x="8610600" y="6356350"/>
            <a:ext cx="2743200" cy="365125"/>
          </a:xfrm>
        </p:spPr>
        <p:txBody>
          <a:bodyPr/>
          <a:lstStyle/>
          <a:p>
            <a:r>
              <a:rPr lang="fr-FR" dirty="0" smtClean="0"/>
              <a:t>6</a:t>
            </a:r>
            <a:endParaRPr lang="fr-FR" dirty="0"/>
          </a:p>
        </p:txBody>
      </p:sp>
    </p:spTree>
    <p:extLst>
      <p:ext uri="{BB962C8B-B14F-4D97-AF65-F5344CB8AC3E}">
        <p14:creationId xmlns:p14="http://schemas.microsoft.com/office/powerpoint/2010/main" val="39844742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48606" y="207424"/>
            <a:ext cx="3565134" cy="523220"/>
          </a:xfrm>
          <a:prstGeom prst="rect">
            <a:avLst/>
          </a:prstGeom>
          <a:solidFill>
            <a:srgbClr val="CCCCFF"/>
          </a:solidFill>
          <a:ln>
            <a:solidFill>
              <a:schemeClr val="tx1"/>
            </a:solidFill>
          </a:ln>
        </p:spPr>
        <p:txBody>
          <a:bodyPr wrap="square" rtlCol="0">
            <a:spAutoFit/>
          </a:bodyPr>
          <a:lstStyle/>
          <a:p>
            <a:pPr algn="ctr"/>
            <a:r>
              <a:rPr lang="fr-FR" sz="2800" dirty="0" smtClean="0">
                <a:latin typeface="Tahoma" panose="020B0604030504040204" pitchFamily="34" charset="0"/>
                <a:ea typeface="Tahoma" panose="020B0604030504040204" pitchFamily="34" charset="0"/>
                <a:cs typeface="Tahoma" panose="020B0604030504040204" pitchFamily="34" charset="0"/>
              </a:rPr>
              <a:t>AVANT-PROPOS</a:t>
            </a:r>
          </a:p>
        </p:txBody>
      </p:sp>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14" name="Espace réservé du numéro de diapositive 13"/>
          <p:cNvSpPr>
            <a:spLocks noGrp="1"/>
          </p:cNvSpPr>
          <p:nvPr>
            <p:ph type="sldNum" sz="quarter" idx="12"/>
          </p:nvPr>
        </p:nvSpPr>
        <p:spPr/>
        <p:txBody>
          <a:bodyPr/>
          <a:lstStyle/>
          <a:p>
            <a:fld id="{5253F130-22FD-436E-B233-0C12E2367D8F}" type="slidenum">
              <a:rPr lang="fr-FR" smtClean="0"/>
              <a:t>5</a:t>
            </a:fld>
            <a:endParaRPr lang="fr-FR"/>
          </a:p>
        </p:txBody>
      </p:sp>
      <p:sp>
        <p:nvSpPr>
          <p:cNvPr id="15" name="ZoneTexte 14"/>
          <p:cNvSpPr txBox="1"/>
          <p:nvPr/>
        </p:nvSpPr>
        <p:spPr>
          <a:xfrm>
            <a:off x="615024" y="1127701"/>
            <a:ext cx="6181429" cy="369332"/>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La Fédération marque </a:t>
            </a:r>
            <a:r>
              <a:rPr lang="fr-FR" b="1" dirty="0" smtClean="0">
                <a:solidFill>
                  <a:schemeClr val="accent2"/>
                </a:solidFill>
                <a:latin typeface="Tahoma" panose="020B0604030504040204" pitchFamily="34" charset="0"/>
                <a:ea typeface="Tahoma" panose="020B0604030504040204" pitchFamily="34" charset="0"/>
                <a:cs typeface="Tahoma" panose="020B0604030504040204" pitchFamily="34" charset="0"/>
              </a:rPr>
              <a:t>son opposition au nucléaire</a:t>
            </a:r>
            <a:r>
              <a:rPr lang="fr-FR" dirty="0" smtClean="0">
                <a:latin typeface="Tahoma" panose="020B0604030504040204" pitchFamily="34" charset="0"/>
                <a:ea typeface="Tahoma" panose="020B0604030504040204" pitchFamily="34" charset="0"/>
                <a:cs typeface="Tahoma" panose="020B0604030504040204" pitchFamily="34" charset="0"/>
              </a:rPr>
              <a:t>… </a:t>
            </a:r>
          </a:p>
        </p:txBody>
      </p:sp>
      <p:pic>
        <p:nvPicPr>
          <p:cNvPr id="28" name="Image 27"/>
          <p:cNvPicPr>
            <a:picLocks noChangeAspect="1"/>
          </p:cNvPicPr>
          <p:nvPr/>
        </p:nvPicPr>
        <p:blipFill>
          <a:blip r:embed="rId3"/>
          <a:stretch>
            <a:fillRect/>
          </a:stretch>
        </p:blipFill>
        <p:spPr>
          <a:xfrm>
            <a:off x="7532913" y="730644"/>
            <a:ext cx="3228703" cy="4700331"/>
          </a:xfrm>
          <a:prstGeom prst="rect">
            <a:avLst/>
          </a:prstGeom>
        </p:spPr>
      </p:pic>
      <p:pic>
        <p:nvPicPr>
          <p:cNvPr id="29" name="Image 28"/>
          <p:cNvPicPr>
            <a:picLocks noChangeAspect="1"/>
          </p:cNvPicPr>
          <p:nvPr/>
        </p:nvPicPr>
        <p:blipFill>
          <a:blip r:embed="rId4"/>
          <a:stretch>
            <a:fillRect/>
          </a:stretch>
        </p:blipFill>
        <p:spPr>
          <a:xfrm>
            <a:off x="746178" y="2698642"/>
            <a:ext cx="6674049" cy="1336019"/>
          </a:xfrm>
          <a:prstGeom prst="rect">
            <a:avLst/>
          </a:prstGeom>
        </p:spPr>
      </p:pic>
      <p:sp>
        <p:nvSpPr>
          <p:cNvPr id="31" name="ZoneTexte 30"/>
          <p:cNvSpPr txBox="1"/>
          <p:nvPr/>
        </p:nvSpPr>
        <p:spPr>
          <a:xfrm>
            <a:off x="6017060" y="4019221"/>
            <a:ext cx="1096209" cy="261610"/>
          </a:xfrm>
          <a:prstGeom prst="rect">
            <a:avLst/>
          </a:prstGeom>
          <a:noFill/>
        </p:spPr>
        <p:txBody>
          <a:bodyPr wrap="square" rtlCol="0">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rPr>
              <a:t>Ouest-France</a:t>
            </a:r>
          </a:p>
        </p:txBody>
      </p:sp>
      <p:sp>
        <p:nvSpPr>
          <p:cNvPr id="32" name="ZoneTexte 31"/>
          <p:cNvSpPr txBox="1"/>
          <p:nvPr/>
        </p:nvSpPr>
        <p:spPr>
          <a:xfrm>
            <a:off x="4083203" y="5608402"/>
            <a:ext cx="3513351" cy="369332"/>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…et </a:t>
            </a:r>
            <a:r>
              <a:rPr lang="fr-FR" b="1" dirty="0" smtClean="0">
                <a:solidFill>
                  <a:schemeClr val="accent2"/>
                </a:solidFill>
                <a:latin typeface="Tahoma" panose="020B0604030504040204" pitchFamily="34" charset="0"/>
                <a:ea typeface="Tahoma" panose="020B0604030504040204" pitchFamily="34" charset="0"/>
                <a:cs typeface="Tahoma" panose="020B0604030504040204" pitchFamily="34" charset="0"/>
              </a:rPr>
              <a:t>au retour de la bougie </a:t>
            </a:r>
            <a:r>
              <a:rPr lang="fr-FR" dirty="0" smtClean="0">
                <a:latin typeface="Tahoma" panose="020B0604030504040204" pitchFamily="34" charset="0"/>
                <a:ea typeface="Tahoma" panose="020B0604030504040204" pitchFamily="34" charset="0"/>
                <a:cs typeface="Tahoma" panose="020B0604030504040204" pitchFamily="34" charset="0"/>
              </a:rPr>
              <a:t>!</a:t>
            </a:r>
          </a:p>
        </p:txBody>
      </p:sp>
      <p:pic>
        <p:nvPicPr>
          <p:cNvPr id="33" name="Image 32"/>
          <p:cNvPicPr>
            <a:picLocks noChangeAspect="1"/>
          </p:cNvPicPr>
          <p:nvPr/>
        </p:nvPicPr>
        <p:blipFill>
          <a:blip r:embed="rId5"/>
          <a:stretch>
            <a:fillRect/>
          </a:stretch>
        </p:blipFill>
        <p:spPr>
          <a:xfrm>
            <a:off x="9280918" y="5506055"/>
            <a:ext cx="1480698" cy="448140"/>
          </a:xfrm>
          <a:prstGeom prst="rect">
            <a:avLst/>
          </a:prstGeom>
        </p:spPr>
      </p:pic>
      <p:sp>
        <p:nvSpPr>
          <p:cNvPr id="34" name="ZoneTexte 33"/>
          <p:cNvSpPr txBox="1"/>
          <p:nvPr/>
        </p:nvSpPr>
        <p:spPr>
          <a:xfrm>
            <a:off x="8529745" y="5707908"/>
            <a:ext cx="751173" cy="261610"/>
          </a:xfrm>
          <a:prstGeom prst="rect">
            <a:avLst/>
          </a:prstGeom>
          <a:noFill/>
        </p:spPr>
        <p:txBody>
          <a:bodyPr wrap="square" rtlCol="0">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rPr>
              <a:t>Source : </a:t>
            </a:r>
          </a:p>
        </p:txBody>
      </p:sp>
    </p:spTree>
    <p:extLst>
      <p:ext uri="{BB962C8B-B14F-4D97-AF65-F5344CB8AC3E}">
        <p14:creationId xmlns:p14="http://schemas.microsoft.com/office/powerpoint/2010/main" val="40120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60922" y="338113"/>
            <a:ext cx="5340501" cy="523220"/>
          </a:xfrm>
          <a:prstGeom prst="rect">
            <a:avLst/>
          </a:prstGeom>
          <a:solidFill>
            <a:srgbClr val="CCCCFF"/>
          </a:solidFill>
          <a:ln>
            <a:solidFill>
              <a:schemeClr val="tx1"/>
            </a:solidFill>
          </a:ln>
        </p:spPr>
        <p:txBody>
          <a:bodyPr wrap="none" rtlCol="0">
            <a:spAutoFit/>
          </a:bodyPr>
          <a:lstStyle/>
          <a:p>
            <a:r>
              <a:rPr lang="fr-FR" sz="2800" dirty="0" smtClean="0">
                <a:latin typeface="Tahoma" panose="020B0604030504040204" pitchFamily="34" charset="0"/>
                <a:ea typeface="Tahoma" panose="020B0604030504040204" pitchFamily="34" charset="0"/>
                <a:cs typeface="Tahoma" panose="020B0604030504040204" pitchFamily="34" charset="0"/>
              </a:rPr>
              <a:t>QUIZZ SUR LA MÉTHANISATION</a:t>
            </a:r>
            <a:endParaRPr lang="fr-FR" sz="2800"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668337" y="1487402"/>
            <a:ext cx="4636445" cy="369332"/>
          </a:xfrm>
          <a:prstGeom prst="rect">
            <a:avLst/>
          </a:prstGeom>
        </p:spPr>
        <p:txBody>
          <a:bodyPr wrap="square">
            <a:spAutoFit/>
          </a:bodyPr>
          <a:lstStyle/>
          <a:p>
            <a:r>
              <a:rPr lang="fr-FR" dirty="0"/>
              <a:t>1. </a:t>
            </a:r>
            <a:r>
              <a:rPr lang="fr-FR" dirty="0" smtClean="0"/>
              <a:t>Combien y </a:t>
            </a:r>
            <a:r>
              <a:rPr lang="fr-FR" dirty="0" err="1" smtClean="0"/>
              <a:t>a-t-il</a:t>
            </a:r>
            <a:r>
              <a:rPr lang="fr-FR" dirty="0" smtClean="0"/>
              <a:t> de </a:t>
            </a:r>
            <a:r>
              <a:rPr lang="fr-FR" dirty="0" err="1" smtClean="0"/>
              <a:t>méthaniseurs</a:t>
            </a:r>
            <a:r>
              <a:rPr lang="fr-FR" dirty="0" smtClean="0"/>
              <a:t> en France ? </a:t>
            </a:r>
            <a:endParaRPr lang="fr-FR" dirty="0"/>
          </a:p>
        </p:txBody>
      </p:sp>
      <p:pic>
        <p:nvPicPr>
          <p:cNvPr id="13" name="Image 12"/>
          <p:cNvPicPr>
            <a:picLocks noChangeAspect="1"/>
          </p:cNvPicPr>
          <p:nvPr/>
        </p:nvPicPr>
        <p:blipFill>
          <a:blip r:embed="rId2"/>
          <a:stretch>
            <a:fillRect/>
          </a:stretch>
        </p:blipFill>
        <p:spPr>
          <a:xfrm>
            <a:off x="741250" y="1931220"/>
            <a:ext cx="266490" cy="1040580"/>
          </a:xfrm>
          <a:prstGeom prst="rect">
            <a:avLst/>
          </a:prstGeom>
        </p:spPr>
      </p:pic>
      <p:sp>
        <p:nvSpPr>
          <p:cNvPr id="14" name="Rectangle 13"/>
          <p:cNvSpPr/>
          <p:nvPr/>
        </p:nvSpPr>
        <p:spPr>
          <a:xfrm>
            <a:off x="1007740" y="1910464"/>
            <a:ext cx="1515327" cy="369332"/>
          </a:xfrm>
          <a:prstGeom prst="rect">
            <a:avLst/>
          </a:prstGeom>
        </p:spPr>
        <p:txBody>
          <a:bodyPr wrap="square">
            <a:spAutoFit/>
          </a:bodyPr>
          <a:lstStyle/>
          <a:p>
            <a:r>
              <a:rPr lang="fr-FR" dirty="0" smtClean="0"/>
              <a:t>2700</a:t>
            </a:r>
            <a:endParaRPr lang="fr-FR" dirty="0"/>
          </a:p>
        </p:txBody>
      </p:sp>
      <p:sp>
        <p:nvSpPr>
          <p:cNvPr id="15" name="Rectangle 14"/>
          <p:cNvSpPr/>
          <p:nvPr/>
        </p:nvSpPr>
        <p:spPr>
          <a:xfrm>
            <a:off x="1007740" y="2256465"/>
            <a:ext cx="1456060" cy="369332"/>
          </a:xfrm>
          <a:prstGeom prst="rect">
            <a:avLst/>
          </a:prstGeom>
        </p:spPr>
        <p:txBody>
          <a:bodyPr wrap="square">
            <a:spAutoFit/>
          </a:bodyPr>
          <a:lstStyle/>
          <a:p>
            <a:r>
              <a:rPr lang="fr-FR" dirty="0" smtClean="0"/>
              <a:t>700</a:t>
            </a:r>
            <a:endParaRPr lang="fr-FR" dirty="0"/>
          </a:p>
        </p:txBody>
      </p:sp>
      <p:sp>
        <p:nvSpPr>
          <p:cNvPr id="16" name="Rectangle 15"/>
          <p:cNvSpPr/>
          <p:nvPr/>
        </p:nvSpPr>
        <p:spPr>
          <a:xfrm>
            <a:off x="1007739" y="2602467"/>
            <a:ext cx="2082593" cy="380117"/>
          </a:xfrm>
          <a:prstGeom prst="rect">
            <a:avLst/>
          </a:prstGeom>
        </p:spPr>
        <p:txBody>
          <a:bodyPr wrap="square">
            <a:spAutoFit/>
          </a:bodyPr>
          <a:lstStyle/>
          <a:p>
            <a:r>
              <a:rPr lang="fr-FR" dirty="0"/>
              <a:t>1</a:t>
            </a:r>
            <a:r>
              <a:rPr lang="fr-FR" dirty="0" smtClean="0"/>
              <a:t>700</a:t>
            </a:r>
            <a:endParaRPr lang="fr-FR" dirty="0"/>
          </a:p>
        </p:txBody>
      </p:sp>
      <p:sp>
        <p:nvSpPr>
          <p:cNvPr id="17" name="Rectangle 16"/>
          <p:cNvSpPr/>
          <p:nvPr/>
        </p:nvSpPr>
        <p:spPr>
          <a:xfrm>
            <a:off x="668338" y="3046287"/>
            <a:ext cx="4521730" cy="369332"/>
          </a:xfrm>
          <a:prstGeom prst="rect">
            <a:avLst/>
          </a:prstGeom>
        </p:spPr>
        <p:txBody>
          <a:bodyPr wrap="square">
            <a:spAutoFit/>
          </a:bodyPr>
          <a:lstStyle/>
          <a:p>
            <a:r>
              <a:rPr lang="fr-FR" dirty="0" smtClean="0"/>
              <a:t>2. Il fournit de l’électricité et de la chaleur :  </a:t>
            </a:r>
            <a:endParaRPr lang="fr-FR" dirty="0"/>
          </a:p>
        </p:txBody>
      </p:sp>
      <p:pic>
        <p:nvPicPr>
          <p:cNvPr id="18" name="Image 17"/>
          <p:cNvPicPr>
            <a:picLocks noChangeAspect="1"/>
          </p:cNvPicPr>
          <p:nvPr/>
        </p:nvPicPr>
        <p:blipFill>
          <a:blip r:embed="rId2"/>
          <a:stretch>
            <a:fillRect/>
          </a:stretch>
        </p:blipFill>
        <p:spPr>
          <a:xfrm>
            <a:off x="741250" y="3490106"/>
            <a:ext cx="266490" cy="1040580"/>
          </a:xfrm>
          <a:prstGeom prst="rect">
            <a:avLst/>
          </a:prstGeom>
        </p:spPr>
      </p:pic>
      <p:sp>
        <p:nvSpPr>
          <p:cNvPr id="19" name="Rectangle 18"/>
          <p:cNvSpPr/>
          <p:nvPr/>
        </p:nvSpPr>
        <p:spPr>
          <a:xfrm>
            <a:off x="1007740" y="3469349"/>
            <a:ext cx="1168193" cy="369332"/>
          </a:xfrm>
          <a:prstGeom prst="rect">
            <a:avLst/>
          </a:prstGeom>
        </p:spPr>
        <p:txBody>
          <a:bodyPr wrap="square">
            <a:spAutoFit/>
          </a:bodyPr>
          <a:lstStyle/>
          <a:p>
            <a:r>
              <a:rPr lang="fr-FR" dirty="0"/>
              <a:t>l</a:t>
            </a:r>
            <a:r>
              <a:rPr lang="fr-FR" dirty="0" smtClean="0"/>
              <a:t>’injection</a:t>
            </a:r>
            <a:endParaRPr lang="fr-FR" dirty="0"/>
          </a:p>
        </p:txBody>
      </p:sp>
      <p:sp>
        <p:nvSpPr>
          <p:cNvPr id="20" name="Rectangle 19"/>
          <p:cNvSpPr/>
          <p:nvPr/>
        </p:nvSpPr>
        <p:spPr>
          <a:xfrm>
            <a:off x="1007739" y="3815351"/>
            <a:ext cx="2234993" cy="369332"/>
          </a:xfrm>
          <a:prstGeom prst="rect">
            <a:avLst/>
          </a:prstGeom>
        </p:spPr>
        <p:txBody>
          <a:bodyPr wrap="square">
            <a:spAutoFit/>
          </a:bodyPr>
          <a:lstStyle/>
          <a:p>
            <a:r>
              <a:rPr lang="fr-FR" dirty="0"/>
              <a:t>l</a:t>
            </a:r>
            <a:r>
              <a:rPr lang="fr-FR" dirty="0" smtClean="0"/>
              <a:t>a cogénération</a:t>
            </a:r>
            <a:endParaRPr lang="fr-FR" dirty="0"/>
          </a:p>
        </p:txBody>
      </p:sp>
      <p:sp>
        <p:nvSpPr>
          <p:cNvPr id="21" name="Rectangle 20"/>
          <p:cNvSpPr/>
          <p:nvPr/>
        </p:nvSpPr>
        <p:spPr>
          <a:xfrm>
            <a:off x="1007740" y="4161353"/>
            <a:ext cx="1743928" cy="369332"/>
          </a:xfrm>
          <a:prstGeom prst="rect">
            <a:avLst/>
          </a:prstGeom>
        </p:spPr>
        <p:txBody>
          <a:bodyPr wrap="square">
            <a:spAutoFit/>
          </a:bodyPr>
          <a:lstStyle/>
          <a:p>
            <a:r>
              <a:rPr lang="fr-FR" dirty="0"/>
              <a:t>l</a:t>
            </a:r>
            <a:r>
              <a:rPr lang="fr-FR" dirty="0" smtClean="0"/>
              <a:t>a </a:t>
            </a:r>
            <a:r>
              <a:rPr lang="fr-FR" dirty="0" err="1" smtClean="0"/>
              <a:t>méthanation</a:t>
            </a:r>
            <a:endParaRPr lang="fr-FR" dirty="0"/>
          </a:p>
        </p:txBody>
      </p:sp>
      <p:sp>
        <p:nvSpPr>
          <p:cNvPr id="22" name="Rectangle 21"/>
          <p:cNvSpPr/>
          <p:nvPr/>
        </p:nvSpPr>
        <p:spPr>
          <a:xfrm>
            <a:off x="5291138" y="1487401"/>
            <a:ext cx="5690130" cy="369331"/>
          </a:xfrm>
          <a:prstGeom prst="rect">
            <a:avLst/>
          </a:prstGeom>
        </p:spPr>
        <p:txBody>
          <a:bodyPr wrap="square">
            <a:spAutoFit/>
          </a:bodyPr>
          <a:lstStyle/>
          <a:p>
            <a:r>
              <a:rPr lang="fr-FR" dirty="0" smtClean="0"/>
              <a:t>4. Comment s’appelle la matière qui sort du </a:t>
            </a:r>
            <a:r>
              <a:rPr lang="fr-FR" dirty="0" err="1" smtClean="0"/>
              <a:t>méthaniseur</a:t>
            </a:r>
            <a:r>
              <a:rPr lang="fr-FR" dirty="0" smtClean="0"/>
              <a:t> ?</a:t>
            </a:r>
            <a:endParaRPr lang="fr-FR" dirty="0"/>
          </a:p>
        </p:txBody>
      </p:sp>
      <p:pic>
        <p:nvPicPr>
          <p:cNvPr id="23" name="Image 22"/>
          <p:cNvPicPr>
            <a:picLocks noChangeAspect="1"/>
          </p:cNvPicPr>
          <p:nvPr/>
        </p:nvPicPr>
        <p:blipFill>
          <a:blip r:embed="rId2"/>
          <a:stretch>
            <a:fillRect/>
          </a:stretch>
        </p:blipFill>
        <p:spPr>
          <a:xfrm>
            <a:off x="5364050" y="1931220"/>
            <a:ext cx="266490" cy="1040580"/>
          </a:xfrm>
          <a:prstGeom prst="rect">
            <a:avLst/>
          </a:prstGeom>
        </p:spPr>
      </p:pic>
      <p:sp>
        <p:nvSpPr>
          <p:cNvPr id="24" name="Rectangle 23"/>
          <p:cNvSpPr/>
          <p:nvPr/>
        </p:nvSpPr>
        <p:spPr>
          <a:xfrm>
            <a:off x="5630540" y="1910463"/>
            <a:ext cx="1168193" cy="369332"/>
          </a:xfrm>
          <a:prstGeom prst="rect">
            <a:avLst/>
          </a:prstGeom>
        </p:spPr>
        <p:txBody>
          <a:bodyPr wrap="square">
            <a:spAutoFit/>
          </a:bodyPr>
          <a:lstStyle/>
          <a:p>
            <a:r>
              <a:rPr lang="fr-FR" dirty="0" smtClean="0"/>
              <a:t>le </a:t>
            </a:r>
            <a:r>
              <a:rPr lang="fr-FR" dirty="0" err="1" smtClean="0"/>
              <a:t>lixiviat</a:t>
            </a:r>
            <a:endParaRPr lang="fr-FR" dirty="0"/>
          </a:p>
        </p:txBody>
      </p:sp>
      <p:sp>
        <p:nvSpPr>
          <p:cNvPr id="25" name="Rectangle 24"/>
          <p:cNvSpPr/>
          <p:nvPr/>
        </p:nvSpPr>
        <p:spPr>
          <a:xfrm>
            <a:off x="5630540" y="2256465"/>
            <a:ext cx="1227460" cy="369332"/>
          </a:xfrm>
          <a:prstGeom prst="rect">
            <a:avLst/>
          </a:prstGeom>
        </p:spPr>
        <p:txBody>
          <a:bodyPr wrap="square">
            <a:spAutoFit/>
          </a:bodyPr>
          <a:lstStyle/>
          <a:p>
            <a:r>
              <a:rPr lang="fr-FR" dirty="0"/>
              <a:t>l</a:t>
            </a:r>
            <a:r>
              <a:rPr lang="fr-FR" dirty="0" smtClean="0"/>
              <a:t>e </a:t>
            </a:r>
            <a:r>
              <a:rPr lang="fr-FR" dirty="0" err="1" smtClean="0"/>
              <a:t>digestat</a:t>
            </a:r>
            <a:endParaRPr lang="fr-FR" dirty="0"/>
          </a:p>
        </p:txBody>
      </p:sp>
      <p:sp>
        <p:nvSpPr>
          <p:cNvPr id="26" name="Rectangle 25"/>
          <p:cNvSpPr/>
          <p:nvPr/>
        </p:nvSpPr>
        <p:spPr>
          <a:xfrm>
            <a:off x="5630540" y="2602467"/>
            <a:ext cx="1168193" cy="369332"/>
          </a:xfrm>
          <a:prstGeom prst="rect">
            <a:avLst/>
          </a:prstGeom>
        </p:spPr>
        <p:txBody>
          <a:bodyPr wrap="square">
            <a:spAutoFit/>
          </a:bodyPr>
          <a:lstStyle/>
          <a:p>
            <a:r>
              <a:rPr lang="fr-FR" dirty="0"/>
              <a:t>l</a:t>
            </a:r>
            <a:r>
              <a:rPr lang="fr-FR" dirty="0" smtClean="0"/>
              <a:t>’intrant</a:t>
            </a:r>
            <a:endParaRPr lang="fr-FR" dirty="0"/>
          </a:p>
        </p:txBody>
      </p:sp>
      <p:sp>
        <p:nvSpPr>
          <p:cNvPr id="27" name="Rectangle 26"/>
          <p:cNvSpPr/>
          <p:nvPr/>
        </p:nvSpPr>
        <p:spPr>
          <a:xfrm>
            <a:off x="5291138" y="3046288"/>
            <a:ext cx="6062662" cy="369332"/>
          </a:xfrm>
          <a:prstGeom prst="rect">
            <a:avLst/>
          </a:prstGeom>
        </p:spPr>
        <p:txBody>
          <a:bodyPr wrap="square">
            <a:spAutoFit/>
          </a:bodyPr>
          <a:lstStyle/>
          <a:p>
            <a:r>
              <a:rPr lang="fr-FR" dirty="0" smtClean="0"/>
              <a:t>5. </a:t>
            </a:r>
            <a:r>
              <a:rPr lang="fr-FR" dirty="0"/>
              <a:t>Comment s’appelle le carburant issu de la méthanisation ?</a:t>
            </a:r>
          </a:p>
        </p:txBody>
      </p:sp>
      <p:pic>
        <p:nvPicPr>
          <p:cNvPr id="28" name="Image 27"/>
          <p:cNvPicPr>
            <a:picLocks noChangeAspect="1"/>
          </p:cNvPicPr>
          <p:nvPr/>
        </p:nvPicPr>
        <p:blipFill>
          <a:blip r:embed="rId2"/>
          <a:stretch>
            <a:fillRect/>
          </a:stretch>
        </p:blipFill>
        <p:spPr>
          <a:xfrm>
            <a:off x="5364050" y="3490106"/>
            <a:ext cx="266490" cy="1040580"/>
          </a:xfrm>
          <a:prstGeom prst="rect">
            <a:avLst/>
          </a:prstGeom>
        </p:spPr>
      </p:pic>
      <p:sp>
        <p:nvSpPr>
          <p:cNvPr id="29" name="Rectangle 28"/>
          <p:cNvSpPr/>
          <p:nvPr/>
        </p:nvSpPr>
        <p:spPr>
          <a:xfrm>
            <a:off x="5630540" y="3469349"/>
            <a:ext cx="1168193" cy="369332"/>
          </a:xfrm>
          <a:prstGeom prst="rect">
            <a:avLst/>
          </a:prstGeom>
        </p:spPr>
        <p:txBody>
          <a:bodyPr wrap="square">
            <a:spAutoFit/>
          </a:bodyPr>
          <a:lstStyle/>
          <a:p>
            <a:r>
              <a:rPr lang="fr-FR" dirty="0"/>
              <a:t>L</a:t>
            </a:r>
            <a:r>
              <a:rPr lang="fr-FR" dirty="0" smtClean="0"/>
              <a:t>e GNV</a:t>
            </a:r>
            <a:endParaRPr lang="fr-FR" dirty="0"/>
          </a:p>
        </p:txBody>
      </p:sp>
      <p:sp>
        <p:nvSpPr>
          <p:cNvPr id="30" name="Rectangle 29"/>
          <p:cNvSpPr/>
          <p:nvPr/>
        </p:nvSpPr>
        <p:spPr>
          <a:xfrm>
            <a:off x="5630540" y="3815351"/>
            <a:ext cx="1227460" cy="369332"/>
          </a:xfrm>
          <a:prstGeom prst="rect">
            <a:avLst/>
          </a:prstGeom>
        </p:spPr>
        <p:txBody>
          <a:bodyPr wrap="square">
            <a:spAutoFit/>
          </a:bodyPr>
          <a:lstStyle/>
          <a:p>
            <a:r>
              <a:rPr lang="fr-FR" dirty="0"/>
              <a:t>l</a:t>
            </a:r>
            <a:r>
              <a:rPr lang="fr-FR" dirty="0" smtClean="0"/>
              <a:t>e </a:t>
            </a:r>
            <a:r>
              <a:rPr lang="fr-FR" dirty="0" err="1"/>
              <a:t>B</a:t>
            </a:r>
            <a:r>
              <a:rPr lang="fr-FR" dirty="0" err="1" smtClean="0"/>
              <a:t>ioGNV</a:t>
            </a:r>
            <a:endParaRPr lang="fr-FR" dirty="0"/>
          </a:p>
        </p:txBody>
      </p:sp>
      <p:sp>
        <p:nvSpPr>
          <p:cNvPr id="31" name="Rectangle 30"/>
          <p:cNvSpPr/>
          <p:nvPr/>
        </p:nvSpPr>
        <p:spPr>
          <a:xfrm>
            <a:off x="5630540" y="4161353"/>
            <a:ext cx="1743928" cy="369332"/>
          </a:xfrm>
          <a:prstGeom prst="rect">
            <a:avLst/>
          </a:prstGeom>
        </p:spPr>
        <p:txBody>
          <a:bodyPr wrap="square">
            <a:spAutoFit/>
          </a:bodyPr>
          <a:lstStyle/>
          <a:p>
            <a:r>
              <a:rPr lang="fr-FR" dirty="0"/>
              <a:t>l</a:t>
            </a:r>
            <a:r>
              <a:rPr lang="fr-FR" dirty="0" smtClean="0"/>
              <a:t>e GNL</a:t>
            </a:r>
            <a:endParaRPr lang="fr-FR" dirty="0"/>
          </a:p>
        </p:txBody>
      </p:sp>
      <p:sp>
        <p:nvSpPr>
          <p:cNvPr id="32" name="Rectangle 31"/>
          <p:cNvSpPr/>
          <p:nvPr/>
        </p:nvSpPr>
        <p:spPr>
          <a:xfrm>
            <a:off x="668338" y="4594388"/>
            <a:ext cx="4521730" cy="369332"/>
          </a:xfrm>
          <a:prstGeom prst="rect">
            <a:avLst/>
          </a:prstGeom>
        </p:spPr>
        <p:txBody>
          <a:bodyPr wrap="square">
            <a:spAutoFit/>
          </a:bodyPr>
          <a:lstStyle/>
          <a:p>
            <a:r>
              <a:rPr lang="fr-FR" dirty="0" smtClean="0"/>
              <a:t>3. Distance minimale d’une habitation ?</a:t>
            </a:r>
            <a:endParaRPr lang="fr-FR" dirty="0"/>
          </a:p>
        </p:txBody>
      </p:sp>
      <p:pic>
        <p:nvPicPr>
          <p:cNvPr id="33" name="Image 32"/>
          <p:cNvPicPr>
            <a:picLocks noChangeAspect="1"/>
          </p:cNvPicPr>
          <p:nvPr/>
        </p:nvPicPr>
        <p:blipFill>
          <a:blip r:embed="rId2"/>
          <a:stretch>
            <a:fillRect/>
          </a:stretch>
        </p:blipFill>
        <p:spPr>
          <a:xfrm>
            <a:off x="741250" y="5038207"/>
            <a:ext cx="266490" cy="1040580"/>
          </a:xfrm>
          <a:prstGeom prst="rect">
            <a:avLst/>
          </a:prstGeom>
        </p:spPr>
      </p:pic>
      <p:sp>
        <p:nvSpPr>
          <p:cNvPr id="34" name="Rectangle 33"/>
          <p:cNvSpPr/>
          <p:nvPr/>
        </p:nvSpPr>
        <p:spPr>
          <a:xfrm>
            <a:off x="1007740" y="5017450"/>
            <a:ext cx="4029927" cy="369332"/>
          </a:xfrm>
          <a:prstGeom prst="rect">
            <a:avLst/>
          </a:prstGeom>
        </p:spPr>
        <p:txBody>
          <a:bodyPr wrap="square">
            <a:spAutoFit/>
          </a:bodyPr>
          <a:lstStyle/>
          <a:p>
            <a:r>
              <a:rPr lang="fr-FR" dirty="0" smtClean="0"/>
              <a:t>500 m</a:t>
            </a:r>
            <a:endParaRPr lang="fr-FR" dirty="0"/>
          </a:p>
        </p:txBody>
      </p:sp>
      <p:sp>
        <p:nvSpPr>
          <p:cNvPr id="35" name="Rectangle 34"/>
          <p:cNvSpPr/>
          <p:nvPr/>
        </p:nvSpPr>
        <p:spPr>
          <a:xfrm>
            <a:off x="1007740" y="5363453"/>
            <a:ext cx="1743928" cy="369332"/>
          </a:xfrm>
          <a:prstGeom prst="rect">
            <a:avLst/>
          </a:prstGeom>
        </p:spPr>
        <p:txBody>
          <a:bodyPr wrap="square">
            <a:spAutoFit/>
          </a:bodyPr>
          <a:lstStyle/>
          <a:p>
            <a:r>
              <a:rPr lang="fr-FR" dirty="0" smtClean="0"/>
              <a:t>50 m</a:t>
            </a:r>
            <a:endParaRPr lang="fr-FR" dirty="0"/>
          </a:p>
        </p:txBody>
      </p:sp>
      <p:sp>
        <p:nvSpPr>
          <p:cNvPr id="36" name="Rectangle 35"/>
          <p:cNvSpPr/>
          <p:nvPr/>
        </p:nvSpPr>
        <p:spPr>
          <a:xfrm>
            <a:off x="1007740" y="5709455"/>
            <a:ext cx="4182328" cy="369332"/>
          </a:xfrm>
          <a:prstGeom prst="rect">
            <a:avLst/>
          </a:prstGeom>
        </p:spPr>
        <p:txBody>
          <a:bodyPr wrap="square">
            <a:spAutoFit/>
          </a:bodyPr>
          <a:lstStyle/>
          <a:p>
            <a:r>
              <a:rPr lang="fr-FR" dirty="0" smtClean="0"/>
              <a:t>100 m</a:t>
            </a:r>
            <a:endParaRPr lang="fr-FR" dirty="0"/>
          </a:p>
        </p:txBody>
      </p:sp>
      <p:sp>
        <p:nvSpPr>
          <p:cNvPr id="37" name="Rectangle 36"/>
          <p:cNvSpPr/>
          <p:nvPr/>
        </p:nvSpPr>
        <p:spPr>
          <a:xfrm>
            <a:off x="5291137" y="4617718"/>
            <a:ext cx="5292195" cy="369332"/>
          </a:xfrm>
          <a:prstGeom prst="rect">
            <a:avLst/>
          </a:prstGeom>
        </p:spPr>
        <p:txBody>
          <a:bodyPr wrap="square">
            <a:spAutoFit/>
          </a:bodyPr>
          <a:lstStyle/>
          <a:p>
            <a:r>
              <a:rPr lang="fr-FR" dirty="0" smtClean="0"/>
              <a:t>6. Le maïs est autorisé dans les </a:t>
            </a:r>
            <a:r>
              <a:rPr lang="fr-FR" dirty="0" err="1" smtClean="0"/>
              <a:t>méthaniseurs</a:t>
            </a:r>
            <a:r>
              <a:rPr lang="fr-FR" dirty="0" smtClean="0"/>
              <a:t> jusqu’à  </a:t>
            </a:r>
            <a:endParaRPr lang="fr-FR" dirty="0"/>
          </a:p>
        </p:txBody>
      </p:sp>
      <p:pic>
        <p:nvPicPr>
          <p:cNvPr id="38" name="Image 37"/>
          <p:cNvPicPr>
            <a:picLocks noChangeAspect="1"/>
          </p:cNvPicPr>
          <p:nvPr/>
        </p:nvPicPr>
        <p:blipFill>
          <a:blip r:embed="rId2"/>
          <a:stretch>
            <a:fillRect/>
          </a:stretch>
        </p:blipFill>
        <p:spPr>
          <a:xfrm>
            <a:off x="5364050" y="5061537"/>
            <a:ext cx="266490" cy="1040580"/>
          </a:xfrm>
          <a:prstGeom prst="rect">
            <a:avLst/>
          </a:prstGeom>
        </p:spPr>
      </p:pic>
      <p:sp>
        <p:nvSpPr>
          <p:cNvPr id="39" name="Rectangle 38"/>
          <p:cNvSpPr/>
          <p:nvPr/>
        </p:nvSpPr>
        <p:spPr>
          <a:xfrm>
            <a:off x="5630540" y="5040780"/>
            <a:ext cx="2497460" cy="369332"/>
          </a:xfrm>
          <a:prstGeom prst="rect">
            <a:avLst/>
          </a:prstGeom>
        </p:spPr>
        <p:txBody>
          <a:bodyPr wrap="square">
            <a:spAutoFit/>
          </a:bodyPr>
          <a:lstStyle/>
          <a:p>
            <a:r>
              <a:rPr lang="fr-FR" dirty="0" smtClean="0"/>
              <a:t>15 % du volume total</a:t>
            </a:r>
            <a:endParaRPr lang="fr-FR" dirty="0"/>
          </a:p>
        </p:txBody>
      </p:sp>
      <p:sp>
        <p:nvSpPr>
          <p:cNvPr id="42" name="Rectangle 41"/>
          <p:cNvSpPr/>
          <p:nvPr/>
        </p:nvSpPr>
        <p:spPr>
          <a:xfrm>
            <a:off x="5609270" y="5790454"/>
            <a:ext cx="2497460" cy="369332"/>
          </a:xfrm>
          <a:prstGeom prst="rect">
            <a:avLst/>
          </a:prstGeom>
        </p:spPr>
        <p:txBody>
          <a:bodyPr wrap="square">
            <a:spAutoFit/>
          </a:bodyPr>
          <a:lstStyle/>
          <a:p>
            <a:r>
              <a:rPr lang="fr-FR" dirty="0" smtClean="0"/>
              <a:t>5 % du volume total</a:t>
            </a:r>
            <a:endParaRPr lang="fr-FR" dirty="0"/>
          </a:p>
        </p:txBody>
      </p:sp>
      <p:sp>
        <p:nvSpPr>
          <p:cNvPr id="43" name="Rectangle 42"/>
          <p:cNvSpPr/>
          <p:nvPr/>
        </p:nvSpPr>
        <p:spPr>
          <a:xfrm>
            <a:off x="5655372" y="5397161"/>
            <a:ext cx="2497460" cy="369332"/>
          </a:xfrm>
          <a:prstGeom prst="rect">
            <a:avLst/>
          </a:prstGeom>
        </p:spPr>
        <p:txBody>
          <a:bodyPr wrap="square">
            <a:spAutoFit/>
          </a:bodyPr>
          <a:lstStyle/>
          <a:p>
            <a:r>
              <a:rPr lang="fr-FR" dirty="0"/>
              <a:t>p</a:t>
            </a:r>
            <a:r>
              <a:rPr lang="fr-FR" dirty="0" smtClean="0"/>
              <a:t>as de limite</a:t>
            </a:r>
            <a:endParaRPr lang="fr-FR" dirty="0"/>
          </a:p>
        </p:txBody>
      </p:sp>
      <p:sp>
        <p:nvSpPr>
          <p:cNvPr id="3" name="Organigramme : Connecteur 2"/>
          <p:cNvSpPr>
            <a:spLocks noChangeAspect="1"/>
          </p:cNvSpPr>
          <p:nvPr/>
        </p:nvSpPr>
        <p:spPr>
          <a:xfrm>
            <a:off x="751876" y="2708757"/>
            <a:ext cx="196596" cy="196596"/>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41" name="Organigramme : Connecteur 40"/>
          <p:cNvSpPr>
            <a:spLocks noChangeAspect="1"/>
          </p:cNvSpPr>
          <p:nvPr/>
        </p:nvSpPr>
        <p:spPr>
          <a:xfrm>
            <a:off x="774496" y="3901719"/>
            <a:ext cx="196596" cy="196596"/>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44" name="Organigramme : Connecteur 43"/>
          <p:cNvSpPr>
            <a:spLocks noChangeAspect="1"/>
          </p:cNvSpPr>
          <p:nvPr/>
        </p:nvSpPr>
        <p:spPr>
          <a:xfrm>
            <a:off x="774497" y="5815048"/>
            <a:ext cx="196596" cy="196596"/>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45" name="Organigramme : Connecteur 44"/>
          <p:cNvSpPr>
            <a:spLocks noChangeAspect="1"/>
          </p:cNvSpPr>
          <p:nvPr/>
        </p:nvSpPr>
        <p:spPr>
          <a:xfrm>
            <a:off x="5406491" y="5127148"/>
            <a:ext cx="196596" cy="196596"/>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46" name="Organigramme : Connecteur 45"/>
          <p:cNvSpPr>
            <a:spLocks noChangeAspect="1"/>
          </p:cNvSpPr>
          <p:nvPr/>
        </p:nvSpPr>
        <p:spPr>
          <a:xfrm>
            <a:off x="5397297" y="3901719"/>
            <a:ext cx="196596" cy="196596"/>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47" name="Organigramme : Connecteur 46"/>
          <p:cNvSpPr>
            <a:spLocks noChangeAspect="1"/>
          </p:cNvSpPr>
          <p:nvPr/>
        </p:nvSpPr>
        <p:spPr>
          <a:xfrm>
            <a:off x="5398997" y="2335456"/>
            <a:ext cx="196596" cy="196596"/>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48" name="Organigramme : Connecteur 47"/>
          <p:cNvSpPr>
            <a:spLocks noChangeAspect="1"/>
          </p:cNvSpPr>
          <p:nvPr/>
        </p:nvSpPr>
        <p:spPr>
          <a:xfrm>
            <a:off x="774496" y="2329548"/>
            <a:ext cx="196596" cy="196596"/>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49" name="Organigramme : Connecteur 48"/>
          <p:cNvSpPr>
            <a:spLocks noChangeAspect="1"/>
          </p:cNvSpPr>
          <p:nvPr/>
        </p:nvSpPr>
        <p:spPr>
          <a:xfrm>
            <a:off x="760736" y="4256313"/>
            <a:ext cx="196596" cy="196596"/>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50" name="Organigramme : Connecteur 49"/>
          <p:cNvSpPr>
            <a:spLocks noChangeAspect="1"/>
          </p:cNvSpPr>
          <p:nvPr/>
        </p:nvSpPr>
        <p:spPr>
          <a:xfrm>
            <a:off x="775741" y="3569582"/>
            <a:ext cx="196596" cy="196596"/>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51" name="Organigramme : Connecteur 50"/>
          <p:cNvSpPr>
            <a:spLocks noChangeAspect="1"/>
          </p:cNvSpPr>
          <p:nvPr/>
        </p:nvSpPr>
        <p:spPr>
          <a:xfrm>
            <a:off x="774496" y="5449821"/>
            <a:ext cx="196596" cy="196596"/>
          </a:xfrm>
          <a:prstGeom prst="flowChartConnector">
            <a:avLst/>
          </a:prstGeom>
          <a:solidFill>
            <a:schemeClr val="accent4"/>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52" name="Organigramme : Connecteur 51"/>
          <p:cNvSpPr>
            <a:spLocks noChangeAspect="1"/>
          </p:cNvSpPr>
          <p:nvPr/>
        </p:nvSpPr>
        <p:spPr>
          <a:xfrm>
            <a:off x="788126" y="5103818"/>
            <a:ext cx="196596" cy="196596"/>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53" name="Organigramme : Connecteur 52"/>
          <p:cNvSpPr>
            <a:spLocks noChangeAspect="1"/>
          </p:cNvSpPr>
          <p:nvPr/>
        </p:nvSpPr>
        <p:spPr>
          <a:xfrm>
            <a:off x="5398997" y="5849386"/>
            <a:ext cx="196596" cy="196596"/>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54" name="Organigramme : Connecteur 53"/>
          <p:cNvSpPr>
            <a:spLocks noChangeAspect="1"/>
          </p:cNvSpPr>
          <p:nvPr/>
        </p:nvSpPr>
        <p:spPr>
          <a:xfrm>
            <a:off x="5411413" y="5488267"/>
            <a:ext cx="196596" cy="196596"/>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55" name="Organigramme : Connecteur 54"/>
          <p:cNvSpPr>
            <a:spLocks noChangeAspect="1"/>
          </p:cNvSpPr>
          <p:nvPr/>
        </p:nvSpPr>
        <p:spPr>
          <a:xfrm>
            <a:off x="5406491" y="4281353"/>
            <a:ext cx="196596" cy="196596"/>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56" name="Organigramme : Connecteur 55"/>
          <p:cNvSpPr>
            <a:spLocks noChangeAspect="1"/>
          </p:cNvSpPr>
          <p:nvPr/>
        </p:nvSpPr>
        <p:spPr>
          <a:xfrm>
            <a:off x="5375943" y="3540014"/>
            <a:ext cx="196596" cy="196596"/>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57" name="Organigramme : Connecteur 56"/>
          <p:cNvSpPr>
            <a:spLocks noChangeAspect="1"/>
          </p:cNvSpPr>
          <p:nvPr/>
        </p:nvSpPr>
        <p:spPr>
          <a:xfrm>
            <a:off x="5406491" y="2712006"/>
            <a:ext cx="196596" cy="196596"/>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58" name="Organigramme : Connecteur 57"/>
          <p:cNvSpPr>
            <a:spLocks noChangeAspect="1"/>
          </p:cNvSpPr>
          <p:nvPr/>
        </p:nvSpPr>
        <p:spPr>
          <a:xfrm>
            <a:off x="5392258" y="1985458"/>
            <a:ext cx="196596" cy="196596"/>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59" name="Organigramme : Connecteur 58"/>
          <p:cNvSpPr>
            <a:spLocks noChangeAspect="1"/>
          </p:cNvSpPr>
          <p:nvPr/>
        </p:nvSpPr>
        <p:spPr>
          <a:xfrm>
            <a:off x="774496" y="1985458"/>
            <a:ext cx="196596" cy="196596"/>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pic>
        <p:nvPicPr>
          <p:cNvPr id="60" name="Imag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5" name="Espace réservé du numéro de diapositive 4"/>
          <p:cNvSpPr>
            <a:spLocks noGrp="1"/>
          </p:cNvSpPr>
          <p:nvPr>
            <p:ph type="sldNum" sz="quarter" idx="12"/>
          </p:nvPr>
        </p:nvSpPr>
        <p:spPr/>
        <p:txBody>
          <a:bodyPr/>
          <a:lstStyle/>
          <a:p>
            <a:fld id="{5253F130-22FD-436E-B233-0C12E2367D8F}" type="slidenum">
              <a:rPr lang="fr-FR" smtClean="0"/>
              <a:t>6</a:t>
            </a:fld>
            <a:endParaRPr lang="fr-FR"/>
          </a:p>
        </p:txBody>
      </p:sp>
      <p:sp>
        <p:nvSpPr>
          <p:cNvPr id="61" name="Rectangle 60"/>
          <p:cNvSpPr/>
          <p:nvPr/>
        </p:nvSpPr>
        <p:spPr>
          <a:xfrm>
            <a:off x="1578211" y="5344603"/>
            <a:ext cx="2694877" cy="461665"/>
          </a:xfrm>
          <a:prstGeom prst="rect">
            <a:avLst/>
          </a:prstGeom>
        </p:spPr>
        <p:txBody>
          <a:bodyPr wrap="square">
            <a:spAutoFit/>
          </a:bodyPr>
          <a:lstStyle/>
          <a:p>
            <a:r>
              <a:rPr lang="fr-FR" sz="1200" dirty="0" smtClean="0"/>
              <a:t>(seulement pour les régimes "déclaration" et "enregistrement)"</a:t>
            </a:r>
            <a:endParaRPr lang="fr-FR" sz="1200" dirty="0"/>
          </a:p>
        </p:txBody>
      </p:sp>
    </p:spTree>
    <p:extLst>
      <p:ext uri="{BB962C8B-B14F-4D97-AF65-F5344CB8AC3E}">
        <p14:creationId xmlns:p14="http://schemas.microsoft.com/office/powerpoint/2010/main" val="319327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7"/>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7"/>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2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2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56"/>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6"/>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37"/>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38"/>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39"/>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43"/>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42"/>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54"/>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53"/>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9" grpId="0"/>
      <p:bldP spid="20" grpId="0"/>
      <p:bldP spid="21" grpId="0"/>
      <p:bldP spid="22" grpId="0"/>
      <p:bldP spid="24" grpId="0"/>
      <p:bldP spid="25" grpId="0"/>
      <p:bldP spid="26" grpId="0"/>
      <p:bldP spid="27" grpId="0"/>
      <p:bldP spid="29" grpId="0"/>
      <p:bldP spid="30" grpId="0"/>
      <p:bldP spid="31" grpId="0"/>
      <p:bldP spid="32" grpId="0"/>
      <p:bldP spid="34" grpId="0"/>
      <p:bldP spid="35" grpId="0"/>
      <p:bldP spid="36" grpId="0"/>
      <p:bldP spid="37" grpId="0"/>
      <p:bldP spid="39" grpId="0"/>
      <p:bldP spid="42" grpId="0"/>
      <p:bldP spid="43" grpId="0"/>
      <p:bldP spid="3" grpId="0" animBg="1"/>
      <p:bldP spid="41"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196" y="4439880"/>
            <a:ext cx="9013085" cy="2151716"/>
          </a:xfrm>
          <a:prstGeom prst="rect">
            <a:avLst/>
          </a:prstGeom>
        </p:spPr>
      </p:pic>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1833" t="2601" r="653" b="34613"/>
          <a:stretch/>
        </p:blipFill>
        <p:spPr>
          <a:xfrm>
            <a:off x="1274885" y="545123"/>
            <a:ext cx="8950569" cy="3948500"/>
          </a:xfrm>
          <a:prstGeom prst="rect">
            <a:avLst/>
          </a:prstGeom>
        </p:spPr>
      </p:pic>
      <p:sp>
        <p:nvSpPr>
          <p:cNvPr id="3" name="ZoneTexte 2"/>
          <p:cNvSpPr txBox="1"/>
          <p:nvPr/>
        </p:nvSpPr>
        <p:spPr>
          <a:xfrm>
            <a:off x="1309353" y="1555000"/>
            <a:ext cx="1220206" cy="246221"/>
          </a:xfrm>
          <a:prstGeom prst="rect">
            <a:avLst/>
          </a:prstGeom>
          <a:solidFill>
            <a:srgbClr val="92D050"/>
          </a:solidFill>
        </p:spPr>
        <p:txBody>
          <a:bodyPr wrap="none" rtlCol="0">
            <a:spAutoFit/>
          </a:bodyPr>
          <a:lstStyle/>
          <a:p>
            <a:r>
              <a:rPr lang="fr-FR" sz="1000" dirty="0" smtClean="0">
                <a:latin typeface="Comic Sans MS" panose="030F0702030302020204" pitchFamily="66" charset="0"/>
              </a:rPr>
              <a:t>1 - LA COLLECTE</a:t>
            </a:r>
            <a:endParaRPr lang="fr-FR" sz="1000" dirty="0">
              <a:latin typeface="Comic Sans MS" panose="030F0702030302020204" pitchFamily="66" charset="0"/>
            </a:endParaRPr>
          </a:p>
        </p:txBody>
      </p:sp>
      <p:sp>
        <p:nvSpPr>
          <p:cNvPr id="4" name="ZoneTexte 3"/>
          <p:cNvSpPr txBox="1"/>
          <p:nvPr/>
        </p:nvSpPr>
        <p:spPr>
          <a:xfrm>
            <a:off x="1309353" y="2854093"/>
            <a:ext cx="1787669" cy="246221"/>
          </a:xfrm>
          <a:prstGeom prst="rect">
            <a:avLst/>
          </a:prstGeom>
          <a:solidFill>
            <a:srgbClr val="FF66FF"/>
          </a:solidFill>
        </p:spPr>
        <p:txBody>
          <a:bodyPr wrap="none" rtlCol="0">
            <a:spAutoFit/>
          </a:bodyPr>
          <a:lstStyle/>
          <a:p>
            <a:r>
              <a:rPr lang="fr-FR" sz="1000" dirty="0" smtClean="0">
                <a:latin typeface="Comic Sans MS" panose="030F0702030302020204" pitchFamily="66" charset="0"/>
              </a:rPr>
              <a:t>2 - LA METHANISATION</a:t>
            </a:r>
            <a:endParaRPr lang="fr-FR" sz="1000" dirty="0">
              <a:latin typeface="Comic Sans MS" panose="030F0702030302020204" pitchFamily="66" charset="0"/>
            </a:endParaRPr>
          </a:p>
        </p:txBody>
      </p:sp>
      <p:sp>
        <p:nvSpPr>
          <p:cNvPr id="5" name="ZoneTexte 4"/>
          <p:cNvSpPr txBox="1"/>
          <p:nvPr/>
        </p:nvSpPr>
        <p:spPr>
          <a:xfrm>
            <a:off x="1280762" y="3610176"/>
            <a:ext cx="1880643" cy="246221"/>
          </a:xfrm>
          <a:prstGeom prst="rect">
            <a:avLst/>
          </a:prstGeom>
          <a:solidFill>
            <a:srgbClr val="00B0F0"/>
          </a:solidFill>
        </p:spPr>
        <p:txBody>
          <a:bodyPr wrap="none" rtlCol="0">
            <a:spAutoFit/>
          </a:bodyPr>
          <a:lstStyle/>
          <a:p>
            <a:r>
              <a:rPr lang="fr-FR" sz="1000" dirty="0" smtClean="0">
                <a:latin typeface="Comic Sans MS" panose="030F0702030302020204" pitchFamily="66" charset="0"/>
              </a:rPr>
              <a:t>3 - LA TRANSFORMATION</a:t>
            </a:r>
            <a:endParaRPr lang="fr-FR" sz="1000" dirty="0">
              <a:latin typeface="Comic Sans MS" panose="030F0702030302020204" pitchFamily="66" charset="0"/>
            </a:endParaRPr>
          </a:p>
        </p:txBody>
      </p:sp>
      <p:sp>
        <p:nvSpPr>
          <p:cNvPr id="7" name="Titre 1"/>
          <p:cNvSpPr txBox="1">
            <a:spLocks/>
          </p:cNvSpPr>
          <p:nvPr/>
        </p:nvSpPr>
        <p:spPr>
          <a:xfrm>
            <a:off x="1203499" y="103586"/>
            <a:ext cx="9093340" cy="451560"/>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COMMENT FONCTIONNE UNE UNIT</a:t>
            </a:r>
            <a:r>
              <a:rPr lang="fr-FR" sz="2600" dirty="0">
                <a:latin typeface="Tahoma" panose="020B0604030504040204" pitchFamily="34" charset="0"/>
                <a:ea typeface="Tahoma" panose="020B0604030504040204" pitchFamily="34" charset="0"/>
                <a:cs typeface="Tahoma" panose="020B0604030504040204" pitchFamily="34" charset="0"/>
              </a:rPr>
              <a:t>É</a:t>
            </a:r>
            <a:r>
              <a:rPr lang="fr-FR" sz="2600" dirty="0" smtClean="0">
                <a:latin typeface="Tahoma" panose="020B0604030504040204" pitchFamily="34" charset="0"/>
                <a:ea typeface="Tahoma" panose="020B0604030504040204" pitchFamily="34" charset="0"/>
                <a:cs typeface="Tahoma" panose="020B0604030504040204" pitchFamily="34" charset="0"/>
              </a:rPr>
              <a:t> DE MÉTHANISATION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8489" y="740577"/>
            <a:ext cx="924116" cy="1459516"/>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321" y="843257"/>
            <a:ext cx="1342168" cy="1356836"/>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69" y="740577"/>
            <a:ext cx="2434971" cy="1349502"/>
          </a:xfrm>
          <a:prstGeom prst="rect">
            <a:avLst/>
          </a:prstGeom>
        </p:spPr>
      </p:pic>
      <p:sp>
        <p:nvSpPr>
          <p:cNvPr id="14" name="ZoneTexte 13"/>
          <p:cNvSpPr txBox="1"/>
          <p:nvPr/>
        </p:nvSpPr>
        <p:spPr>
          <a:xfrm>
            <a:off x="5798285" y="1396523"/>
            <a:ext cx="702436" cy="338554"/>
          </a:xfrm>
          <a:prstGeom prst="rect">
            <a:avLst/>
          </a:prstGeom>
          <a:noFill/>
        </p:spPr>
        <p:txBody>
          <a:bodyPr wrap="none" rtlCol="0">
            <a:spAutoFit/>
          </a:bodyPr>
          <a:lstStyle/>
          <a:p>
            <a:pPr algn="ctr"/>
            <a:r>
              <a:rPr lang="fr-FR" sz="800" dirty="0">
                <a:latin typeface="Tahoma" panose="020B0604030504040204" pitchFamily="34" charset="0"/>
                <a:ea typeface="Tahoma" panose="020B0604030504040204" pitchFamily="34" charset="0"/>
                <a:cs typeface="Tahoma" panose="020B0604030504040204" pitchFamily="34" charset="0"/>
              </a:rPr>
              <a:t>d</a:t>
            </a:r>
            <a:r>
              <a:rPr lang="fr-FR" sz="800" dirty="0" smtClean="0">
                <a:latin typeface="Tahoma" panose="020B0604030504040204" pitchFamily="34" charset="0"/>
                <a:ea typeface="Tahoma" panose="020B0604030504040204" pitchFamily="34" charset="0"/>
                <a:cs typeface="Tahoma" panose="020B0604030504040204" pitchFamily="34" charset="0"/>
              </a:rPr>
              <a:t>échets </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municipaux</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21" name="ZoneTexte 20"/>
          <p:cNvSpPr txBox="1"/>
          <p:nvPr/>
        </p:nvSpPr>
        <p:spPr>
          <a:xfrm>
            <a:off x="7858402" y="1120668"/>
            <a:ext cx="585417" cy="338554"/>
          </a:xfrm>
          <a:prstGeom prst="rect">
            <a:avLst/>
          </a:prstGeom>
          <a:noFill/>
        </p:spPr>
        <p:txBody>
          <a:bodyPr wrap="none" rtlCol="0">
            <a:spAutoFit/>
          </a:bodyPr>
          <a:lstStyle/>
          <a:p>
            <a:pPr algn="ctr"/>
            <a:r>
              <a:rPr lang="fr-FR" sz="800" dirty="0">
                <a:latin typeface="Tahoma" panose="020B0604030504040204" pitchFamily="34" charset="0"/>
                <a:ea typeface="Tahoma" panose="020B0604030504040204" pitchFamily="34" charset="0"/>
                <a:cs typeface="Tahoma" panose="020B0604030504040204" pitchFamily="34" charset="0"/>
              </a:rPr>
              <a:t>d</a:t>
            </a:r>
            <a:r>
              <a:rPr lang="fr-FR" sz="800" dirty="0" smtClean="0">
                <a:latin typeface="Tahoma" panose="020B0604030504040204" pitchFamily="34" charset="0"/>
                <a:ea typeface="Tahoma" panose="020B0604030504040204" pitchFamily="34" charset="0"/>
                <a:cs typeface="Tahoma" panose="020B0604030504040204" pitchFamily="34" charset="0"/>
              </a:rPr>
              <a:t>échets </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agricoles</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23" name="ZoneTexte 22"/>
          <p:cNvSpPr txBox="1"/>
          <p:nvPr/>
        </p:nvSpPr>
        <p:spPr>
          <a:xfrm>
            <a:off x="4735880" y="951391"/>
            <a:ext cx="886781" cy="338554"/>
          </a:xfrm>
          <a:prstGeom prst="rect">
            <a:avLst/>
          </a:prstGeom>
          <a:noFill/>
        </p:spPr>
        <p:txBody>
          <a:bodyPr wrap="non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déchets </a:t>
            </a:r>
          </a:p>
          <a:p>
            <a:pPr algn="ctr"/>
            <a:r>
              <a:rPr lang="fr-FR" sz="800" dirty="0">
                <a:latin typeface="Tahoma" panose="020B0604030504040204" pitchFamily="34" charset="0"/>
                <a:ea typeface="Tahoma" panose="020B0604030504040204" pitchFamily="34" charset="0"/>
                <a:cs typeface="Tahoma" panose="020B0604030504040204" pitchFamily="34" charset="0"/>
              </a:rPr>
              <a:t>a</a:t>
            </a:r>
            <a:r>
              <a:rPr lang="fr-FR" sz="800" dirty="0" smtClean="0">
                <a:latin typeface="Tahoma" panose="020B0604030504040204" pitchFamily="34" charset="0"/>
                <a:ea typeface="Tahoma" panose="020B0604030504040204" pitchFamily="34" charset="0"/>
                <a:cs typeface="Tahoma" panose="020B0604030504040204" pitchFamily="34" charset="0"/>
              </a:rPr>
              <a:t>gro-industriels</a:t>
            </a:r>
            <a:endParaRPr lang="fr-FR" sz="800" dirty="0">
              <a:latin typeface="Tahoma" panose="020B0604030504040204" pitchFamily="34" charset="0"/>
              <a:ea typeface="Tahoma" panose="020B0604030504040204" pitchFamily="34" charset="0"/>
              <a:cs typeface="Tahoma" panose="020B0604030504040204" pitchFamily="34" charset="0"/>
            </a:endParaRPr>
          </a:p>
        </p:txBody>
      </p:sp>
      <p:pic>
        <p:nvPicPr>
          <p:cNvPr id="24" name="Imag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5929" y="2458507"/>
            <a:ext cx="1004792" cy="997458"/>
          </a:xfrm>
          <a:prstGeom prst="rect">
            <a:avLst/>
          </a:prstGeom>
        </p:spPr>
      </p:pic>
      <p:sp>
        <p:nvSpPr>
          <p:cNvPr id="25" name="ZoneTexte 24"/>
          <p:cNvSpPr txBox="1"/>
          <p:nvPr/>
        </p:nvSpPr>
        <p:spPr>
          <a:xfrm>
            <a:off x="5695998" y="2243063"/>
            <a:ext cx="604653" cy="215444"/>
          </a:xfrm>
          <a:prstGeom prst="rect">
            <a:avLst/>
          </a:prstGeom>
          <a:noFill/>
        </p:spPr>
        <p:txBody>
          <a:bodyPr wrap="non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digesteur</a:t>
            </a:r>
            <a:endParaRPr lang="fr-FR" sz="800" dirty="0">
              <a:latin typeface="Tahoma" panose="020B0604030504040204" pitchFamily="34" charset="0"/>
              <a:ea typeface="Tahoma" panose="020B0604030504040204" pitchFamily="34" charset="0"/>
              <a:cs typeface="Tahoma" panose="020B0604030504040204" pitchFamily="34" charset="0"/>
            </a:endParaRPr>
          </a:p>
        </p:txBody>
      </p:sp>
      <p:pic>
        <p:nvPicPr>
          <p:cNvPr id="27" name="Imag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5955" y="2658163"/>
            <a:ext cx="931450" cy="638080"/>
          </a:xfrm>
          <a:prstGeom prst="rect">
            <a:avLst/>
          </a:prstGeom>
        </p:spPr>
      </p:pic>
      <p:pic>
        <p:nvPicPr>
          <p:cNvPr id="28" name="Imag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8973" y="2916958"/>
            <a:ext cx="476726" cy="183356"/>
          </a:xfrm>
          <a:prstGeom prst="rect">
            <a:avLst/>
          </a:prstGeom>
        </p:spPr>
      </p:pic>
      <p:pic>
        <p:nvPicPr>
          <p:cNvPr id="29" name="Imag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62605" y="2228712"/>
            <a:ext cx="938784" cy="696754"/>
          </a:xfrm>
          <a:prstGeom prst="rect">
            <a:avLst/>
          </a:prstGeom>
        </p:spPr>
      </p:pic>
      <p:pic>
        <p:nvPicPr>
          <p:cNvPr id="30" name="Imag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35993" y="2752149"/>
            <a:ext cx="337376" cy="227362"/>
          </a:xfrm>
          <a:prstGeom prst="rect">
            <a:avLst/>
          </a:prstGeom>
        </p:spPr>
      </p:pic>
      <p:pic>
        <p:nvPicPr>
          <p:cNvPr id="31" name="Imag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71442" y="2061082"/>
            <a:ext cx="836105" cy="579406"/>
          </a:xfrm>
          <a:prstGeom prst="rect">
            <a:avLst/>
          </a:prstGeom>
        </p:spPr>
      </p:pic>
      <p:pic>
        <p:nvPicPr>
          <p:cNvPr id="32" name="Image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47381" y="2083337"/>
            <a:ext cx="2112264" cy="645414"/>
          </a:xfrm>
          <a:prstGeom prst="rect">
            <a:avLst/>
          </a:prstGeom>
        </p:spPr>
      </p:pic>
      <p:sp>
        <p:nvSpPr>
          <p:cNvPr id="33" name="ZoneTexte 32"/>
          <p:cNvSpPr txBox="1"/>
          <p:nvPr/>
        </p:nvSpPr>
        <p:spPr>
          <a:xfrm>
            <a:off x="3689499" y="2826677"/>
            <a:ext cx="806631" cy="338554"/>
          </a:xfrm>
          <a:prstGeom prst="rect">
            <a:avLst/>
          </a:prstGeom>
          <a:noFill/>
        </p:spPr>
        <p:txBody>
          <a:bodyPr wrap="non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stockage des </a:t>
            </a:r>
            <a:br>
              <a:rPr lang="fr-FR" sz="800" dirty="0" smtClean="0">
                <a:latin typeface="Tahoma" panose="020B0604030504040204" pitchFamily="34" charset="0"/>
                <a:ea typeface="Tahoma" panose="020B0604030504040204" pitchFamily="34" charset="0"/>
                <a:cs typeface="Tahoma" panose="020B0604030504040204" pitchFamily="34" charset="0"/>
              </a:rPr>
            </a:br>
            <a:r>
              <a:rPr lang="fr-FR" sz="800" dirty="0" smtClean="0">
                <a:latin typeface="Tahoma" panose="020B0604030504040204" pitchFamily="34" charset="0"/>
                <a:ea typeface="Tahoma" panose="020B0604030504040204" pitchFamily="34" charset="0"/>
                <a:cs typeface="Tahoma" panose="020B0604030504040204" pitchFamily="34" charset="0"/>
              </a:rPr>
              <a:t>intrants</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34" name="ZoneTexte 33"/>
          <p:cNvSpPr txBox="1"/>
          <p:nvPr/>
        </p:nvSpPr>
        <p:spPr>
          <a:xfrm>
            <a:off x="6746042" y="2724042"/>
            <a:ext cx="1027846" cy="338554"/>
          </a:xfrm>
          <a:prstGeom prst="rect">
            <a:avLst/>
          </a:prstGeom>
          <a:noFill/>
        </p:spPr>
        <p:txBody>
          <a:bodyPr wrap="none" rtlCol="0">
            <a:spAutoFit/>
          </a:bodyPr>
          <a:lstStyle/>
          <a:p>
            <a:pPr algn="ctr"/>
            <a:r>
              <a:rPr lang="fr-FR" sz="800" dirty="0">
                <a:latin typeface="Tahoma" panose="020B0604030504040204" pitchFamily="34" charset="0"/>
                <a:ea typeface="Tahoma" panose="020B0604030504040204" pitchFamily="34" charset="0"/>
                <a:cs typeface="Tahoma" panose="020B0604030504040204" pitchFamily="34" charset="0"/>
              </a:rPr>
              <a:t>f</a:t>
            </a:r>
            <a:r>
              <a:rPr lang="fr-FR" sz="800" dirty="0" smtClean="0">
                <a:latin typeface="Tahoma" panose="020B0604030504040204" pitchFamily="34" charset="0"/>
                <a:ea typeface="Tahoma" panose="020B0604030504040204" pitchFamily="34" charset="0"/>
                <a:cs typeface="Tahoma" panose="020B0604030504040204" pitchFamily="34" charset="0"/>
              </a:rPr>
              <a:t>osse de stockage </a:t>
            </a:r>
            <a:br>
              <a:rPr lang="fr-FR" sz="800" dirty="0" smtClean="0">
                <a:latin typeface="Tahoma" panose="020B0604030504040204" pitchFamily="34" charset="0"/>
                <a:ea typeface="Tahoma" panose="020B0604030504040204" pitchFamily="34" charset="0"/>
                <a:cs typeface="Tahoma" panose="020B0604030504040204" pitchFamily="34" charset="0"/>
              </a:rPr>
            </a:br>
            <a:r>
              <a:rPr lang="fr-FR" sz="800" dirty="0" smtClean="0">
                <a:latin typeface="Tahoma" panose="020B0604030504040204" pitchFamily="34" charset="0"/>
                <a:ea typeface="Tahoma" panose="020B0604030504040204" pitchFamily="34" charset="0"/>
                <a:cs typeface="Tahoma" panose="020B0604030504040204" pitchFamily="34" charset="0"/>
              </a:rPr>
              <a:t>de </a:t>
            </a:r>
            <a:r>
              <a:rPr lang="fr-FR" sz="800" dirty="0" err="1" smtClean="0">
                <a:latin typeface="Tahoma" panose="020B0604030504040204" pitchFamily="34" charset="0"/>
                <a:ea typeface="Tahoma" panose="020B0604030504040204" pitchFamily="34" charset="0"/>
                <a:cs typeface="Tahoma" panose="020B0604030504040204" pitchFamily="34" charset="0"/>
              </a:rPr>
              <a:t>digestat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35" name="ZoneTexte 34"/>
          <p:cNvSpPr txBox="1"/>
          <p:nvPr/>
        </p:nvSpPr>
        <p:spPr>
          <a:xfrm>
            <a:off x="7702240" y="2294414"/>
            <a:ext cx="628698" cy="215444"/>
          </a:xfrm>
          <a:prstGeom prst="rect">
            <a:avLst/>
          </a:prstGeom>
          <a:noFill/>
        </p:spPr>
        <p:txBody>
          <a:bodyPr wrap="none" rtlCol="0">
            <a:spAutoFit/>
          </a:bodyPr>
          <a:lstStyle/>
          <a:p>
            <a:pPr algn="ctr"/>
            <a:r>
              <a:rPr lang="fr-FR" sz="800" dirty="0">
                <a:latin typeface="Tahoma" panose="020B0604030504040204" pitchFamily="34" charset="0"/>
                <a:ea typeface="Tahoma" panose="020B0604030504040204" pitchFamily="34" charset="0"/>
                <a:cs typeface="Tahoma" panose="020B0604030504040204" pitchFamily="34" charset="0"/>
              </a:rPr>
              <a:t>é</a:t>
            </a:r>
            <a:r>
              <a:rPr lang="fr-FR" sz="800" dirty="0" smtClean="0">
                <a:latin typeface="Tahoma" panose="020B0604030504040204" pitchFamily="34" charset="0"/>
                <a:ea typeface="Tahoma" panose="020B0604030504040204" pitchFamily="34" charset="0"/>
                <a:cs typeface="Tahoma" panose="020B0604030504040204" pitchFamily="34" charset="0"/>
              </a:rPr>
              <a:t>pandage</a:t>
            </a:r>
            <a:endParaRPr lang="fr-FR" sz="800" dirty="0">
              <a:latin typeface="Tahoma" panose="020B0604030504040204" pitchFamily="34" charset="0"/>
              <a:ea typeface="Tahoma" panose="020B0604030504040204" pitchFamily="34" charset="0"/>
              <a:cs typeface="Tahoma" panose="020B0604030504040204" pitchFamily="34" charset="0"/>
            </a:endParaRPr>
          </a:p>
        </p:txBody>
      </p:sp>
      <p:cxnSp>
        <p:nvCxnSpPr>
          <p:cNvPr id="37" name="Connecteur droit avec flèche 36"/>
          <p:cNvCxnSpPr/>
          <p:nvPr/>
        </p:nvCxnSpPr>
        <p:spPr>
          <a:xfrm flipV="1">
            <a:off x="7644458" y="2228712"/>
            <a:ext cx="372130" cy="947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6220186" y="3004345"/>
            <a:ext cx="429926" cy="338554"/>
          </a:xfrm>
          <a:prstGeom prst="rect">
            <a:avLst/>
          </a:prstGeom>
          <a:noFill/>
        </p:spPr>
        <p:txBody>
          <a:bodyPr wrap="none" rtlCol="0">
            <a:spAutoFit/>
          </a:bodyPr>
          <a:lstStyle/>
          <a:p>
            <a:r>
              <a:rPr lang="fr-FR" sz="1600" b="1" strike="sngStrike" dirty="0">
                <a:solidFill>
                  <a:srgbClr val="FF0000"/>
                </a:solidFill>
                <a:latin typeface="Tahoma" panose="020B0604030504040204" pitchFamily="34" charset="0"/>
                <a:ea typeface="Tahoma" panose="020B0604030504040204" pitchFamily="34" charset="0"/>
                <a:cs typeface="Tahoma" panose="020B0604030504040204" pitchFamily="34" charset="0"/>
              </a:rPr>
              <a:t>O</a:t>
            </a:r>
            <a:r>
              <a:rPr lang="fr-FR" sz="1600" b="1" strike="sngStrike" baseline="-25000" dirty="0">
                <a:solidFill>
                  <a:srgbClr val="FF0000"/>
                </a:solidFill>
                <a:latin typeface="Tahoma" panose="020B0604030504040204" pitchFamily="34" charset="0"/>
                <a:ea typeface="Tahoma" panose="020B0604030504040204" pitchFamily="34" charset="0"/>
                <a:cs typeface="Tahoma" panose="020B0604030504040204" pitchFamily="34" charset="0"/>
              </a:rPr>
              <a:t>2</a:t>
            </a:r>
            <a:endParaRPr lang="fr-FR" sz="1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 7"/>
          <p:cNvPicPr>
            <a:picLocks noChangeAspect="1"/>
          </p:cNvPicPr>
          <p:nvPr/>
        </p:nvPicPr>
        <p:blipFill rotWithShape="1">
          <a:blip r:embed="rId14" cstate="print">
            <a:extLst>
              <a:ext uri="{28A0092B-C50C-407E-A947-70E740481C1C}">
                <a14:useLocalDpi xmlns:a14="http://schemas.microsoft.com/office/drawing/2010/main" val="0"/>
              </a:ext>
            </a:extLst>
          </a:blip>
          <a:srcRect l="14834" t="44571" r="10871" b="19187"/>
          <a:stretch/>
        </p:blipFill>
        <p:spPr>
          <a:xfrm>
            <a:off x="5708930" y="3024218"/>
            <a:ext cx="597408" cy="131571"/>
          </a:xfrm>
          <a:prstGeom prst="rect">
            <a:avLst/>
          </a:prstGeom>
        </p:spPr>
      </p:pic>
      <p:sp>
        <p:nvSpPr>
          <p:cNvPr id="36" name="ZoneTexte 35"/>
          <p:cNvSpPr txBox="1"/>
          <p:nvPr/>
        </p:nvSpPr>
        <p:spPr>
          <a:xfrm>
            <a:off x="6479852" y="3022093"/>
            <a:ext cx="798617" cy="338554"/>
          </a:xfrm>
          <a:prstGeom prst="rect">
            <a:avLst/>
          </a:prstGeom>
          <a:noFill/>
        </p:spPr>
        <p:txBody>
          <a:bodyPr wrap="none" rtlCol="0">
            <a:spAutoFit/>
          </a:bodyPr>
          <a:lstStyle/>
          <a:p>
            <a:pPr algn="ctr"/>
            <a:r>
              <a:rPr lang="fr-FR" sz="800" dirty="0">
                <a:latin typeface="Tahoma" panose="020B0604030504040204" pitchFamily="34" charset="0"/>
                <a:ea typeface="Tahoma" panose="020B0604030504040204" pitchFamily="34" charset="0"/>
                <a:cs typeface="Tahoma" panose="020B0604030504040204" pitchFamily="34" charset="0"/>
              </a:rPr>
              <a:t>f</a:t>
            </a:r>
            <a:r>
              <a:rPr lang="fr-FR" sz="800" dirty="0" smtClean="0">
                <a:latin typeface="Tahoma" panose="020B0604030504040204" pitchFamily="34" charset="0"/>
                <a:ea typeface="Tahoma" panose="020B0604030504040204" pitchFamily="34" charset="0"/>
                <a:cs typeface="Tahoma" panose="020B0604030504040204" pitchFamily="34" charset="0"/>
              </a:rPr>
              <a:t>ermentation </a:t>
            </a:r>
          </a:p>
          <a:p>
            <a:pPr algn="ctr"/>
            <a:r>
              <a:rPr lang="fr-FR" sz="800" dirty="0">
                <a:latin typeface="Tahoma" panose="020B0604030504040204" pitchFamily="34" charset="0"/>
                <a:ea typeface="Tahoma" panose="020B0604030504040204" pitchFamily="34" charset="0"/>
                <a:cs typeface="Tahoma" panose="020B0604030504040204" pitchFamily="34" charset="0"/>
              </a:rPr>
              <a:t>e</a:t>
            </a:r>
            <a:r>
              <a:rPr lang="fr-FR" sz="800" dirty="0" smtClean="0">
                <a:latin typeface="Tahoma" panose="020B0604030504040204" pitchFamily="34" charset="0"/>
                <a:ea typeface="Tahoma" panose="020B0604030504040204" pitchFamily="34" charset="0"/>
                <a:cs typeface="Tahoma" panose="020B0604030504040204" pitchFamily="34" charset="0"/>
              </a:rPr>
              <a:t>n anaérobie</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38" name="ZoneTexte 37"/>
          <p:cNvSpPr txBox="1"/>
          <p:nvPr/>
        </p:nvSpPr>
        <p:spPr>
          <a:xfrm>
            <a:off x="5042947" y="3073071"/>
            <a:ext cx="854721" cy="338554"/>
          </a:xfrm>
          <a:prstGeom prst="rect">
            <a:avLst/>
          </a:prstGeom>
          <a:noFill/>
        </p:spPr>
        <p:txBody>
          <a:bodyPr wrap="non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bactéries </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méthanogènes</a:t>
            </a:r>
            <a:endParaRPr lang="fr-FR" sz="800" dirty="0">
              <a:latin typeface="Tahoma" panose="020B0604030504040204" pitchFamily="34" charset="0"/>
              <a:ea typeface="Tahoma" panose="020B0604030504040204" pitchFamily="34" charset="0"/>
              <a:cs typeface="Tahoma" panose="020B0604030504040204" pitchFamily="34" charset="0"/>
            </a:endParaRPr>
          </a:p>
        </p:txBody>
      </p:sp>
      <p:pic>
        <p:nvPicPr>
          <p:cNvPr id="9" name="Image 8"/>
          <p:cNvPicPr>
            <a:picLocks noChangeAspect="1"/>
          </p:cNvPicPr>
          <p:nvPr/>
        </p:nvPicPr>
        <p:blipFill>
          <a:blip r:embed="rId15"/>
          <a:stretch>
            <a:fillRect/>
          </a:stretch>
        </p:blipFill>
        <p:spPr>
          <a:xfrm>
            <a:off x="7439678" y="3045097"/>
            <a:ext cx="1266772" cy="251145"/>
          </a:xfrm>
          <a:prstGeom prst="rect">
            <a:avLst/>
          </a:prstGeom>
        </p:spPr>
      </p:pic>
      <p:pic>
        <p:nvPicPr>
          <p:cNvPr id="39" name="Image 38"/>
          <p:cNvPicPr>
            <a:picLocks noChangeAspect="1"/>
          </p:cNvPicPr>
          <p:nvPr/>
        </p:nvPicPr>
        <p:blipFill rotWithShape="1">
          <a:blip r:embed="rId16" cstate="print">
            <a:extLst>
              <a:ext uri="{28A0092B-C50C-407E-A947-70E740481C1C}">
                <a14:useLocalDpi xmlns:a14="http://schemas.microsoft.com/office/drawing/2010/main" val="0"/>
              </a:ext>
            </a:extLst>
          </a:blip>
          <a:srcRect l="21515" r="19220" b="11130"/>
          <a:stretch/>
        </p:blipFill>
        <p:spPr>
          <a:xfrm>
            <a:off x="5272706" y="2646537"/>
            <a:ext cx="208722" cy="310699"/>
          </a:xfrm>
          <a:prstGeom prst="rect">
            <a:avLst/>
          </a:prstGeom>
        </p:spPr>
      </p:pic>
      <p:sp>
        <p:nvSpPr>
          <p:cNvPr id="40" name="ZoneTexte 39"/>
          <p:cNvSpPr txBox="1"/>
          <p:nvPr/>
        </p:nvSpPr>
        <p:spPr>
          <a:xfrm>
            <a:off x="6497570" y="3282447"/>
            <a:ext cx="625492" cy="215444"/>
          </a:xfrm>
          <a:prstGeom prst="rect">
            <a:avLst/>
          </a:prstGeom>
          <a:noFill/>
        </p:spPr>
        <p:txBody>
          <a:bodyPr wrap="non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 chaleur</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41" name="ZoneTexte 40"/>
          <p:cNvSpPr txBox="1"/>
          <p:nvPr/>
        </p:nvSpPr>
        <p:spPr>
          <a:xfrm>
            <a:off x="5139274" y="2385488"/>
            <a:ext cx="604653" cy="338554"/>
          </a:xfrm>
          <a:prstGeom prst="rect">
            <a:avLst/>
          </a:prstGeom>
          <a:noFill/>
        </p:spPr>
        <p:txBody>
          <a:bodyPr wrap="non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pré-</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digesteur</a:t>
            </a:r>
            <a:endParaRPr lang="fr-FR" sz="800" dirty="0">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rotWithShape="1">
          <a:blip r:embed="rId17"/>
          <a:srcRect t="5179"/>
          <a:stretch/>
        </p:blipFill>
        <p:spPr>
          <a:xfrm>
            <a:off x="5901046" y="3589949"/>
            <a:ext cx="211245" cy="395047"/>
          </a:xfrm>
          <a:prstGeom prst="rect">
            <a:avLst/>
          </a:prstGeom>
        </p:spPr>
      </p:pic>
      <p:pic>
        <p:nvPicPr>
          <p:cNvPr id="16" name="Image 15"/>
          <p:cNvPicPr>
            <a:picLocks noChangeAspect="1"/>
          </p:cNvPicPr>
          <p:nvPr/>
        </p:nvPicPr>
        <p:blipFill>
          <a:blip r:embed="rId18"/>
          <a:stretch>
            <a:fillRect/>
          </a:stretch>
        </p:blipFill>
        <p:spPr>
          <a:xfrm>
            <a:off x="7717952" y="2544432"/>
            <a:ext cx="821987" cy="432771"/>
          </a:xfrm>
          <a:prstGeom prst="rect">
            <a:avLst/>
          </a:prstGeom>
        </p:spPr>
      </p:pic>
      <p:pic>
        <p:nvPicPr>
          <p:cNvPr id="17" name="Image 16"/>
          <p:cNvPicPr>
            <a:picLocks noChangeAspect="1"/>
          </p:cNvPicPr>
          <p:nvPr/>
        </p:nvPicPr>
        <p:blipFill>
          <a:blip r:embed="rId19"/>
          <a:stretch>
            <a:fillRect/>
          </a:stretch>
        </p:blipFill>
        <p:spPr>
          <a:xfrm>
            <a:off x="4184442" y="2344174"/>
            <a:ext cx="623375" cy="305152"/>
          </a:xfrm>
          <a:prstGeom prst="rect">
            <a:avLst/>
          </a:prstGeom>
        </p:spPr>
      </p:pic>
      <p:sp>
        <p:nvSpPr>
          <p:cNvPr id="42" name="ZoneTexte 41"/>
          <p:cNvSpPr txBox="1"/>
          <p:nvPr/>
        </p:nvSpPr>
        <p:spPr>
          <a:xfrm>
            <a:off x="7685751" y="2790081"/>
            <a:ext cx="870751" cy="215444"/>
          </a:xfrm>
          <a:prstGeom prst="rect">
            <a:avLst/>
          </a:prstGeom>
          <a:noFill/>
        </p:spPr>
        <p:txBody>
          <a:bodyPr wrap="none" rtlCol="0">
            <a:spAutoFit/>
          </a:bodyPr>
          <a:lstStyle/>
          <a:p>
            <a:pPr algn="ctr"/>
            <a:r>
              <a:rPr lang="fr-FR" sz="8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géomembrane</a:t>
            </a:r>
            <a:r>
              <a:rPr lang="fr-FR"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
        <p:nvSpPr>
          <p:cNvPr id="43" name="ZoneTexte 42"/>
          <p:cNvSpPr txBox="1"/>
          <p:nvPr/>
        </p:nvSpPr>
        <p:spPr>
          <a:xfrm>
            <a:off x="6106558" y="3500278"/>
            <a:ext cx="559769" cy="461665"/>
          </a:xfrm>
          <a:prstGeom prst="rect">
            <a:avLst/>
          </a:prstGeom>
          <a:noFill/>
        </p:spPr>
        <p:txBody>
          <a:bodyPr wrap="none" rtlCol="0">
            <a:spAutoFit/>
          </a:bodyPr>
          <a:lstStyle/>
          <a:p>
            <a:r>
              <a:rPr lang="fr-FR" sz="800" dirty="0">
                <a:latin typeface="Tahoma" panose="020B0604030504040204" pitchFamily="34" charset="0"/>
                <a:ea typeface="Tahoma" panose="020B0604030504040204" pitchFamily="34" charset="0"/>
                <a:cs typeface="Tahoma" panose="020B0604030504040204" pitchFamily="34" charset="0"/>
              </a:rPr>
              <a:t>c</a:t>
            </a:r>
            <a:r>
              <a:rPr lang="fr-FR" sz="800" dirty="0" smtClean="0">
                <a:latin typeface="Tahoma" panose="020B0604030504040204" pitchFamily="34" charset="0"/>
                <a:ea typeface="Tahoma" panose="020B0604030504040204" pitchFamily="34" charset="0"/>
                <a:cs typeface="Tahoma" panose="020B0604030504040204" pitchFamily="34" charset="0"/>
              </a:rPr>
              <a:t>ollecte </a:t>
            </a:r>
          </a:p>
          <a:p>
            <a:r>
              <a:rPr lang="fr-FR" sz="800" dirty="0">
                <a:latin typeface="Tahoma" panose="020B0604030504040204" pitchFamily="34" charset="0"/>
                <a:ea typeface="Tahoma" panose="020B0604030504040204" pitchFamily="34" charset="0"/>
                <a:cs typeface="Tahoma" panose="020B0604030504040204" pitchFamily="34" charset="0"/>
              </a:rPr>
              <a:t>d</a:t>
            </a:r>
            <a:r>
              <a:rPr lang="fr-FR" sz="800" dirty="0" smtClean="0">
                <a:latin typeface="Tahoma" panose="020B0604030504040204" pitchFamily="34" charset="0"/>
                <a:ea typeface="Tahoma" panose="020B0604030504040204" pitchFamily="34" charset="0"/>
                <a:cs typeface="Tahoma" panose="020B0604030504040204" pitchFamily="34" charset="0"/>
              </a:rPr>
              <a:t>u gaz</a:t>
            </a:r>
          </a:p>
          <a:p>
            <a:r>
              <a:rPr lang="fr-FR" sz="800" dirty="0" smtClean="0">
                <a:latin typeface="Tahoma" panose="020B0604030504040204" pitchFamily="34" charset="0"/>
                <a:ea typeface="Tahoma" panose="020B0604030504040204" pitchFamily="34" charset="0"/>
                <a:cs typeface="Tahoma" panose="020B0604030504040204" pitchFamily="34" charset="0"/>
              </a:rPr>
              <a:t>(biogaz)</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46" name="ZoneTexte 45"/>
          <p:cNvSpPr txBox="1"/>
          <p:nvPr/>
        </p:nvSpPr>
        <p:spPr>
          <a:xfrm>
            <a:off x="8284661" y="3096834"/>
            <a:ext cx="457176" cy="215444"/>
          </a:xfrm>
          <a:prstGeom prst="rect">
            <a:avLst/>
          </a:prstGeom>
          <a:noFill/>
        </p:spPr>
        <p:txBody>
          <a:bodyPr wrap="none" rtlCol="0">
            <a:spAutoFit/>
          </a:bodyPr>
          <a:lstStyle/>
          <a:p>
            <a:pPr algn="ctr"/>
            <a:r>
              <a:rPr lang="fr-FR"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poche</a:t>
            </a:r>
            <a:endParaRPr lang="fr-FR"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Image 17"/>
          <p:cNvPicPr>
            <a:picLocks noChangeAspect="1"/>
          </p:cNvPicPr>
          <p:nvPr/>
        </p:nvPicPr>
        <p:blipFill>
          <a:blip r:embed="rId20"/>
          <a:stretch>
            <a:fillRect/>
          </a:stretch>
        </p:blipFill>
        <p:spPr>
          <a:xfrm>
            <a:off x="2598834" y="1220759"/>
            <a:ext cx="914105" cy="476925"/>
          </a:xfrm>
          <a:prstGeom prst="rect">
            <a:avLst/>
          </a:prstGeom>
        </p:spPr>
      </p:pic>
      <p:pic>
        <p:nvPicPr>
          <p:cNvPr id="20" name="Image 19"/>
          <p:cNvPicPr>
            <a:picLocks noChangeAspect="1"/>
          </p:cNvPicPr>
          <p:nvPr/>
        </p:nvPicPr>
        <p:blipFill>
          <a:blip r:embed="rId21"/>
          <a:stretch>
            <a:fillRect/>
          </a:stretch>
        </p:blipFill>
        <p:spPr>
          <a:xfrm>
            <a:off x="9025884" y="1369595"/>
            <a:ext cx="1266772" cy="246858"/>
          </a:xfrm>
          <a:prstGeom prst="rect">
            <a:avLst/>
          </a:prstGeom>
        </p:spPr>
      </p:pic>
      <p:sp>
        <p:nvSpPr>
          <p:cNvPr id="47" name="ZoneTexte 46"/>
          <p:cNvSpPr txBox="1"/>
          <p:nvPr/>
        </p:nvSpPr>
        <p:spPr>
          <a:xfrm>
            <a:off x="8659855" y="3565704"/>
            <a:ext cx="1600426" cy="338554"/>
          </a:xfrm>
          <a:prstGeom prst="rect">
            <a:avLst/>
          </a:prstGeom>
          <a:noFill/>
        </p:spPr>
        <p:txBody>
          <a:bodyPr wrap="square" rtlCol="0">
            <a:spAutoFit/>
          </a:bodyPr>
          <a:lstStyle/>
          <a:p>
            <a:pPr algn="ctr"/>
            <a:r>
              <a:rPr lang="fr-FR" sz="800" dirty="0">
                <a:latin typeface="Tahoma" panose="020B0604030504040204" pitchFamily="34" charset="0"/>
                <a:ea typeface="Tahoma" panose="020B0604030504040204" pitchFamily="34" charset="0"/>
                <a:cs typeface="Tahoma" panose="020B0604030504040204" pitchFamily="34" charset="0"/>
              </a:rPr>
              <a:t>p</a:t>
            </a:r>
            <a:r>
              <a:rPr lang="fr-FR" sz="800" dirty="0" smtClean="0">
                <a:latin typeface="Tahoma" panose="020B0604030504040204" pitchFamily="34" charset="0"/>
                <a:ea typeface="Tahoma" panose="020B0604030504040204" pitchFamily="34" charset="0"/>
                <a:cs typeface="Tahoma" panose="020B0604030504040204" pitchFamily="34" charset="0"/>
              </a:rPr>
              <a:t>rotection de l’environnement proche par merlon</a:t>
            </a:r>
          </a:p>
        </p:txBody>
      </p:sp>
      <p:cxnSp>
        <p:nvCxnSpPr>
          <p:cNvPr id="48" name="Connecteur droit avec flèche 47"/>
          <p:cNvCxnSpPr/>
          <p:nvPr/>
        </p:nvCxnSpPr>
        <p:spPr>
          <a:xfrm flipH="1">
            <a:off x="9100038" y="1659332"/>
            <a:ext cx="928368" cy="3089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1" name="Image 50"/>
          <p:cNvPicPr>
            <a:picLocks noChangeAspect="1"/>
          </p:cNvPicPr>
          <p:nvPr/>
        </p:nvPicPr>
        <p:blipFill>
          <a:blip r:embed="rId22"/>
          <a:stretch>
            <a:fillRect/>
          </a:stretch>
        </p:blipFill>
        <p:spPr>
          <a:xfrm>
            <a:off x="3700512" y="1202402"/>
            <a:ext cx="876024" cy="363398"/>
          </a:xfrm>
          <a:prstGeom prst="rect">
            <a:avLst/>
          </a:prstGeom>
        </p:spPr>
      </p:pic>
      <p:cxnSp>
        <p:nvCxnSpPr>
          <p:cNvPr id="52" name="Connecteur droit avec flèche 51"/>
          <p:cNvCxnSpPr/>
          <p:nvPr/>
        </p:nvCxnSpPr>
        <p:spPr>
          <a:xfrm flipV="1">
            <a:off x="3533720" y="1509569"/>
            <a:ext cx="125909" cy="5801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789609" y="2738932"/>
            <a:ext cx="1190625" cy="904875"/>
          </a:xfrm>
          <a:prstGeom prst="rect">
            <a:avLst/>
          </a:prstGeom>
        </p:spPr>
      </p:pic>
      <p:pic>
        <p:nvPicPr>
          <p:cNvPr id="53" name="Image 52"/>
          <p:cNvPicPr>
            <a:picLocks noChangeAspect="1"/>
          </p:cNvPicPr>
          <p:nvPr/>
        </p:nvPicPr>
        <p:blipFill rotWithShape="1">
          <a:blip r:embed="rId17"/>
          <a:srcRect l="33328" t="367" r="33524" b="82825"/>
          <a:stretch/>
        </p:blipFill>
        <p:spPr>
          <a:xfrm>
            <a:off x="5974462" y="3455965"/>
            <a:ext cx="70023" cy="70020"/>
          </a:xfrm>
          <a:prstGeom prst="rect">
            <a:avLst/>
          </a:prstGeom>
        </p:spPr>
      </p:pic>
      <p:pic>
        <p:nvPicPr>
          <p:cNvPr id="59" name="Image 58"/>
          <p:cNvPicPr>
            <a:picLocks noChangeAspect="1"/>
          </p:cNvPicPr>
          <p:nvPr/>
        </p:nvPicPr>
        <p:blipFill rotWithShape="1">
          <a:blip r:embed="rId17"/>
          <a:srcRect l="33328" t="367" r="33524" b="82825"/>
          <a:stretch/>
        </p:blipFill>
        <p:spPr>
          <a:xfrm>
            <a:off x="5971658" y="3525985"/>
            <a:ext cx="70023" cy="70020"/>
          </a:xfrm>
          <a:prstGeom prst="rect">
            <a:avLst/>
          </a:prstGeom>
        </p:spPr>
      </p:pic>
      <p:pic>
        <p:nvPicPr>
          <p:cNvPr id="50" name="Image 4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395901" y="4067856"/>
            <a:ext cx="2207609" cy="476726"/>
          </a:xfrm>
          <a:prstGeom prst="rect">
            <a:avLst/>
          </a:prstGeom>
        </p:spPr>
      </p:pic>
      <p:pic>
        <p:nvPicPr>
          <p:cNvPr id="60" name="Image 59"/>
          <p:cNvPicPr>
            <a:picLocks noChangeAspect="1"/>
          </p:cNvPicPr>
          <p:nvPr/>
        </p:nvPicPr>
        <p:blipFill rotWithShape="1">
          <a:blip r:embed="rId25">
            <a:extLst>
              <a:ext uri="{28A0092B-C50C-407E-A947-70E740481C1C}">
                <a14:useLocalDpi xmlns:a14="http://schemas.microsoft.com/office/drawing/2010/main" val="0"/>
              </a:ext>
            </a:extLst>
          </a:blip>
          <a:srcRect l="-53" t="18073" r="1" b="-2"/>
          <a:stretch/>
        </p:blipFill>
        <p:spPr>
          <a:xfrm>
            <a:off x="5740401" y="5013960"/>
            <a:ext cx="3749766" cy="120177"/>
          </a:xfrm>
          <a:prstGeom prst="rect">
            <a:avLst/>
          </a:prstGeom>
        </p:spPr>
      </p:pic>
      <p:pic>
        <p:nvPicPr>
          <p:cNvPr id="61" name="Image 60"/>
          <p:cNvPicPr>
            <a:picLocks noChangeAspect="1"/>
          </p:cNvPicPr>
          <p:nvPr/>
        </p:nvPicPr>
        <p:blipFill>
          <a:blip r:embed="rId26"/>
          <a:stretch>
            <a:fillRect/>
          </a:stretch>
        </p:blipFill>
        <p:spPr>
          <a:xfrm>
            <a:off x="4934069" y="4958306"/>
            <a:ext cx="281964" cy="228620"/>
          </a:xfrm>
          <a:prstGeom prst="rect">
            <a:avLst/>
          </a:prstGeom>
        </p:spPr>
      </p:pic>
      <p:pic>
        <p:nvPicPr>
          <p:cNvPr id="63" name="Image 62"/>
          <p:cNvPicPr>
            <a:picLocks noChangeAspect="1"/>
          </p:cNvPicPr>
          <p:nvPr/>
        </p:nvPicPr>
        <p:blipFill>
          <a:blip r:embed="rId27"/>
          <a:stretch>
            <a:fillRect/>
          </a:stretch>
        </p:blipFill>
        <p:spPr>
          <a:xfrm>
            <a:off x="7499705" y="5119751"/>
            <a:ext cx="99069" cy="243861"/>
          </a:xfrm>
          <a:prstGeom prst="rect">
            <a:avLst/>
          </a:prstGeom>
        </p:spPr>
      </p:pic>
      <p:pic>
        <p:nvPicPr>
          <p:cNvPr id="64" name="Image 63"/>
          <p:cNvPicPr>
            <a:picLocks noChangeAspect="1"/>
          </p:cNvPicPr>
          <p:nvPr/>
        </p:nvPicPr>
        <p:blipFill>
          <a:blip r:embed="rId27"/>
          <a:stretch>
            <a:fillRect/>
          </a:stretch>
        </p:blipFill>
        <p:spPr>
          <a:xfrm>
            <a:off x="9383050" y="5119751"/>
            <a:ext cx="99069" cy="243861"/>
          </a:xfrm>
          <a:prstGeom prst="rect">
            <a:avLst/>
          </a:prstGeom>
        </p:spPr>
      </p:pic>
      <p:sp>
        <p:nvSpPr>
          <p:cNvPr id="66" name="ZoneTexte 65"/>
          <p:cNvSpPr txBox="1"/>
          <p:nvPr/>
        </p:nvSpPr>
        <p:spPr>
          <a:xfrm>
            <a:off x="5390785" y="4489975"/>
            <a:ext cx="699230" cy="338554"/>
          </a:xfrm>
          <a:prstGeom prst="rect">
            <a:avLst/>
          </a:prstGeom>
          <a:noFill/>
        </p:spPr>
        <p:txBody>
          <a:bodyPr wrap="none" rtlCol="0">
            <a:spAutoFit/>
          </a:bodyPr>
          <a:lstStyle/>
          <a:p>
            <a:pPr algn="ctr"/>
            <a:r>
              <a:rPr lang="fr-FR" sz="800" dirty="0">
                <a:solidFill>
                  <a:srgbClr val="FF0000"/>
                </a:solidFill>
                <a:latin typeface="Tahoma" panose="020B0604030504040204" pitchFamily="34" charset="0"/>
                <a:ea typeface="Tahoma" panose="020B0604030504040204" pitchFamily="34" charset="0"/>
                <a:cs typeface="Tahoma" panose="020B0604030504040204" pitchFamily="34" charset="0"/>
              </a:rPr>
              <a:t>p</a:t>
            </a:r>
            <a:r>
              <a:rPr lang="fr-FR" sz="800" dirty="0" smtClean="0">
                <a:solidFill>
                  <a:srgbClr val="FF0000"/>
                </a:solidFill>
                <a:latin typeface="Tahoma" panose="020B0604030504040204" pitchFamily="34" charset="0"/>
                <a:ea typeface="Tahoma" panose="020B0604030504040204" pitchFamily="34" charset="0"/>
                <a:cs typeface="Tahoma" panose="020B0604030504040204" pitchFamily="34" charset="0"/>
              </a:rPr>
              <a:t>roduction </a:t>
            </a:r>
          </a:p>
          <a:p>
            <a:pPr algn="ctr"/>
            <a:r>
              <a:rPr lang="fr-FR" sz="800" dirty="0" smtClean="0">
                <a:solidFill>
                  <a:srgbClr val="FF0000"/>
                </a:solidFill>
                <a:latin typeface="Tahoma" panose="020B0604030504040204" pitchFamily="34" charset="0"/>
                <a:ea typeface="Tahoma" panose="020B0604030504040204" pitchFamily="34" charset="0"/>
                <a:cs typeface="Tahoma" panose="020B0604030504040204" pitchFamily="34" charset="0"/>
              </a:rPr>
              <a:t>de chaleur</a:t>
            </a:r>
            <a:endParaRPr lang="fr-FR" sz="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7" name="ZoneTexte 66"/>
          <p:cNvSpPr txBox="1"/>
          <p:nvPr/>
        </p:nvSpPr>
        <p:spPr>
          <a:xfrm>
            <a:off x="6467784" y="4194742"/>
            <a:ext cx="1802778" cy="215444"/>
          </a:xfrm>
          <a:prstGeom prst="rect">
            <a:avLst/>
          </a:prstGeom>
          <a:noFill/>
        </p:spPr>
        <p:txBody>
          <a:bodyPr wrap="square" rtlCol="0">
            <a:spAutoFit/>
          </a:bodyPr>
          <a:lstStyle/>
          <a:p>
            <a:pPr algn="ctr"/>
            <a:r>
              <a:rPr lang="fr-FR" sz="800" dirty="0">
                <a:solidFill>
                  <a:srgbClr val="FF0000"/>
                </a:solidFill>
                <a:latin typeface="Tahoma" panose="020B0604030504040204" pitchFamily="34" charset="0"/>
                <a:ea typeface="Tahoma" panose="020B0604030504040204" pitchFamily="34" charset="0"/>
                <a:cs typeface="Tahoma" panose="020B0604030504040204" pitchFamily="34" charset="0"/>
              </a:rPr>
              <a:t>p</a:t>
            </a:r>
            <a:r>
              <a:rPr lang="fr-FR" sz="800" dirty="0" smtClean="0">
                <a:solidFill>
                  <a:srgbClr val="FF0000"/>
                </a:solidFill>
                <a:latin typeface="Tahoma" panose="020B0604030504040204" pitchFamily="34" charset="0"/>
                <a:ea typeface="Tahoma" panose="020B0604030504040204" pitchFamily="34" charset="0"/>
                <a:cs typeface="Tahoma" panose="020B0604030504040204" pitchFamily="34" charset="0"/>
              </a:rPr>
              <a:t>roduction d’électricité</a:t>
            </a:r>
            <a:endParaRPr lang="fr-FR" sz="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68" name="Image 67"/>
          <p:cNvPicPr>
            <a:picLocks noChangeAspect="1"/>
          </p:cNvPicPr>
          <p:nvPr/>
        </p:nvPicPr>
        <p:blipFill>
          <a:blip r:embed="rId28"/>
          <a:stretch>
            <a:fillRect/>
          </a:stretch>
        </p:blipFill>
        <p:spPr>
          <a:xfrm>
            <a:off x="3425930" y="3389617"/>
            <a:ext cx="708721" cy="1356478"/>
          </a:xfrm>
          <a:prstGeom prst="rect">
            <a:avLst/>
          </a:prstGeom>
        </p:spPr>
      </p:pic>
      <p:sp>
        <p:nvSpPr>
          <p:cNvPr id="69" name="ZoneTexte 68"/>
          <p:cNvSpPr txBox="1"/>
          <p:nvPr/>
        </p:nvSpPr>
        <p:spPr>
          <a:xfrm>
            <a:off x="2840903" y="3848271"/>
            <a:ext cx="692817" cy="215444"/>
          </a:xfrm>
          <a:prstGeom prst="rect">
            <a:avLst/>
          </a:prstGeom>
          <a:noFill/>
        </p:spPr>
        <p:txBody>
          <a:bodyPr wrap="none" rtlCol="0">
            <a:spAutoFit/>
          </a:bodyPr>
          <a:lstStyle/>
          <a:p>
            <a:pPr algn="ctr"/>
            <a:r>
              <a:rPr lang="fr-FR" sz="800"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INJECTION</a:t>
            </a:r>
            <a:endParaRPr lang="fr-FR" sz="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1" name="Image 7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337345">
            <a:off x="4144599" y="3717655"/>
            <a:ext cx="1756040" cy="548370"/>
          </a:xfrm>
          <a:prstGeom prst="rect">
            <a:avLst/>
          </a:prstGeom>
        </p:spPr>
      </p:pic>
      <p:sp>
        <p:nvSpPr>
          <p:cNvPr id="70" name="ZoneTexte 69"/>
          <p:cNvSpPr txBox="1"/>
          <p:nvPr/>
        </p:nvSpPr>
        <p:spPr>
          <a:xfrm>
            <a:off x="3922828" y="3541251"/>
            <a:ext cx="861370" cy="461665"/>
          </a:xfrm>
          <a:prstGeom prst="rect">
            <a:avLst/>
          </a:prstGeom>
          <a:noFill/>
        </p:spPr>
        <p:txBody>
          <a:bodyPr wrap="square" rtlCol="0">
            <a:spAutoFit/>
          </a:bodyPr>
          <a:lstStyle/>
          <a:p>
            <a:pPr algn="ctr"/>
            <a:r>
              <a:rPr lang="fr-FR" sz="800" dirty="0">
                <a:latin typeface="Tahoma" panose="020B0604030504040204" pitchFamily="34" charset="0"/>
                <a:ea typeface="Tahoma" panose="020B0604030504040204" pitchFamily="34" charset="0"/>
                <a:cs typeface="Tahoma" panose="020B0604030504040204" pitchFamily="34" charset="0"/>
              </a:rPr>
              <a:t>é</a:t>
            </a:r>
            <a:r>
              <a:rPr lang="fr-FR" sz="800" dirty="0" smtClean="0">
                <a:latin typeface="Tahoma" panose="020B0604030504040204" pitchFamily="34" charset="0"/>
                <a:ea typeface="Tahoma" panose="020B0604030504040204" pitchFamily="34" charset="0"/>
                <a:cs typeface="Tahoma" panose="020B0604030504040204" pitchFamily="34" charset="0"/>
              </a:rPr>
              <a:t>puration et </a:t>
            </a:r>
          </a:p>
          <a:p>
            <a:pPr algn="ctr"/>
            <a:r>
              <a:rPr lang="fr-FR" sz="800" dirty="0" err="1" smtClean="0">
                <a:latin typeface="Tahoma" panose="020B0604030504040204" pitchFamily="34" charset="0"/>
                <a:ea typeface="Tahoma" panose="020B0604030504040204" pitchFamily="34" charset="0"/>
                <a:cs typeface="Tahoma" panose="020B0604030504040204" pitchFamily="34" charset="0"/>
              </a:rPr>
              <a:t>odorisation</a:t>
            </a:r>
            <a:r>
              <a:rPr lang="fr-FR" sz="800" dirty="0" smtClean="0">
                <a:latin typeface="Tahoma" panose="020B0604030504040204" pitchFamily="34" charset="0"/>
                <a:ea typeface="Tahoma" panose="020B0604030504040204" pitchFamily="34" charset="0"/>
                <a:cs typeface="Tahoma" panose="020B0604030504040204" pitchFamily="34" charset="0"/>
              </a:rPr>
              <a:t> du gaz</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65" name="ZoneTexte 64"/>
          <p:cNvSpPr txBox="1"/>
          <p:nvPr/>
        </p:nvSpPr>
        <p:spPr>
          <a:xfrm>
            <a:off x="4704145" y="4168574"/>
            <a:ext cx="971741" cy="215444"/>
          </a:xfrm>
          <a:prstGeom prst="rect">
            <a:avLst/>
          </a:prstGeom>
          <a:noFill/>
        </p:spPr>
        <p:txBody>
          <a:bodyPr wrap="none" rtlCol="0">
            <a:spAutoFit/>
          </a:bodyPr>
          <a:lstStyle/>
          <a:p>
            <a:pPr algn="ctr"/>
            <a:r>
              <a:rPr lang="fr-FR" sz="800" dirty="0" smtClean="0">
                <a:solidFill>
                  <a:srgbClr val="FF0000"/>
                </a:solidFill>
                <a:latin typeface="Tahoma" panose="020B0604030504040204" pitchFamily="34" charset="0"/>
                <a:ea typeface="Tahoma" panose="020B0604030504040204" pitchFamily="34" charset="0"/>
                <a:cs typeface="Tahoma" panose="020B0604030504040204" pitchFamily="34" charset="0"/>
              </a:rPr>
              <a:t>COGÉNÉRATION</a:t>
            </a:r>
            <a:endParaRPr lang="fr-FR" sz="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5" name="Image 7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188745" y="6143376"/>
            <a:ext cx="5544693" cy="337376"/>
          </a:xfrm>
          <a:prstGeom prst="rect">
            <a:avLst/>
          </a:prstGeom>
        </p:spPr>
      </p:pic>
      <p:pic>
        <p:nvPicPr>
          <p:cNvPr id="77" name="Image 76"/>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057351" y="4110222"/>
            <a:ext cx="1481519" cy="638080"/>
          </a:xfrm>
          <a:prstGeom prst="rect">
            <a:avLst/>
          </a:prstGeom>
        </p:spPr>
      </p:pic>
      <p:sp>
        <p:nvSpPr>
          <p:cNvPr id="78" name="ZoneTexte 77"/>
          <p:cNvSpPr txBox="1"/>
          <p:nvPr/>
        </p:nvSpPr>
        <p:spPr>
          <a:xfrm>
            <a:off x="2840903" y="4245317"/>
            <a:ext cx="720069" cy="215444"/>
          </a:xfrm>
          <a:prstGeom prst="rect">
            <a:avLst/>
          </a:prstGeom>
          <a:noFill/>
        </p:spPr>
        <p:txBody>
          <a:bodyPr wrap="none" rtlCol="0">
            <a:spAutoFit/>
          </a:bodyPr>
          <a:lstStyle/>
          <a:p>
            <a:r>
              <a:rPr lang="fr-FR" sz="800"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biométhane</a:t>
            </a:r>
            <a:endParaRPr lang="fr-FR" sz="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ZoneTexte 5"/>
          <p:cNvSpPr txBox="1"/>
          <p:nvPr/>
        </p:nvSpPr>
        <p:spPr>
          <a:xfrm>
            <a:off x="1257416" y="4712433"/>
            <a:ext cx="1643399" cy="246221"/>
          </a:xfrm>
          <a:prstGeom prst="rect">
            <a:avLst/>
          </a:prstGeom>
          <a:solidFill>
            <a:srgbClr val="FFC000"/>
          </a:solidFill>
        </p:spPr>
        <p:txBody>
          <a:bodyPr wrap="none" rtlCol="0">
            <a:spAutoFit/>
          </a:bodyPr>
          <a:lstStyle/>
          <a:p>
            <a:r>
              <a:rPr lang="fr-FR" sz="1000" dirty="0" smtClean="0">
                <a:latin typeface="Comic Sans MS" panose="030F0702030302020204" pitchFamily="66" charset="0"/>
              </a:rPr>
              <a:t>4 - LA VALORISATION</a:t>
            </a:r>
            <a:endParaRPr lang="fr-FR" sz="1000" dirty="0">
              <a:latin typeface="Comic Sans MS" panose="030F0702030302020204" pitchFamily="66" charset="0"/>
            </a:endParaRPr>
          </a:p>
        </p:txBody>
      </p:sp>
      <p:pic>
        <p:nvPicPr>
          <p:cNvPr id="79" name="Image 78"/>
          <p:cNvPicPr>
            <a:picLocks noChangeAspect="1"/>
          </p:cNvPicPr>
          <p:nvPr/>
        </p:nvPicPr>
        <p:blipFill rotWithShape="1">
          <a:blip r:embed="rId32"/>
          <a:srcRect l="456" t="24838" r="-17634" b="35757"/>
          <a:stretch/>
        </p:blipFill>
        <p:spPr>
          <a:xfrm>
            <a:off x="2179220" y="4953193"/>
            <a:ext cx="142875" cy="609600"/>
          </a:xfrm>
          <a:prstGeom prst="rect">
            <a:avLst/>
          </a:prstGeom>
        </p:spPr>
      </p:pic>
      <p:pic>
        <p:nvPicPr>
          <p:cNvPr id="80" name="Image 79"/>
          <p:cNvPicPr>
            <a:picLocks noChangeAspect="1"/>
          </p:cNvPicPr>
          <p:nvPr/>
        </p:nvPicPr>
        <p:blipFill rotWithShape="1">
          <a:blip r:embed="rId32"/>
          <a:srcRect l="39287" t="24838" r="21654" b="43160"/>
          <a:stretch/>
        </p:blipFill>
        <p:spPr>
          <a:xfrm>
            <a:off x="2228850" y="5646948"/>
            <a:ext cx="47625" cy="495063"/>
          </a:xfrm>
          <a:prstGeom prst="rect">
            <a:avLst/>
          </a:prstGeom>
        </p:spPr>
      </p:pic>
      <p:pic>
        <p:nvPicPr>
          <p:cNvPr id="81" name="Image 80"/>
          <p:cNvPicPr>
            <a:picLocks noChangeAspect="1"/>
          </p:cNvPicPr>
          <p:nvPr/>
        </p:nvPicPr>
        <p:blipFill rotWithShape="1">
          <a:blip r:embed="rId32"/>
          <a:srcRect l="35278" t="24838" r="27226" b="60333"/>
          <a:stretch/>
        </p:blipFill>
        <p:spPr>
          <a:xfrm>
            <a:off x="2221231" y="5544643"/>
            <a:ext cx="45719" cy="229399"/>
          </a:xfrm>
          <a:prstGeom prst="rect">
            <a:avLst/>
          </a:prstGeom>
        </p:spPr>
      </p:pic>
      <p:pic>
        <p:nvPicPr>
          <p:cNvPr id="82" name="Image 81"/>
          <p:cNvPicPr>
            <a:picLocks noChangeAspect="1"/>
          </p:cNvPicPr>
          <p:nvPr/>
        </p:nvPicPr>
        <p:blipFill>
          <a:blip r:embed="rId33"/>
          <a:stretch>
            <a:fillRect/>
          </a:stretch>
        </p:blipFill>
        <p:spPr>
          <a:xfrm>
            <a:off x="4953120" y="5939406"/>
            <a:ext cx="121931" cy="213378"/>
          </a:xfrm>
          <a:prstGeom prst="rect">
            <a:avLst/>
          </a:prstGeom>
        </p:spPr>
      </p:pic>
      <p:pic>
        <p:nvPicPr>
          <p:cNvPr id="84" name="Image 83"/>
          <p:cNvPicPr>
            <a:picLocks noChangeAspect="1"/>
          </p:cNvPicPr>
          <p:nvPr/>
        </p:nvPicPr>
        <p:blipFill rotWithShape="1">
          <a:blip r:embed="rId34"/>
          <a:srcRect l="9868" t="6144"/>
          <a:stretch/>
        </p:blipFill>
        <p:spPr>
          <a:xfrm>
            <a:off x="2268900" y="6132128"/>
            <a:ext cx="631915" cy="200271"/>
          </a:xfrm>
          <a:prstGeom prst="rect">
            <a:avLst/>
          </a:prstGeom>
        </p:spPr>
      </p:pic>
      <p:pic>
        <p:nvPicPr>
          <p:cNvPr id="93" name="Image 92"/>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642176" y="5911006"/>
            <a:ext cx="325791" cy="342459"/>
          </a:xfrm>
          <a:prstGeom prst="rect">
            <a:avLst/>
          </a:prstGeom>
        </p:spPr>
      </p:pic>
      <p:pic>
        <p:nvPicPr>
          <p:cNvPr id="94" name="Image 93"/>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8579382" y="4108386"/>
            <a:ext cx="431263" cy="431263"/>
          </a:xfrm>
          <a:prstGeom prst="rect">
            <a:avLst/>
          </a:prstGeom>
        </p:spPr>
      </p:pic>
      <p:pic>
        <p:nvPicPr>
          <p:cNvPr id="95" name="Image 94"/>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5021229" y="4388444"/>
            <a:ext cx="439274" cy="445291"/>
          </a:xfrm>
          <a:prstGeom prst="rect">
            <a:avLst/>
          </a:prstGeom>
        </p:spPr>
      </p:pic>
      <p:sp>
        <p:nvSpPr>
          <p:cNvPr id="22" name="Rectangle 21"/>
          <p:cNvSpPr/>
          <p:nvPr/>
        </p:nvSpPr>
        <p:spPr>
          <a:xfrm>
            <a:off x="7034912" y="6659286"/>
            <a:ext cx="3337201" cy="215444"/>
          </a:xfrm>
          <a:prstGeom prst="rect">
            <a:avLst/>
          </a:prstGeom>
        </p:spPr>
        <p:txBody>
          <a:bodyPr wrap="square">
            <a:spAutoFit/>
          </a:bodyPr>
          <a:lstStyle/>
          <a:p>
            <a:r>
              <a:rPr lang="fr-FR" sz="800" dirty="0" smtClean="0">
                <a:latin typeface="Tahoma" panose="020B0604030504040204" pitchFamily="34" charset="0"/>
                <a:ea typeface="Tahoma" panose="020B0604030504040204" pitchFamily="34" charset="0"/>
                <a:cs typeface="Tahoma" panose="020B0604030504040204" pitchFamily="34" charset="0"/>
                <a:hlinkClick r:id="rId38"/>
              </a:rPr>
              <a:t>https</a:t>
            </a:r>
            <a:r>
              <a:rPr lang="fr-FR" sz="800" dirty="0">
                <a:latin typeface="Tahoma" panose="020B0604030504040204" pitchFamily="34" charset="0"/>
                <a:ea typeface="Tahoma" panose="020B0604030504040204" pitchFamily="34" charset="0"/>
                <a:cs typeface="Tahoma" panose="020B0604030504040204" pitchFamily="34" charset="0"/>
                <a:hlinkClick r:id="rId38"/>
              </a:rPr>
              <a:t>://</a:t>
            </a:r>
            <a:r>
              <a:rPr lang="fr-FR" sz="800" dirty="0" smtClean="0">
                <a:latin typeface="Tahoma" panose="020B0604030504040204" pitchFamily="34" charset="0"/>
                <a:ea typeface="Tahoma" panose="020B0604030504040204" pitchFamily="34" charset="0"/>
                <a:cs typeface="Tahoma" panose="020B0604030504040204" pitchFamily="34" charset="0"/>
                <a:hlinkClick r:id="rId38"/>
              </a:rPr>
              <a:t>lewebpedagogique.com/parcourscitoyen/files/2017/11/1.png</a:t>
            </a:r>
            <a:r>
              <a:rPr lang="fr-FR" sz="800" dirty="0" smtClean="0">
                <a:latin typeface="Tahoma" panose="020B0604030504040204" pitchFamily="34" charset="0"/>
                <a:ea typeface="Tahoma" panose="020B0604030504040204" pitchFamily="34" charset="0"/>
                <a:cs typeface="Tahoma" panose="020B0604030504040204" pitchFamily="34" charset="0"/>
              </a:rPr>
              <a:t> </a:t>
            </a:r>
            <a:endParaRPr lang="fr-FR" sz="800" dirty="0">
              <a:latin typeface="Tahoma" panose="020B0604030504040204" pitchFamily="34" charset="0"/>
              <a:ea typeface="Tahoma" panose="020B0604030504040204" pitchFamily="34" charset="0"/>
              <a:cs typeface="Tahoma" panose="020B0604030504040204" pitchFamily="34" charset="0"/>
            </a:endParaRPr>
          </a:p>
        </p:txBody>
      </p:sp>
      <p:pic>
        <p:nvPicPr>
          <p:cNvPr id="49" name="Image 48"/>
          <p:cNvPicPr>
            <a:picLocks noChangeAspect="1"/>
          </p:cNvPicPr>
          <p:nvPr/>
        </p:nvPicPr>
        <p:blipFill rotWithShape="1">
          <a:blip r:embed="rId39">
            <a:extLst>
              <a:ext uri="{28A0092B-C50C-407E-A947-70E740481C1C}">
                <a14:useLocalDpi xmlns:a14="http://schemas.microsoft.com/office/drawing/2010/main" val="0"/>
              </a:ext>
            </a:extLst>
          </a:blip>
          <a:srcRect l="5653" b="6533"/>
          <a:stretch/>
        </p:blipFill>
        <p:spPr>
          <a:xfrm>
            <a:off x="2266242" y="5349323"/>
            <a:ext cx="2228943" cy="835681"/>
          </a:xfrm>
          <a:prstGeom prst="rect">
            <a:avLst/>
          </a:prstGeom>
        </p:spPr>
      </p:pic>
      <p:sp>
        <p:nvSpPr>
          <p:cNvPr id="85" name="ZoneTexte 84"/>
          <p:cNvSpPr txBox="1"/>
          <p:nvPr/>
        </p:nvSpPr>
        <p:spPr>
          <a:xfrm>
            <a:off x="3557531" y="5545736"/>
            <a:ext cx="534121" cy="338554"/>
          </a:xfrm>
          <a:prstGeom prst="rect">
            <a:avLst/>
          </a:prstGeom>
          <a:noFill/>
        </p:spPr>
        <p:txBody>
          <a:bodyPr wrap="none" rtlCol="0">
            <a:spAutoFit/>
          </a:bodyPr>
          <a:lstStyle/>
          <a:p>
            <a:r>
              <a:rPr lang="fr-FR" sz="800"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Station </a:t>
            </a:r>
          </a:p>
          <a:p>
            <a:r>
              <a:rPr lang="fr-FR" sz="800"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BioGNV</a:t>
            </a:r>
            <a:endParaRPr lang="fr-FR" sz="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4" name="Image 53"/>
          <p:cNvPicPr>
            <a:picLocks noChangeAspect="1"/>
          </p:cNvPicPr>
          <p:nvPr/>
        </p:nvPicPr>
        <p:blipFill>
          <a:blip r:embed="rId40"/>
          <a:stretch>
            <a:fillRect/>
          </a:stretch>
        </p:blipFill>
        <p:spPr>
          <a:xfrm>
            <a:off x="2790665" y="6085722"/>
            <a:ext cx="137172" cy="91448"/>
          </a:xfrm>
          <a:prstGeom prst="rect">
            <a:avLst/>
          </a:prstGeom>
        </p:spPr>
      </p:pic>
      <p:pic>
        <p:nvPicPr>
          <p:cNvPr id="89" name="Image 88"/>
          <p:cNvPicPr>
            <a:picLocks noChangeAspect="1"/>
          </p:cNvPicPr>
          <p:nvPr/>
        </p:nvPicPr>
        <p:blipFill>
          <a:blip r:embed="rId40"/>
          <a:stretch>
            <a:fillRect/>
          </a:stretch>
        </p:blipFill>
        <p:spPr>
          <a:xfrm>
            <a:off x="7603885" y="6059939"/>
            <a:ext cx="137172" cy="91448"/>
          </a:xfrm>
          <a:prstGeom prst="rect">
            <a:avLst/>
          </a:prstGeom>
        </p:spPr>
      </p:pic>
      <p:pic>
        <p:nvPicPr>
          <p:cNvPr id="45" name="Image 44"/>
          <p:cNvPicPr>
            <a:picLocks noChangeAspect="1"/>
          </p:cNvPicPr>
          <p:nvPr/>
        </p:nvPicPr>
        <p:blipFill>
          <a:blip r:embed="rId41"/>
          <a:stretch>
            <a:fillRect/>
          </a:stretch>
        </p:blipFill>
        <p:spPr>
          <a:xfrm>
            <a:off x="5621788" y="3935389"/>
            <a:ext cx="762066" cy="510584"/>
          </a:xfrm>
          <a:prstGeom prst="rect">
            <a:avLst/>
          </a:prstGeom>
        </p:spPr>
      </p:pic>
      <p:pic>
        <p:nvPicPr>
          <p:cNvPr id="62" name="Image 61"/>
          <p:cNvPicPr>
            <a:picLocks noChangeAspect="1"/>
          </p:cNvPicPr>
          <p:nvPr/>
        </p:nvPicPr>
        <p:blipFill>
          <a:blip r:embed="rId42"/>
          <a:stretch>
            <a:fillRect/>
          </a:stretch>
        </p:blipFill>
        <p:spPr>
          <a:xfrm rot="20869787">
            <a:off x="6011300" y="4368576"/>
            <a:ext cx="190517" cy="655377"/>
          </a:xfrm>
          <a:prstGeom prst="rect">
            <a:avLst/>
          </a:prstGeom>
        </p:spPr>
      </p:pic>
      <p:sp>
        <p:nvSpPr>
          <p:cNvPr id="90" name="ZoneTexte 89"/>
          <p:cNvSpPr txBox="1"/>
          <p:nvPr/>
        </p:nvSpPr>
        <p:spPr>
          <a:xfrm>
            <a:off x="1497434" y="5309704"/>
            <a:ext cx="601447" cy="584775"/>
          </a:xfrm>
          <a:prstGeom prst="rect">
            <a:avLst/>
          </a:prstGeom>
          <a:noFill/>
        </p:spPr>
        <p:txBody>
          <a:bodyPr wrap="none" rtlCol="0">
            <a:spAutoFit/>
          </a:bodyPr>
          <a:lstStyle/>
          <a:p>
            <a:pPr algn="ctr"/>
            <a:r>
              <a:rPr lang="fr-FR" sz="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i</a:t>
            </a:r>
            <a:r>
              <a:rPr lang="fr-FR" sz="800"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njection </a:t>
            </a:r>
            <a:endParaRPr lang="fr-FR" sz="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a:p>
            <a:pPr algn="ctr"/>
            <a:r>
              <a:rPr lang="fr-FR" sz="800"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dans </a:t>
            </a:r>
          </a:p>
          <a:p>
            <a:pPr algn="ctr"/>
            <a:r>
              <a:rPr lang="fr-FR" sz="800"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le gaz </a:t>
            </a:r>
          </a:p>
          <a:p>
            <a:pPr algn="ctr"/>
            <a:r>
              <a:rPr lang="fr-FR" sz="800"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de ville</a:t>
            </a:r>
            <a:endParaRPr lang="fr-FR" sz="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1" name="ZoneTexte 90"/>
          <p:cNvSpPr txBox="1"/>
          <p:nvPr/>
        </p:nvSpPr>
        <p:spPr>
          <a:xfrm>
            <a:off x="7096481" y="3494550"/>
            <a:ext cx="1327608" cy="338554"/>
          </a:xfrm>
          <a:prstGeom prst="rect">
            <a:avLst/>
          </a:prstGeom>
          <a:solidFill>
            <a:schemeClr val="accent6">
              <a:lumMod val="20000"/>
              <a:lumOff val="80000"/>
            </a:schemeClr>
          </a:solidFill>
          <a:ln>
            <a:solidFill>
              <a:schemeClr val="tx1"/>
            </a:solidFill>
          </a:ln>
        </p:spPr>
        <p:txBody>
          <a:bodyPr wrap="non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Il est possible de </a:t>
            </a:r>
          </a:p>
          <a:p>
            <a:pPr algn="ctr"/>
            <a:r>
              <a:rPr lang="fr-FR" sz="800" dirty="0">
                <a:latin typeface="Tahoma" panose="020B0604030504040204" pitchFamily="34" charset="0"/>
                <a:ea typeface="Tahoma" panose="020B0604030504040204" pitchFamily="34" charset="0"/>
                <a:cs typeface="Tahoma" panose="020B0604030504040204" pitchFamily="34" charset="0"/>
              </a:rPr>
              <a:t>f</a:t>
            </a:r>
            <a:r>
              <a:rPr lang="fr-FR" sz="800" dirty="0" smtClean="0">
                <a:latin typeface="Tahoma" panose="020B0604030504040204" pitchFamily="34" charset="0"/>
                <a:ea typeface="Tahoma" panose="020B0604030504040204" pitchFamily="34" charset="0"/>
                <a:cs typeface="Tahoma" panose="020B0604030504040204" pitchFamily="34" charset="0"/>
              </a:rPr>
              <a:t>abriquer de l’hydrogène </a:t>
            </a:r>
            <a:endParaRPr lang="fr-FR" sz="800" dirty="0">
              <a:latin typeface="Tahoma" panose="020B0604030504040204" pitchFamily="34" charset="0"/>
              <a:ea typeface="Tahoma" panose="020B0604030504040204" pitchFamily="34" charset="0"/>
              <a:cs typeface="Tahoma" panose="020B0604030504040204" pitchFamily="34" charset="0"/>
            </a:endParaRPr>
          </a:p>
        </p:txBody>
      </p:sp>
      <p:pic>
        <p:nvPicPr>
          <p:cNvPr id="92" name="Image 91"/>
          <p:cNvPicPr>
            <a:picLocks noChangeAspect="1"/>
          </p:cNvPicPr>
          <p:nvPr/>
        </p:nvPicPr>
        <p:blipFill rotWithShape="1">
          <a:blip r:embed="rId24">
            <a:extLst>
              <a:ext uri="{28A0092B-C50C-407E-A947-70E740481C1C}">
                <a14:useLocalDpi xmlns:a14="http://schemas.microsoft.com/office/drawing/2010/main" val="0"/>
              </a:ext>
            </a:extLst>
          </a:blip>
          <a:srcRect l="96206" t="20913"/>
          <a:stretch/>
        </p:blipFill>
        <p:spPr>
          <a:xfrm>
            <a:off x="7683841" y="3788887"/>
            <a:ext cx="83764" cy="377028"/>
          </a:xfrm>
          <a:prstGeom prst="rect">
            <a:avLst/>
          </a:prstGeom>
        </p:spPr>
      </p:pic>
      <p:sp>
        <p:nvSpPr>
          <p:cNvPr id="97" name="Rectangle 96"/>
          <p:cNvSpPr/>
          <p:nvPr/>
        </p:nvSpPr>
        <p:spPr>
          <a:xfrm>
            <a:off x="6553799" y="6660164"/>
            <a:ext cx="650722" cy="215444"/>
          </a:xfrm>
          <a:prstGeom prst="rect">
            <a:avLst/>
          </a:prstGeom>
        </p:spPr>
        <p:txBody>
          <a:bodyPr wrap="square">
            <a:spAutoFit/>
          </a:bodyPr>
          <a:lstStyle/>
          <a:p>
            <a:r>
              <a:rPr lang="fr-FR" sz="800" dirty="0" smtClean="0">
                <a:latin typeface="Tahoma" panose="020B0604030504040204" pitchFamily="34" charset="0"/>
                <a:ea typeface="Tahoma" panose="020B0604030504040204" pitchFamily="34" charset="0"/>
                <a:cs typeface="Tahoma" panose="020B0604030504040204" pitchFamily="34" charset="0"/>
              </a:rPr>
              <a:t>Source :</a:t>
            </a:r>
            <a:endParaRPr lang="fr-FR" sz="800" dirty="0">
              <a:latin typeface="Tahoma" panose="020B0604030504040204" pitchFamily="34" charset="0"/>
              <a:ea typeface="Tahoma" panose="020B0604030504040204" pitchFamily="34" charset="0"/>
              <a:cs typeface="Tahoma" panose="020B0604030504040204" pitchFamily="34" charset="0"/>
            </a:endParaRPr>
          </a:p>
        </p:txBody>
      </p:sp>
      <p:pic>
        <p:nvPicPr>
          <p:cNvPr id="86" name="Image 85"/>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55" name="Espace réservé du numéro de diapositive 54"/>
          <p:cNvSpPr>
            <a:spLocks noGrp="1"/>
          </p:cNvSpPr>
          <p:nvPr>
            <p:ph type="sldNum" sz="quarter" idx="12"/>
          </p:nvPr>
        </p:nvSpPr>
        <p:spPr/>
        <p:txBody>
          <a:bodyPr/>
          <a:lstStyle/>
          <a:p>
            <a:fld id="{5253F130-22FD-436E-B233-0C12E2367D8F}" type="slidenum">
              <a:rPr lang="fr-FR" smtClean="0"/>
              <a:t>7</a:t>
            </a:fld>
            <a:endParaRPr lang="fr-FR"/>
          </a:p>
        </p:txBody>
      </p:sp>
    </p:spTree>
    <p:extLst>
      <p:ext uri="{BB962C8B-B14F-4D97-AF65-F5344CB8AC3E}">
        <p14:creationId xmlns:p14="http://schemas.microsoft.com/office/powerpoint/2010/main" val="129393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subTnLst>
                                    <p:set>
                                      <p:cBhvr override="childStyle">
                                        <p:cTn dur="1" fill="hold" display="0" masterRel="nextClick" afterEffect="1"/>
                                        <p:tgtEl>
                                          <p:spTgt spid="42"/>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subTnLst>
                                    <p:set>
                                      <p:cBhvr override="childStyle">
                                        <p:cTn dur="1" fill="hold" display="0" masterRel="nextClick" afterEffect="1"/>
                                        <p:tgtEl>
                                          <p:spTgt spid="46"/>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500" fill="hold"/>
                                        <p:tgtEl>
                                          <p:spTgt spid="3"/>
                                        </p:tgtEl>
                                        <p:attrNameLst>
                                          <p:attrName>ppt_x</p:attrName>
                                        </p:attrNameLst>
                                      </p:cBhvr>
                                      <p:tavLst>
                                        <p:tav tm="0">
                                          <p:val>
                                            <p:strVal val="0-#ppt_w/2"/>
                                          </p:val>
                                        </p:tav>
                                        <p:tav tm="100000">
                                          <p:val>
                                            <p:strVal val="#ppt_x"/>
                                          </p:val>
                                        </p:tav>
                                      </p:tavLst>
                                    </p:anim>
                                    <p:anim calcmode="lin" valueType="num">
                                      <p:cBhvr additive="base">
                                        <p:cTn id="7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0-#ppt_w/2"/>
                                          </p:val>
                                        </p:tav>
                                        <p:tav tm="100000">
                                          <p:val>
                                            <p:strVal val="#ppt_x"/>
                                          </p:val>
                                        </p:tav>
                                      </p:tavLst>
                                    </p:anim>
                                    <p:anim calcmode="lin" valueType="num">
                                      <p:cBhvr additive="base">
                                        <p:cTn id="7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5"/>
                                        </p:tgtEl>
                                        <p:attrNameLst>
                                          <p:attrName>style.visibility</p:attrName>
                                        </p:attrNameLst>
                                      </p:cBhvr>
                                      <p:to>
                                        <p:strVal val="visible"/>
                                      </p:to>
                                    </p:set>
                                    <p:anim calcmode="lin" valueType="num">
                                      <p:cBhvr additive="base">
                                        <p:cTn id="81" dur="500" fill="hold"/>
                                        <p:tgtEl>
                                          <p:spTgt spid="5"/>
                                        </p:tgtEl>
                                        <p:attrNameLst>
                                          <p:attrName>ppt_x</p:attrName>
                                        </p:attrNameLst>
                                      </p:cBhvr>
                                      <p:tavLst>
                                        <p:tav tm="0">
                                          <p:val>
                                            <p:strVal val="0-#ppt_w/2"/>
                                          </p:val>
                                        </p:tav>
                                        <p:tav tm="100000">
                                          <p:val>
                                            <p:strVal val="#ppt_x"/>
                                          </p:val>
                                        </p:tav>
                                      </p:tavLst>
                                    </p:anim>
                                    <p:anim calcmode="lin" valueType="num">
                                      <p:cBhvr additive="base">
                                        <p:cTn id="8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additive="base">
                                        <p:cTn id="87" dur="500" fill="hold"/>
                                        <p:tgtEl>
                                          <p:spTgt spid="6"/>
                                        </p:tgtEl>
                                        <p:attrNameLst>
                                          <p:attrName>ppt_x</p:attrName>
                                        </p:attrNameLst>
                                      </p:cBhvr>
                                      <p:tavLst>
                                        <p:tav tm="0">
                                          <p:val>
                                            <p:strVal val="0-#ppt_w/2"/>
                                          </p:val>
                                        </p:tav>
                                        <p:tav tm="100000">
                                          <p:val>
                                            <p:strVal val="#ppt_x"/>
                                          </p:val>
                                        </p:tav>
                                      </p:tavLst>
                                    </p:anim>
                                    <p:anim calcmode="lin" valueType="num">
                                      <p:cBhvr additive="base">
                                        <p:cTn id="8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8"/>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8"/>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6"/>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6"/>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4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53"/>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59"/>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39"/>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41"/>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3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35"/>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37"/>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32"/>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48"/>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52"/>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51"/>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nodeType="clickEffect">
                                  <p:stCondLst>
                                    <p:cond delay="0"/>
                                  </p:stCondLst>
                                  <p:childTnLst>
                                    <p:set>
                                      <p:cBhvr>
                                        <p:cTn id="176" dur="1" fill="hold">
                                          <p:stCondLst>
                                            <p:cond delay="0"/>
                                          </p:stCondLst>
                                        </p:cTn>
                                        <p:tgtEl>
                                          <p:spTgt spid="45"/>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65"/>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nodeType="clickEffect">
                                  <p:stCondLst>
                                    <p:cond delay="0"/>
                                  </p:stCondLst>
                                  <p:childTnLst>
                                    <p:set>
                                      <p:cBhvr>
                                        <p:cTn id="184" dur="1" fill="hold">
                                          <p:stCondLst>
                                            <p:cond delay="0"/>
                                          </p:stCondLst>
                                        </p:cTn>
                                        <p:tgtEl>
                                          <p:spTgt spid="50"/>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94"/>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67"/>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nodeType="clickEffect">
                                  <p:stCondLst>
                                    <p:cond delay="0"/>
                                  </p:stCondLst>
                                  <p:childTnLst>
                                    <p:set>
                                      <p:cBhvr>
                                        <p:cTn id="194" dur="1" fill="hold">
                                          <p:stCondLst>
                                            <p:cond delay="0"/>
                                          </p:stCondLst>
                                        </p:cTn>
                                        <p:tgtEl>
                                          <p:spTgt spid="62"/>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60"/>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61"/>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64"/>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63"/>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66"/>
                                        </p:tgtEl>
                                        <p:attrNameLst>
                                          <p:attrName>style.visibility</p:attrName>
                                        </p:attrNameLst>
                                      </p:cBhvr>
                                      <p:to>
                                        <p:strVal val="visible"/>
                                      </p:to>
                                    </p:set>
                                  </p:childTnLst>
                                </p:cTn>
                              </p:par>
                              <p:par>
                                <p:cTn id="207" presetID="1" presetClass="entr" presetSubtype="0" fill="hold" nodeType="withEffect">
                                  <p:stCondLst>
                                    <p:cond delay="0"/>
                                  </p:stCondLst>
                                  <p:childTnLst>
                                    <p:set>
                                      <p:cBhvr>
                                        <p:cTn id="208" dur="1" fill="hold">
                                          <p:stCondLst>
                                            <p:cond delay="0"/>
                                          </p:stCondLst>
                                        </p:cTn>
                                        <p:tgtEl>
                                          <p:spTgt spid="95"/>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nodeType="clickEffect">
                                  <p:stCondLst>
                                    <p:cond delay="0"/>
                                  </p:stCondLst>
                                  <p:childTnLst>
                                    <p:set>
                                      <p:cBhvr>
                                        <p:cTn id="212" dur="1" fill="hold">
                                          <p:stCondLst>
                                            <p:cond delay="0"/>
                                          </p:stCondLst>
                                        </p:cTn>
                                        <p:tgtEl>
                                          <p:spTgt spid="71"/>
                                        </p:tgtEl>
                                        <p:attrNameLst>
                                          <p:attrName>style.visibility</p:attrName>
                                        </p:attrNameLst>
                                      </p:cBhvr>
                                      <p:to>
                                        <p:strVal val="visible"/>
                                      </p:to>
                                    </p:set>
                                  </p:childTnLst>
                                </p:cTn>
                              </p:par>
                              <p:par>
                                <p:cTn id="213" presetID="1" presetClass="entr" presetSubtype="0" fill="hold" nodeType="withEffect">
                                  <p:stCondLst>
                                    <p:cond delay="0"/>
                                  </p:stCondLst>
                                  <p:childTnLst>
                                    <p:set>
                                      <p:cBhvr>
                                        <p:cTn id="214" dur="1" fill="hold">
                                          <p:stCondLst>
                                            <p:cond delay="0"/>
                                          </p:stCondLst>
                                        </p:cTn>
                                        <p:tgtEl>
                                          <p:spTgt spid="68"/>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69"/>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70"/>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nodeType="clickEffect">
                                  <p:stCondLst>
                                    <p:cond delay="0"/>
                                  </p:stCondLst>
                                  <p:childTnLst>
                                    <p:set>
                                      <p:cBhvr>
                                        <p:cTn id="226" dur="1" fill="hold">
                                          <p:stCondLst>
                                            <p:cond delay="0"/>
                                          </p:stCondLst>
                                        </p:cTn>
                                        <p:tgtEl>
                                          <p:spTgt spid="77"/>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79"/>
                                        </p:tgtEl>
                                        <p:attrNameLst>
                                          <p:attrName>style.visibility</p:attrName>
                                        </p:attrNameLst>
                                      </p:cBhvr>
                                      <p:to>
                                        <p:strVal val="visible"/>
                                      </p:to>
                                    </p:set>
                                  </p:childTnLst>
                                </p:cTn>
                              </p:par>
                              <p:par>
                                <p:cTn id="229" presetID="1" presetClass="entr" presetSubtype="0" fill="hold" nodeType="withEffect">
                                  <p:stCondLst>
                                    <p:cond delay="0"/>
                                  </p:stCondLst>
                                  <p:childTnLst>
                                    <p:set>
                                      <p:cBhvr>
                                        <p:cTn id="230" dur="1" fill="hold">
                                          <p:stCondLst>
                                            <p:cond delay="0"/>
                                          </p:stCondLst>
                                        </p:cTn>
                                        <p:tgtEl>
                                          <p:spTgt spid="81"/>
                                        </p:tgtEl>
                                        <p:attrNameLst>
                                          <p:attrName>style.visibility</p:attrName>
                                        </p:attrNameLst>
                                      </p:cBhvr>
                                      <p:to>
                                        <p:strVal val="visible"/>
                                      </p:to>
                                    </p:set>
                                  </p:childTnLst>
                                </p:cTn>
                              </p:par>
                              <p:par>
                                <p:cTn id="231" presetID="1" presetClass="entr" presetSubtype="0" fill="hold" nodeType="withEffect">
                                  <p:stCondLst>
                                    <p:cond delay="0"/>
                                  </p:stCondLst>
                                  <p:childTnLst>
                                    <p:set>
                                      <p:cBhvr>
                                        <p:cTn id="232" dur="1" fill="hold">
                                          <p:stCondLst>
                                            <p:cond delay="0"/>
                                          </p:stCondLst>
                                        </p:cTn>
                                        <p:tgtEl>
                                          <p:spTgt spid="75"/>
                                        </p:tgtEl>
                                        <p:attrNameLst>
                                          <p:attrName>style.visibility</p:attrName>
                                        </p:attrNameLst>
                                      </p:cBhvr>
                                      <p:to>
                                        <p:strVal val="visible"/>
                                      </p:to>
                                    </p:set>
                                  </p:childTnLst>
                                </p:cTn>
                              </p:par>
                              <p:par>
                                <p:cTn id="233" presetID="1" presetClass="entr" presetSubtype="0" fill="hold" nodeType="withEffect">
                                  <p:stCondLst>
                                    <p:cond delay="0"/>
                                  </p:stCondLst>
                                  <p:childTnLst>
                                    <p:set>
                                      <p:cBhvr>
                                        <p:cTn id="234" dur="1" fill="hold">
                                          <p:stCondLst>
                                            <p:cond delay="0"/>
                                          </p:stCondLst>
                                        </p:cTn>
                                        <p:tgtEl>
                                          <p:spTgt spid="93"/>
                                        </p:tgtEl>
                                        <p:attrNameLst>
                                          <p:attrName>style.visibility</p:attrName>
                                        </p:attrNameLst>
                                      </p:cBhvr>
                                      <p:to>
                                        <p:strVal val="visible"/>
                                      </p:to>
                                    </p:set>
                                  </p:childTnLst>
                                </p:cTn>
                              </p:par>
                              <p:par>
                                <p:cTn id="235" presetID="1" presetClass="entr" presetSubtype="0" fill="hold" nodeType="withEffect">
                                  <p:stCondLst>
                                    <p:cond delay="0"/>
                                  </p:stCondLst>
                                  <p:childTnLst>
                                    <p:set>
                                      <p:cBhvr>
                                        <p:cTn id="236" dur="1" fill="hold">
                                          <p:stCondLst>
                                            <p:cond delay="0"/>
                                          </p:stCondLst>
                                        </p:cTn>
                                        <p:tgtEl>
                                          <p:spTgt spid="80"/>
                                        </p:tgtEl>
                                        <p:attrNameLst>
                                          <p:attrName>style.visibility</p:attrName>
                                        </p:attrNameLst>
                                      </p:cBhvr>
                                      <p:to>
                                        <p:strVal val="visible"/>
                                      </p:to>
                                    </p:set>
                                  </p:childTnLst>
                                </p:cTn>
                              </p:par>
                              <p:par>
                                <p:cTn id="237" presetID="1" presetClass="entr" presetSubtype="0" fill="hold" nodeType="withEffect">
                                  <p:stCondLst>
                                    <p:cond delay="0"/>
                                  </p:stCondLst>
                                  <p:childTnLst>
                                    <p:set>
                                      <p:cBhvr>
                                        <p:cTn id="238" dur="1" fill="hold">
                                          <p:stCondLst>
                                            <p:cond delay="0"/>
                                          </p:stCondLst>
                                        </p:cTn>
                                        <p:tgtEl>
                                          <p:spTgt spid="82"/>
                                        </p:tgtEl>
                                        <p:attrNameLst>
                                          <p:attrName>style.visibility</p:attrName>
                                        </p:attrNameLst>
                                      </p:cBhvr>
                                      <p:to>
                                        <p:strVal val="visible"/>
                                      </p:to>
                                    </p:set>
                                  </p:childTnLst>
                                </p:cTn>
                              </p:par>
                              <p:par>
                                <p:cTn id="239" presetID="1" presetClass="entr" presetSubtype="0" fill="hold" nodeType="withEffect">
                                  <p:stCondLst>
                                    <p:cond delay="0"/>
                                  </p:stCondLst>
                                  <p:childTnLst>
                                    <p:set>
                                      <p:cBhvr>
                                        <p:cTn id="240" dur="1" fill="hold">
                                          <p:stCondLst>
                                            <p:cond delay="0"/>
                                          </p:stCondLst>
                                        </p:cTn>
                                        <p:tgtEl>
                                          <p:spTgt spid="89"/>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90"/>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grpId="0" nodeType="clickEffect">
                                  <p:stCondLst>
                                    <p:cond delay="0"/>
                                  </p:stCondLst>
                                  <p:childTnLst>
                                    <p:set>
                                      <p:cBhvr>
                                        <p:cTn id="246" dur="1" fill="hold">
                                          <p:stCondLst>
                                            <p:cond delay="0"/>
                                          </p:stCondLst>
                                        </p:cTn>
                                        <p:tgtEl>
                                          <p:spTgt spid="78"/>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nodeType="clickEffect">
                                  <p:stCondLst>
                                    <p:cond delay="0"/>
                                  </p:stCondLst>
                                  <p:childTnLst>
                                    <p:set>
                                      <p:cBhvr>
                                        <p:cTn id="250" dur="1" fill="hold">
                                          <p:stCondLst>
                                            <p:cond delay="0"/>
                                          </p:stCondLst>
                                        </p:cTn>
                                        <p:tgtEl>
                                          <p:spTgt spid="49"/>
                                        </p:tgtEl>
                                        <p:attrNameLst>
                                          <p:attrName>style.visibility</p:attrName>
                                        </p:attrNameLst>
                                      </p:cBhvr>
                                      <p:to>
                                        <p:strVal val="visible"/>
                                      </p:to>
                                    </p:set>
                                  </p:childTnLst>
                                </p:cTn>
                              </p:par>
                              <p:par>
                                <p:cTn id="251" presetID="1" presetClass="entr" presetSubtype="0" fill="hold" grpId="0" nodeType="withEffect">
                                  <p:stCondLst>
                                    <p:cond delay="0"/>
                                  </p:stCondLst>
                                  <p:childTnLst>
                                    <p:set>
                                      <p:cBhvr>
                                        <p:cTn id="252" dur="1" fill="hold">
                                          <p:stCondLst>
                                            <p:cond delay="0"/>
                                          </p:stCondLst>
                                        </p:cTn>
                                        <p:tgtEl>
                                          <p:spTgt spid="85"/>
                                        </p:tgtEl>
                                        <p:attrNameLst>
                                          <p:attrName>style.visibility</p:attrName>
                                        </p:attrNameLst>
                                      </p:cBhvr>
                                      <p:to>
                                        <p:strVal val="visible"/>
                                      </p:to>
                                    </p:set>
                                  </p:childTnLst>
                                </p:cTn>
                              </p:par>
                            </p:childTnLst>
                          </p:cTn>
                        </p:par>
                      </p:childTnLst>
                    </p:cTn>
                  </p:par>
                  <p:par>
                    <p:cTn id="253" fill="hold">
                      <p:stCondLst>
                        <p:cond delay="indefinite"/>
                      </p:stCondLst>
                      <p:childTnLst>
                        <p:par>
                          <p:cTn id="254" fill="hold">
                            <p:stCondLst>
                              <p:cond delay="0"/>
                            </p:stCondLst>
                            <p:childTnLst>
                              <p:par>
                                <p:cTn id="255" presetID="1" presetClass="entr" presetSubtype="0" fill="hold" nodeType="clickEffect">
                                  <p:stCondLst>
                                    <p:cond delay="0"/>
                                  </p:stCondLst>
                                  <p:childTnLst>
                                    <p:set>
                                      <p:cBhvr>
                                        <p:cTn id="256" dur="1" fill="hold">
                                          <p:stCondLst>
                                            <p:cond delay="0"/>
                                          </p:stCondLst>
                                        </p:cTn>
                                        <p:tgtEl>
                                          <p:spTgt spid="84"/>
                                        </p:tgtEl>
                                        <p:attrNameLst>
                                          <p:attrName>style.visibility</p:attrName>
                                        </p:attrNameLst>
                                      </p:cBhvr>
                                      <p:to>
                                        <p:strVal val="visible"/>
                                      </p:to>
                                    </p:set>
                                  </p:childTnLst>
                                </p:cTn>
                              </p:par>
                              <p:par>
                                <p:cTn id="257" presetID="1" presetClass="entr" presetSubtype="0" fill="hold" nodeType="withEffect">
                                  <p:stCondLst>
                                    <p:cond delay="0"/>
                                  </p:stCondLst>
                                  <p:childTnLst>
                                    <p:set>
                                      <p:cBhvr>
                                        <p:cTn id="258" dur="1" fill="hold">
                                          <p:stCondLst>
                                            <p:cond delay="0"/>
                                          </p:stCondLst>
                                        </p:cTn>
                                        <p:tgtEl>
                                          <p:spTgt spid="54"/>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presetID="1" presetClass="entr" presetSubtype="0" fill="hold" nodeType="clickEffect">
                                  <p:stCondLst>
                                    <p:cond delay="0"/>
                                  </p:stCondLst>
                                  <p:childTnLst>
                                    <p:set>
                                      <p:cBhvr>
                                        <p:cTn id="262" dur="1" fill="hold">
                                          <p:stCondLst>
                                            <p:cond delay="0"/>
                                          </p:stCondLst>
                                        </p:cTn>
                                        <p:tgtEl>
                                          <p:spTgt spid="92"/>
                                        </p:tgtEl>
                                        <p:attrNameLst>
                                          <p:attrName>style.visibility</p:attrName>
                                        </p:attrNameLst>
                                      </p:cBhvr>
                                      <p:to>
                                        <p:strVal val="visible"/>
                                      </p:to>
                                    </p:set>
                                  </p:childTnLst>
                                </p:cTn>
                              </p:par>
                              <p:par>
                                <p:cTn id="263" presetID="1" presetClass="entr" presetSubtype="0" fill="hold" grpId="0" nodeType="withEffect">
                                  <p:stCondLst>
                                    <p:cond delay="0"/>
                                  </p:stCondLst>
                                  <p:childTnLst>
                                    <p:set>
                                      <p:cBhvr>
                                        <p:cTn id="264"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4" grpId="0"/>
      <p:bldP spid="21" grpId="0"/>
      <p:bldP spid="23" grpId="0"/>
      <p:bldP spid="25" grpId="0"/>
      <p:bldP spid="33" grpId="0"/>
      <p:bldP spid="34" grpId="0"/>
      <p:bldP spid="35" grpId="0"/>
      <p:bldP spid="26" grpId="0"/>
      <p:bldP spid="36" grpId="0"/>
      <p:bldP spid="38" grpId="0"/>
      <p:bldP spid="40" grpId="0"/>
      <p:bldP spid="41" grpId="0"/>
      <p:bldP spid="42" grpId="0"/>
      <p:bldP spid="43" grpId="0"/>
      <p:bldP spid="46" grpId="0"/>
      <p:bldP spid="47" grpId="0"/>
      <p:bldP spid="66" grpId="0"/>
      <p:bldP spid="67" grpId="0"/>
      <p:bldP spid="69" grpId="0"/>
      <p:bldP spid="70" grpId="0"/>
      <p:bldP spid="65" grpId="0"/>
      <p:bldP spid="78" grpId="0"/>
      <p:bldP spid="6" grpId="0" animBg="1"/>
      <p:bldP spid="85" grpId="0"/>
      <p:bldP spid="90" grpId="0"/>
      <p:bldP spid="9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5" name="Titre 1"/>
          <p:cNvSpPr txBox="1">
            <a:spLocks/>
          </p:cNvSpPr>
          <p:nvPr/>
        </p:nvSpPr>
        <p:spPr>
          <a:xfrm>
            <a:off x="2816393" y="368196"/>
            <a:ext cx="6608961" cy="490532"/>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QUE REPRÉSENTE 1 M</a:t>
            </a:r>
            <a:r>
              <a:rPr lang="fr-FR" sz="2600" baseline="30000" dirty="0" smtClean="0">
                <a:latin typeface="Tahoma" panose="020B0604030504040204" pitchFamily="34" charset="0"/>
                <a:ea typeface="Tahoma" panose="020B0604030504040204" pitchFamily="34" charset="0"/>
                <a:cs typeface="Tahoma" panose="020B0604030504040204" pitchFamily="34" charset="0"/>
              </a:rPr>
              <a:t>3</a:t>
            </a:r>
            <a:r>
              <a:rPr lang="fr-FR" sz="2600" dirty="0" smtClean="0">
                <a:latin typeface="Tahoma" panose="020B0604030504040204" pitchFamily="34" charset="0"/>
                <a:ea typeface="Tahoma" panose="020B0604030504040204" pitchFamily="34" charset="0"/>
                <a:cs typeface="Tahoma" panose="020B0604030504040204" pitchFamily="34" charset="0"/>
              </a:rPr>
              <a:t> DE MÉTHANE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6393" y="1148067"/>
            <a:ext cx="6320995" cy="4637332"/>
          </a:xfrm>
          <a:prstGeom prst="rect">
            <a:avLst/>
          </a:prstGeom>
        </p:spPr>
      </p:pic>
      <p:sp>
        <p:nvSpPr>
          <p:cNvPr id="6" name="Espace réservé du numéro de diapositive 5"/>
          <p:cNvSpPr>
            <a:spLocks noGrp="1"/>
          </p:cNvSpPr>
          <p:nvPr>
            <p:ph type="sldNum" sz="quarter" idx="12"/>
          </p:nvPr>
        </p:nvSpPr>
        <p:spPr/>
        <p:txBody>
          <a:bodyPr/>
          <a:lstStyle/>
          <a:p>
            <a:fld id="{5253F130-22FD-436E-B233-0C12E2367D8F}" type="slidenum">
              <a:rPr lang="fr-FR" smtClean="0"/>
              <a:t>8</a:t>
            </a:fld>
            <a:endParaRPr lang="fr-FR"/>
          </a:p>
        </p:txBody>
      </p:sp>
    </p:spTree>
    <p:extLst>
      <p:ext uri="{BB962C8B-B14F-4D97-AF65-F5344CB8AC3E}">
        <p14:creationId xmlns:p14="http://schemas.microsoft.com/office/powerpoint/2010/main" val="357418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750" y="6244539"/>
            <a:ext cx="1018846" cy="465067"/>
          </a:xfrm>
          <a:prstGeom prst="rect">
            <a:avLst/>
          </a:prstGeom>
        </p:spPr>
      </p:pic>
      <p:sp>
        <p:nvSpPr>
          <p:cNvPr id="5" name="Titre 1"/>
          <p:cNvSpPr txBox="1">
            <a:spLocks/>
          </p:cNvSpPr>
          <p:nvPr/>
        </p:nvSpPr>
        <p:spPr>
          <a:xfrm>
            <a:off x="3455300" y="318042"/>
            <a:ext cx="5351746" cy="903256"/>
          </a:xfrm>
          <a:prstGeom prst="rect">
            <a:avLst/>
          </a:prstGeom>
          <a:solidFill>
            <a:srgbClr val="CCCCFF">
              <a:alpha val="60000"/>
            </a:srgb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smtClean="0">
                <a:latin typeface="Tahoma" panose="020B0604030504040204" pitchFamily="34" charset="0"/>
                <a:ea typeface="Tahoma" panose="020B0604030504040204" pitchFamily="34" charset="0"/>
                <a:cs typeface="Tahoma" panose="020B0604030504040204" pitchFamily="34" charset="0"/>
              </a:rPr>
              <a:t>COMBIEN Y A-T-IL D’UNITÉS DE MÉTHANISATION EN MAYENNE ?</a:t>
            </a:r>
            <a:endParaRPr lang="fr-FR" sz="2600" dirty="0">
              <a:latin typeface="Tahoma" panose="020B0604030504040204" pitchFamily="34" charset="0"/>
              <a:ea typeface="Tahoma" panose="020B0604030504040204" pitchFamily="34" charset="0"/>
              <a:cs typeface="Tahoma" panose="020B0604030504040204" pitchFamily="34" charset="0"/>
            </a:endParaRPr>
          </a:p>
        </p:txBody>
      </p:sp>
      <p:sp>
        <p:nvSpPr>
          <p:cNvPr id="6" name="Espace réservé du numéro de diapositive 5"/>
          <p:cNvSpPr>
            <a:spLocks noGrp="1"/>
          </p:cNvSpPr>
          <p:nvPr>
            <p:ph type="sldNum" sz="quarter" idx="12"/>
          </p:nvPr>
        </p:nvSpPr>
        <p:spPr>
          <a:xfrm>
            <a:off x="6997414" y="5703151"/>
            <a:ext cx="2743200" cy="365125"/>
          </a:xfrm>
        </p:spPr>
        <p:txBody>
          <a:bodyPr/>
          <a:lstStyle/>
          <a:p>
            <a:fld id="{5253F130-22FD-436E-B233-0C12E2367D8F}" type="slidenum">
              <a:rPr lang="fr-FR" smtClean="0"/>
              <a:t>9</a:t>
            </a:fld>
            <a:endParaRPr lang="fr-FR"/>
          </a:p>
        </p:txBody>
      </p:sp>
      <p:pic>
        <p:nvPicPr>
          <p:cNvPr id="2" name="Image 1"/>
          <p:cNvPicPr>
            <a:picLocks noChangeAspect="1"/>
          </p:cNvPicPr>
          <p:nvPr/>
        </p:nvPicPr>
        <p:blipFill>
          <a:blip r:embed="rId3"/>
          <a:stretch>
            <a:fillRect/>
          </a:stretch>
        </p:blipFill>
        <p:spPr>
          <a:xfrm>
            <a:off x="3807372" y="1271452"/>
            <a:ext cx="4647602" cy="4912949"/>
          </a:xfrm>
          <a:prstGeom prst="rect">
            <a:avLst/>
          </a:prstGeom>
        </p:spPr>
      </p:pic>
      <p:pic>
        <p:nvPicPr>
          <p:cNvPr id="7" name="Image 6"/>
          <p:cNvPicPr>
            <a:picLocks noChangeAspect="1"/>
          </p:cNvPicPr>
          <p:nvPr/>
        </p:nvPicPr>
        <p:blipFill>
          <a:blip r:embed="rId4"/>
          <a:stretch>
            <a:fillRect/>
          </a:stretch>
        </p:blipFill>
        <p:spPr>
          <a:xfrm>
            <a:off x="8782479" y="1314254"/>
            <a:ext cx="3258005" cy="2400635"/>
          </a:xfrm>
          <a:prstGeom prst="rect">
            <a:avLst/>
          </a:prstGeom>
        </p:spPr>
      </p:pic>
      <p:sp>
        <p:nvSpPr>
          <p:cNvPr id="8" name="Rectangle 7"/>
          <p:cNvSpPr/>
          <p:nvPr/>
        </p:nvSpPr>
        <p:spPr>
          <a:xfrm>
            <a:off x="6640596" y="6459959"/>
            <a:ext cx="5698899" cy="261610"/>
          </a:xfrm>
          <a:prstGeom prst="rect">
            <a:avLst/>
          </a:prstGeom>
        </p:spPr>
        <p:txBody>
          <a:bodyPr wrap="square">
            <a:spAutoFit/>
          </a:bodyPr>
          <a:lstStyle/>
          <a:p>
            <a:r>
              <a:rPr lang="fr-FR" sz="1100" dirty="0">
                <a:latin typeface="Tahoma" panose="020B0604030504040204" pitchFamily="34" charset="0"/>
                <a:ea typeface="Tahoma" panose="020B0604030504040204" pitchFamily="34" charset="0"/>
                <a:cs typeface="Tahoma" panose="020B0604030504040204" pitchFamily="34" charset="0"/>
                <a:hlinkClick r:id="rId5"/>
              </a:rPr>
              <a:t>https://</a:t>
            </a:r>
            <a:r>
              <a:rPr lang="fr-FR" sz="1100" dirty="0" smtClean="0">
                <a:latin typeface="Tahoma" panose="020B0604030504040204" pitchFamily="34" charset="0"/>
                <a:ea typeface="Tahoma" panose="020B0604030504040204" pitchFamily="34" charset="0"/>
                <a:cs typeface="Tahoma" panose="020B0604030504040204" pitchFamily="34" charset="0"/>
                <a:hlinkClick r:id="rId5"/>
              </a:rPr>
              <a:t>eci-sig.ademe.fr/adws/app/bb11ce07-5cc9-11eb-a8fe-7dd6c4f9bb1d/index.html</a:t>
            </a:r>
            <a:r>
              <a:rPr lang="fr-FR" sz="1100" dirty="0" smtClean="0">
                <a:latin typeface="Tahoma" panose="020B0604030504040204" pitchFamily="34" charset="0"/>
                <a:ea typeface="Tahoma" panose="020B0604030504040204" pitchFamily="34" charset="0"/>
                <a:cs typeface="Tahoma" panose="020B0604030504040204" pitchFamily="34" charset="0"/>
              </a:rPr>
              <a:t>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3" name="ZoneTexte 2"/>
          <p:cNvSpPr txBox="1"/>
          <p:nvPr/>
        </p:nvSpPr>
        <p:spPr>
          <a:xfrm>
            <a:off x="5388200" y="5850823"/>
            <a:ext cx="1317229" cy="338554"/>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SAINT-FORT</a:t>
            </a:r>
          </a:p>
          <a:p>
            <a:r>
              <a:rPr lang="fr-FR" sz="800" dirty="0" smtClean="0">
                <a:latin typeface="Tahoma" panose="020B0604030504040204" pitchFamily="34" charset="0"/>
                <a:ea typeface="Tahoma" panose="020B0604030504040204" pitchFamily="34" charset="0"/>
                <a:cs typeface="Tahoma" panose="020B0604030504040204" pitchFamily="34" charset="0"/>
              </a:rPr>
              <a:t>(chaudière de 10 000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4663291" y="5629694"/>
            <a:ext cx="942318" cy="46166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AMPOIGNÉ</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SAS </a:t>
            </a:r>
            <a:r>
              <a:rPr lang="fr-FR" sz="800" dirty="0" err="1" smtClean="0">
                <a:latin typeface="Tahoma" panose="020B0604030504040204" pitchFamily="34" charset="0"/>
                <a:ea typeface="Tahoma" panose="020B0604030504040204" pitchFamily="34" charset="0"/>
                <a:cs typeface="Tahoma" panose="020B0604030504040204" pitchFamily="34" charset="0"/>
              </a:rPr>
              <a:t>Methadom</a:t>
            </a:r>
            <a:endParaRPr lang="fr-FR" sz="800" dirty="0" smtClean="0">
              <a:latin typeface="Tahoma" panose="020B0604030504040204" pitchFamily="34" charset="0"/>
              <a:ea typeface="Tahoma" panose="020B0604030504040204" pitchFamily="34" charset="0"/>
              <a:cs typeface="Tahoma" panose="020B0604030504040204" pitchFamily="34" charset="0"/>
            </a:endParaRPr>
          </a:p>
          <a:p>
            <a:pPr algn="ctr"/>
            <a:r>
              <a:rPr lang="fr-FR" sz="800" dirty="0" smtClean="0">
                <a:latin typeface="Tahoma" panose="020B0604030504040204" pitchFamily="34" charset="0"/>
                <a:ea typeface="Tahoma" panose="020B0604030504040204" pitchFamily="34" charset="0"/>
                <a:cs typeface="Tahoma" panose="020B0604030504040204" pitchFamily="34" charset="0"/>
              </a:rPr>
              <a:t>10 000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5798375" y="5428930"/>
            <a:ext cx="667998" cy="46166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AZÉ</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Meta-sol</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3 800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11" name="ZoneTexte 10"/>
          <p:cNvSpPr txBox="1"/>
          <p:nvPr/>
        </p:nvSpPr>
        <p:spPr>
          <a:xfrm>
            <a:off x="3943723" y="4682538"/>
            <a:ext cx="942318" cy="46166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MÉRAL</a:t>
            </a:r>
          </a:p>
          <a:p>
            <a:pPr algn="ctr"/>
            <a:r>
              <a:rPr lang="fr-FR" sz="800" dirty="0" err="1" smtClean="0">
                <a:latin typeface="Tahoma" panose="020B0604030504040204" pitchFamily="34" charset="0"/>
                <a:ea typeface="Tahoma" panose="020B0604030504040204" pitchFamily="34" charset="0"/>
                <a:cs typeface="Tahoma" panose="020B0604030504040204" pitchFamily="34" charset="0"/>
              </a:rPr>
              <a:t>Cetra</a:t>
            </a:r>
            <a:r>
              <a:rPr lang="fr-FR" sz="800" dirty="0" smtClean="0">
                <a:latin typeface="Tahoma" panose="020B0604030504040204" pitchFamily="34" charset="0"/>
                <a:ea typeface="Tahoma" panose="020B0604030504040204" pitchFamily="34" charset="0"/>
                <a:cs typeface="Tahoma" panose="020B0604030504040204" pitchFamily="34" charset="0"/>
              </a:rPr>
              <a:t> conseil</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10 </a:t>
            </a:r>
            <a:r>
              <a:rPr lang="fr-FR" sz="800" dirty="0">
                <a:latin typeface="Tahoma" panose="020B0604030504040204" pitchFamily="34" charset="0"/>
                <a:ea typeface="Tahoma" panose="020B0604030504040204" pitchFamily="34" charset="0"/>
                <a:cs typeface="Tahoma" panose="020B0604030504040204" pitchFamily="34" charset="0"/>
              </a:rPr>
              <a:t>9</a:t>
            </a:r>
            <a:r>
              <a:rPr lang="fr-FR" sz="800" dirty="0" smtClean="0">
                <a:latin typeface="Tahoma" panose="020B0604030504040204" pitchFamily="34" charset="0"/>
                <a:ea typeface="Tahoma" panose="020B0604030504040204" pitchFamily="34" charset="0"/>
                <a:cs typeface="Tahoma" panose="020B0604030504040204" pitchFamily="34" charset="0"/>
              </a:rPr>
              <a:t>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12" name="ZoneTexte 11"/>
          <p:cNvSpPr txBox="1"/>
          <p:nvPr/>
        </p:nvSpPr>
        <p:spPr>
          <a:xfrm>
            <a:off x="3758573" y="3764505"/>
            <a:ext cx="875524" cy="707886"/>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SAINT-PIERRE-</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LA-COUR</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GAEC de</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 la Mine</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12 000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13" name="ZoneTexte 12"/>
          <p:cNvSpPr txBox="1"/>
          <p:nvPr/>
        </p:nvSpPr>
        <p:spPr>
          <a:xfrm>
            <a:off x="4296960" y="2757691"/>
            <a:ext cx="1803211" cy="46166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SAINT-PIERRE-DES-LANDES</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GAEC des Bruyères</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10 000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14" name="ZoneTexte 13"/>
          <p:cNvSpPr txBox="1"/>
          <p:nvPr/>
        </p:nvSpPr>
        <p:spPr>
          <a:xfrm>
            <a:off x="3987452" y="2029980"/>
            <a:ext cx="1463305" cy="46166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FOUGEROLLES-DU-PLESSIS</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GAEC </a:t>
            </a:r>
            <a:r>
              <a:rPr lang="fr-FR" sz="800" dirty="0" err="1" smtClean="0">
                <a:latin typeface="Tahoma" panose="020B0604030504040204" pitchFamily="34" charset="0"/>
                <a:ea typeface="Tahoma" panose="020B0604030504040204" pitchFamily="34" charset="0"/>
                <a:cs typeface="Tahoma" panose="020B0604030504040204" pitchFamily="34" charset="0"/>
              </a:rPr>
              <a:t>Blanchelande</a:t>
            </a:r>
            <a:endParaRPr lang="fr-FR" sz="800" dirty="0" smtClean="0">
              <a:latin typeface="Tahoma" panose="020B0604030504040204" pitchFamily="34" charset="0"/>
              <a:ea typeface="Tahoma" panose="020B0604030504040204" pitchFamily="34" charset="0"/>
              <a:cs typeface="Tahoma" panose="020B0604030504040204" pitchFamily="34" charset="0"/>
            </a:endParaRPr>
          </a:p>
          <a:p>
            <a:pPr algn="ctr"/>
            <a:r>
              <a:rPr lang="fr-FR" sz="800" dirty="0" smtClean="0">
                <a:latin typeface="Tahoma" panose="020B0604030504040204" pitchFamily="34" charset="0"/>
                <a:ea typeface="Tahoma" panose="020B0604030504040204" pitchFamily="34" charset="0"/>
                <a:cs typeface="Tahoma" panose="020B0604030504040204" pitchFamily="34" charset="0"/>
              </a:rPr>
              <a:t>18 000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16" name="ZoneTexte 15"/>
          <p:cNvSpPr txBox="1"/>
          <p:nvPr/>
        </p:nvSpPr>
        <p:spPr>
          <a:xfrm>
            <a:off x="5075264" y="2196428"/>
            <a:ext cx="1568024" cy="46166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COUESMES-VAUCÉ</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GAEC de la </a:t>
            </a:r>
            <a:r>
              <a:rPr lang="fr-FR" sz="800" dirty="0" err="1" smtClean="0">
                <a:latin typeface="Tahoma" panose="020B0604030504040204" pitchFamily="34" charset="0"/>
                <a:ea typeface="Tahoma" panose="020B0604030504040204" pitchFamily="34" charset="0"/>
                <a:cs typeface="Tahoma" panose="020B0604030504040204" pitchFamily="34" charset="0"/>
              </a:rPr>
              <a:t>Rousselaie</a:t>
            </a:r>
            <a:endParaRPr lang="fr-FR" sz="800" dirty="0" smtClean="0">
              <a:latin typeface="Tahoma" panose="020B0604030504040204" pitchFamily="34" charset="0"/>
              <a:ea typeface="Tahoma" panose="020B0604030504040204" pitchFamily="34" charset="0"/>
              <a:cs typeface="Tahoma" panose="020B0604030504040204" pitchFamily="34" charset="0"/>
            </a:endParaRPr>
          </a:p>
          <a:p>
            <a:pPr algn="ctr"/>
            <a:r>
              <a:rPr lang="fr-FR" sz="800" dirty="0" smtClean="0">
                <a:latin typeface="Tahoma" panose="020B0604030504040204" pitchFamily="34" charset="0"/>
                <a:ea typeface="Tahoma" panose="020B0604030504040204" pitchFamily="34" charset="0"/>
                <a:cs typeface="Tahoma" panose="020B0604030504040204" pitchFamily="34" charset="0"/>
              </a:rPr>
              <a:t>12 000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17" name="ZoneTexte 16"/>
          <p:cNvSpPr txBox="1"/>
          <p:nvPr/>
        </p:nvSpPr>
        <p:spPr>
          <a:xfrm>
            <a:off x="6154773" y="2394948"/>
            <a:ext cx="1390158" cy="46166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CHARCHIGNÉ</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Agri Maine Méthanisation</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130 000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18" name="ZoneTexte 17"/>
          <p:cNvSpPr txBox="1"/>
          <p:nvPr/>
        </p:nvSpPr>
        <p:spPr>
          <a:xfrm>
            <a:off x="7292502" y="4016522"/>
            <a:ext cx="1042307" cy="58477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TORCÉ-VIVIERS-</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EN-CHARNIE </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Ouda Énergies</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12 000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19" name="ZoneTexte 18"/>
          <p:cNvSpPr txBox="1"/>
          <p:nvPr/>
        </p:nvSpPr>
        <p:spPr>
          <a:xfrm>
            <a:off x="6756253" y="3416060"/>
            <a:ext cx="986280" cy="583608"/>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CHAMMES</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Centrale biogaz </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des Coëvrons</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26 000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20" name="ZoneTexte 19"/>
          <p:cNvSpPr txBox="1"/>
          <p:nvPr/>
        </p:nvSpPr>
        <p:spPr>
          <a:xfrm>
            <a:off x="6321710" y="3006056"/>
            <a:ext cx="864607" cy="58477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MÉZANGERS</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GAEC des </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Marronniers</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6 000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21" name="ZoneTexte 20"/>
          <p:cNvSpPr txBox="1"/>
          <p:nvPr/>
        </p:nvSpPr>
        <p:spPr>
          <a:xfrm>
            <a:off x="6031799" y="4327362"/>
            <a:ext cx="1217594" cy="46166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VAIGES</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SAS Legrand Biogaz</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10 000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22" name="ZoneTexte 21"/>
          <p:cNvSpPr txBox="1"/>
          <p:nvPr/>
        </p:nvSpPr>
        <p:spPr>
          <a:xfrm>
            <a:off x="5168064" y="3119215"/>
            <a:ext cx="1234674" cy="46166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SACÉ</a:t>
            </a:r>
            <a:br>
              <a:rPr lang="fr-FR" sz="800" dirty="0" smtClean="0">
                <a:latin typeface="Tahoma" panose="020B0604030504040204" pitchFamily="34" charset="0"/>
                <a:ea typeface="Tahoma" panose="020B0604030504040204" pitchFamily="34" charset="0"/>
                <a:cs typeface="Tahoma" panose="020B0604030504040204" pitchFamily="34" charset="0"/>
              </a:rPr>
            </a:br>
            <a:r>
              <a:rPr lang="fr-FR" sz="800" dirty="0" smtClean="0">
                <a:latin typeface="Tahoma" panose="020B0604030504040204" pitchFamily="34" charset="0"/>
                <a:ea typeface="Tahoma" panose="020B0604030504040204" pitchFamily="34" charset="0"/>
                <a:cs typeface="Tahoma" panose="020B0604030504040204" pitchFamily="34" charset="0"/>
              </a:rPr>
              <a:t>GAEC des Ruisseaux</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5 000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23" name="ZoneTexte 22"/>
          <p:cNvSpPr txBox="1"/>
          <p:nvPr/>
        </p:nvSpPr>
        <p:spPr>
          <a:xfrm>
            <a:off x="5562067" y="3846036"/>
            <a:ext cx="1287785" cy="46166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BONCHAMP-LÈS-LAVAL</a:t>
            </a:r>
            <a:br>
              <a:rPr lang="fr-FR" sz="800" dirty="0" smtClean="0">
                <a:latin typeface="Tahoma" panose="020B0604030504040204" pitchFamily="34" charset="0"/>
                <a:ea typeface="Tahoma" panose="020B0604030504040204" pitchFamily="34" charset="0"/>
                <a:cs typeface="Tahoma" panose="020B0604030504040204" pitchFamily="34" charset="0"/>
              </a:rPr>
            </a:br>
            <a:r>
              <a:rPr lang="fr-FR" sz="800" dirty="0" smtClean="0">
                <a:latin typeface="Tahoma" panose="020B0604030504040204" pitchFamily="34" charset="0"/>
                <a:ea typeface="Tahoma" panose="020B0604030504040204" pitchFamily="34" charset="0"/>
                <a:cs typeface="Tahoma" panose="020B0604030504040204" pitchFamily="34" charset="0"/>
              </a:rPr>
              <a:t>EARL de la </a:t>
            </a:r>
            <a:r>
              <a:rPr lang="fr-FR" sz="800" dirty="0" err="1" smtClean="0">
                <a:latin typeface="Tahoma" panose="020B0604030504040204" pitchFamily="34" charset="0"/>
                <a:ea typeface="Tahoma" panose="020B0604030504040204" pitchFamily="34" charset="0"/>
                <a:cs typeface="Tahoma" panose="020B0604030504040204" pitchFamily="34" charset="0"/>
              </a:rPr>
              <a:t>Hamelinière</a:t>
            </a:r>
            <a:endParaRPr lang="fr-FR" sz="800" dirty="0" smtClean="0">
              <a:latin typeface="Tahoma" panose="020B0604030504040204" pitchFamily="34" charset="0"/>
              <a:ea typeface="Tahoma" panose="020B0604030504040204" pitchFamily="34" charset="0"/>
              <a:cs typeface="Tahoma" panose="020B0604030504040204" pitchFamily="34" charset="0"/>
            </a:endParaRPr>
          </a:p>
          <a:p>
            <a:pPr algn="ctr"/>
            <a:r>
              <a:rPr lang="fr-FR" sz="800" dirty="0" smtClean="0">
                <a:latin typeface="Tahoma" panose="020B0604030504040204" pitchFamily="34" charset="0"/>
                <a:ea typeface="Tahoma" panose="020B0604030504040204" pitchFamily="34" charset="0"/>
                <a:cs typeface="Tahoma" panose="020B0604030504040204" pitchFamily="34" charset="0"/>
              </a:rPr>
              <a:t>6 000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24" name="ZoneTexte 23"/>
          <p:cNvSpPr txBox="1"/>
          <p:nvPr/>
        </p:nvSpPr>
        <p:spPr>
          <a:xfrm>
            <a:off x="5168064" y="4349859"/>
            <a:ext cx="942318" cy="58477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LAVAL</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Méthanisation STEP LAVAL</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10 000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25" name="ZoneTexte 24"/>
          <p:cNvSpPr txBox="1"/>
          <p:nvPr/>
        </p:nvSpPr>
        <p:spPr>
          <a:xfrm>
            <a:off x="4774459" y="3620988"/>
            <a:ext cx="942318" cy="58477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SAINT-BERTHEVIN</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GAEC de l’Épine</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7 000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26" name="ZoneTexte 25"/>
          <p:cNvSpPr txBox="1"/>
          <p:nvPr/>
        </p:nvSpPr>
        <p:spPr>
          <a:xfrm>
            <a:off x="6386437" y="4774555"/>
            <a:ext cx="1144979" cy="46166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MESLAY-DU-MAINE</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SAS </a:t>
            </a:r>
            <a:r>
              <a:rPr lang="fr-FR" sz="800" dirty="0" err="1" smtClean="0">
                <a:latin typeface="Tahoma" panose="020B0604030504040204" pitchFamily="34" charset="0"/>
                <a:ea typeface="Tahoma" panose="020B0604030504040204" pitchFamily="34" charset="0"/>
                <a:cs typeface="Tahoma" panose="020B0604030504040204" pitchFamily="34" charset="0"/>
              </a:rPr>
              <a:t>Méthamaine</a:t>
            </a:r>
            <a:endParaRPr lang="fr-FR" sz="800" dirty="0" smtClean="0">
              <a:latin typeface="Tahoma" panose="020B0604030504040204" pitchFamily="34" charset="0"/>
              <a:ea typeface="Tahoma" panose="020B0604030504040204" pitchFamily="34" charset="0"/>
              <a:cs typeface="Tahoma" panose="020B0604030504040204" pitchFamily="34" charset="0"/>
            </a:endParaRPr>
          </a:p>
          <a:p>
            <a:pPr algn="ctr"/>
            <a:r>
              <a:rPr lang="fr-FR" sz="800" dirty="0" smtClean="0">
                <a:latin typeface="Tahoma" panose="020B0604030504040204" pitchFamily="34" charset="0"/>
                <a:ea typeface="Tahoma" panose="020B0604030504040204" pitchFamily="34" charset="0"/>
                <a:cs typeface="Tahoma" panose="020B0604030504040204" pitchFamily="34" charset="0"/>
              </a:rPr>
              <a:t>21 000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pic>
        <p:nvPicPr>
          <p:cNvPr id="27" name="Image 26"/>
          <p:cNvPicPr>
            <a:picLocks noChangeAspect="1"/>
          </p:cNvPicPr>
          <p:nvPr/>
        </p:nvPicPr>
        <p:blipFill>
          <a:blip r:embed="rId6"/>
          <a:stretch>
            <a:fillRect/>
          </a:stretch>
        </p:blipFill>
        <p:spPr>
          <a:xfrm>
            <a:off x="4614314" y="5059421"/>
            <a:ext cx="209579" cy="219106"/>
          </a:xfrm>
          <a:prstGeom prst="rect">
            <a:avLst/>
          </a:prstGeom>
        </p:spPr>
      </p:pic>
      <p:pic>
        <p:nvPicPr>
          <p:cNvPr id="28" name="Image 27"/>
          <p:cNvPicPr>
            <a:picLocks noChangeAspect="1"/>
          </p:cNvPicPr>
          <p:nvPr/>
        </p:nvPicPr>
        <p:blipFill>
          <a:blip r:embed="rId6"/>
          <a:stretch>
            <a:fillRect/>
          </a:stretch>
        </p:blipFill>
        <p:spPr>
          <a:xfrm>
            <a:off x="4137757" y="5521893"/>
            <a:ext cx="209579" cy="219106"/>
          </a:xfrm>
          <a:prstGeom prst="rect">
            <a:avLst/>
          </a:prstGeom>
        </p:spPr>
      </p:pic>
      <p:sp>
        <p:nvSpPr>
          <p:cNvPr id="29" name="ZoneTexte 28"/>
          <p:cNvSpPr txBox="1"/>
          <p:nvPr/>
        </p:nvSpPr>
        <p:spPr>
          <a:xfrm>
            <a:off x="4092357" y="5195087"/>
            <a:ext cx="1159820" cy="46166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LIVRÉ-LA-TOUCHE</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SAS Oudon Biogaz</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140 000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30" name="ZoneTexte 29"/>
          <p:cNvSpPr txBox="1"/>
          <p:nvPr/>
        </p:nvSpPr>
        <p:spPr>
          <a:xfrm>
            <a:off x="3825801" y="5671852"/>
            <a:ext cx="942318" cy="46166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CONGRIER</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CS Biogaz SAS</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35 000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sp>
        <p:nvSpPr>
          <p:cNvPr id="31" name="ZoneTexte 30"/>
          <p:cNvSpPr txBox="1"/>
          <p:nvPr/>
        </p:nvSpPr>
        <p:spPr>
          <a:xfrm>
            <a:off x="5443548" y="4883260"/>
            <a:ext cx="1077868" cy="584775"/>
          </a:xfrm>
          <a:prstGeom prst="rect">
            <a:avLst/>
          </a:prstGeom>
          <a:noFill/>
        </p:spPr>
        <p:txBody>
          <a:bodyPr wrap="square" rtlCol="0">
            <a:spAutoFit/>
          </a:bodyPr>
          <a:lstStyle/>
          <a:p>
            <a:pPr algn="ctr"/>
            <a:r>
              <a:rPr lang="fr-FR" sz="800" dirty="0" smtClean="0">
                <a:latin typeface="Tahoma" panose="020B0604030504040204" pitchFamily="34" charset="0"/>
                <a:ea typeface="Tahoma" panose="020B0604030504040204" pitchFamily="34" charset="0"/>
                <a:cs typeface="Tahoma" panose="020B0604030504040204" pitchFamily="34" charset="0"/>
              </a:rPr>
              <a:t>AZÉ</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Biogaz du Pays </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de Château-Gontier</a:t>
            </a:r>
          </a:p>
          <a:p>
            <a:pPr algn="ctr"/>
            <a:r>
              <a:rPr lang="fr-FR" sz="800" dirty="0" smtClean="0">
                <a:latin typeface="Tahoma" panose="020B0604030504040204" pitchFamily="34" charset="0"/>
                <a:ea typeface="Tahoma" panose="020B0604030504040204" pitchFamily="34" charset="0"/>
                <a:cs typeface="Tahoma" panose="020B0604030504040204" pitchFamily="34" charset="0"/>
              </a:rPr>
              <a:t>35 000 T</a:t>
            </a:r>
            <a:endParaRPr lang="fr-FR" sz="800" dirty="0">
              <a:latin typeface="Tahoma" panose="020B0604030504040204" pitchFamily="34" charset="0"/>
              <a:ea typeface="Tahoma" panose="020B0604030504040204" pitchFamily="34" charset="0"/>
              <a:cs typeface="Tahoma" panose="020B0604030504040204" pitchFamily="34" charset="0"/>
            </a:endParaRPr>
          </a:p>
        </p:txBody>
      </p:sp>
      <p:pic>
        <p:nvPicPr>
          <p:cNvPr id="32" name="Imag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9098" y="5355678"/>
            <a:ext cx="190500" cy="180975"/>
          </a:xfrm>
          <a:prstGeom prst="rect">
            <a:avLst/>
          </a:prstGeom>
        </p:spPr>
      </p:pic>
      <p:sp>
        <p:nvSpPr>
          <p:cNvPr id="33" name="Rectangle 32"/>
          <p:cNvSpPr/>
          <p:nvPr/>
        </p:nvSpPr>
        <p:spPr>
          <a:xfrm>
            <a:off x="6653166" y="6245748"/>
            <a:ext cx="779107" cy="261610"/>
          </a:xfrm>
          <a:prstGeom prst="rect">
            <a:avLst/>
          </a:prstGeom>
        </p:spPr>
        <p:txBody>
          <a:bodyPr wrap="square">
            <a:spAutoFit/>
          </a:bodyPr>
          <a:lstStyle/>
          <a:p>
            <a:r>
              <a:rPr lang="fr-FR" sz="1100" dirty="0" smtClean="0">
                <a:latin typeface="Tahoma" panose="020B0604030504040204" pitchFamily="34" charset="0"/>
                <a:ea typeface="Tahoma" panose="020B0604030504040204" pitchFamily="34" charset="0"/>
                <a:cs typeface="Tahoma" panose="020B0604030504040204" pitchFamily="34" charset="0"/>
              </a:rPr>
              <a:t>Source : </a:t>
            </a:r>
            <a:endParaRPr lang="fr-FR" sz="1100" dirty="0">
              <a:latin typeface="Tahoma" panose="020B0604030504040204" pitchFamily="34" charset="0"/>
              <a:ea typeface="Tahoma" panose="020B0604030504040204" pitchFamily="34" charset="0"/>
              <a:cs typeface="Tahoma" panose="020B0604030504040204" pitchFamily="34" charset="0"/>
            </a:endParaRPr>
          </a:p>
        </p:txBody>
      </p:sp>
      <p:sp>
        <p:nvSpPr>
          <p:cNvPr id="34" name="ZoneTexte 33"/>
          <p:cNvSpPr txBox="1"/>
          <p:nvPr/>
        </p:nvSpPr>
        <p:spPr>
          <a:xfrm>
            <a:off x="135764" y="1437710"/>
            <a:ext cx="3804522" cy="3416320"/>
          </a:xfrm>
          <a:prstGeom prst="rect">
            <a:avLst/>
          </a:prstGeom>
          <a:noFill/>
        </p:spPr>
        <p:txBody>
          <a:bodyPr wrap="square" rtlCol="0">
            <a:spAutoFit/>
          </a:bodyPr>
          <a:lstStyle/>
          <a:p>
            <a:r>
              <a:rPr lang="fr-FR" dirty="0" smtClean="0">
                <a:latin typeface="Tahoma" panose="020B0604030504040204" pitchFamily="34" charset="0"/>
                <a:ea typeface="Tahoma" panose="020B0604030504040204" pitchFamily="34" charset="0"/>
                <a:cs typeface="Tahoma" panose="020B0604030504040204" pitchFamily="34" charset="0"/>
              </a:rPr>
              <a:t>On compte en Mayenne au 15 avril 2024 </a:t>
            </a:r>
            <a:r>
              <a:rPr lang="fr-FR" dirty="0" smtClean="0">
                <a:solidFill>
                  <a:schemeClr val="accent5"/>
                </a:solidFill>
                <a:latin typeface="Tahoma" panose="020B0604030504040204" pitchFamily="34" charset="0"/>
                <a:ea typeface="Tahoma" panose="020B0604030504040204" pitchFamily="34" charset="0"/>
                <a:cs typeface="Tahoma" panose="020B0604030504040204" pitchFamily="34" charset="0"/>
              </a:rPr>
              <a:t>21 </a:t>
            </a:r>
            <a:r>
              <a:rPr lang="fr-FR" dirty="0" err="1" smtClean="0">
                <a:solidFill>
                  <a:schemeClr val="accent5"/>
                </a:solidFill>
                <a:latin typeface="Tahoma" panose="020B0604030504040204" pitchFamily="34" charset="0"/>
                <a:ea typeface="Tahoma" panose="020B0604030504040204" pitchFamily="34" charset="0"/>
                <a:cs typeface="Tahoma" panose="020B0604030504040204" pitchFamily="34" charset="0"/>
              </a:rPr>
              <a:t>méthaniseurs</a:t>
            </a:r>
            <a:r>
              <a:rPr lang="fr-FR" dirty="0" smtClean="0">
                <a:latin typeface="Tahoma" panose="020B0604030504040204" pitchFamily="34" charset="0"/>
                <a:ea typeface="Tahoma" panose="020B0604030504040204" pitchFamily="34" charset="0"/>
                <a:cs typeface="Tahoma" panose="020B0604030504040204" pitchFamily="34" charset="0"/>
              </a:rPr>
              <a:t>, mais la trentaine devrait être atteinte d’ici peu avec les projets en cours ou tout juste mis en route :  </a:t>
            </a:r>
          </a:p>
          <a:p>
            <a:pPr marL="285750" indent="-285750">
              <a:buFontTx/>
              <a:buChar char="-"/>
            </a:pPr>
            <a:r>
              <a:rPr lang="fr-FR" dirty="0" smtClean="0">
                <a:latin typeface="Tahoma" panose="020B0604030504040204" pitchFamily="34" charset="0"/>
                <a:ea typeface="Tahoma" panose="020B0604030504040204" pitchFamily="34" charset="0"/>
                <a:cs typeface="Tahoma" panose="020B0604030504040204" pitchFamily="34" charset="0"/>
              </a:rPr>
              <a:t>Laval </a:t>
            </a:r>
            <a:r>
              <a:rPr lang="fr-FR" sz="800" dirty="0" smtClean="0">
                <a:latin typeface="Tahoma" panose="020B0604030504040204" pitchFamily="34" charset="0"/>
                <a:ea typeface="Tahoma" panose="020B0604030504040204" pitchFamily="34" charset="0"/>
                <a:cs typeface="Tahoma" panose="020B0604030504040204" pitchFamily="34" charset="0"/>
              </a:rPr>
              <a:t>(SAS </a:t>
            </a:r>
            <a:r>
              <a:rPr lang="fr-FR" sz="800" dirty="0" err="1" smtClean="0">
                <a:latin typeface="Tahoma" panose="020B0604030504040204" pitchFamily="34" charset="0"/>
                <a:ea typeface="Tahoma" panose="020B0604030504040204" pitchFamily="34" charset="0"/>
                <a:cs typeface="Tahoma" panose="020B0604030504040204" pitchFamily="34" charset="0"/>
              </a:rPr>
              <a:t>Méthagri</a:t>
            </a:r>
            <a:r>
              <a:rPr lang="fr-FR" sz="800" dirty="0" smtClean="0">
                <a:latin typeface="Tahoma" panose="020B0604030504040204" pitchFamily="34" charset="0"/>
                <a:ea typeface="Tahoma" panose="020B0604030504040204" pitchFamily="34" charset="0"/>
                <a:cs typeface="Tahoma" panose="020B0604030504040204" pitchFamily="34" charset="0"/>
              </a:rPr>
              <a:t> Sud Laval – 35 000 tonnes - </a:t>
            </a:r>
            <a:r>
              <a:rPr lang="fr-FR" sz="800" dirty="0" err="1" smtClean="0">
                <a:latin typeface="Tahoma" panose="020B0604030504040204" pitchFamily="34" charset="0"/>
                <a:ea typeface="Tahoma" panose="020B0604030504040204" pitchFamily="34" charset="0"/>
                <a:cs typeface="Tahoma" panose="020B0604030504040204" pitchFamily="34" charset="0"/>
              </a:rPr>
              <a:t>ex-L’Huisserie</a:t>
            </a:r>
            <a:r>
              <a:rPr lang="fr-FR" sz="800" dirty="0" smtClean="0">
                <a:latin typeface="Tahoma" panose="020B0604030504040204" pitchFamily="34" charset="0"/>
                <a:ea typeface="Tahoma" panose="020B0604030504040204" pitchFamily="34" charset="0"/>
                <a:cs typeface="Tahoma" panose="020B0604030504040204" pitchFamily="34" charset="0"/>
              </a:rPr>
              <a:t>) </a:t>
            </a:r>
            <a:r>
              <a:rPr lang="fr-FR" dirty="0" smtClean="0">
                <a:latin typeface="Tahoma" panose="020B0604030504040204" pitchFamily="34" charset="0"/>
                <a:ea typeface="Tahoma" panose="020B0604030504040204" pitchFamily="34" charset="0"/>
                <a:cs typeface="Tahoma" panose="020B0604030504040204" pitchFamily="34" charset="0"/>
              </a:rPr>
              <a:t>;</a:t>
            </a:r>
          </a:p>
          <a:p>
            <a:pPr marL="285750" indent="-285750">
              <a:buFontTx/>
              <a:buChar char="-"/>
            </a:pPr>
            <a:r>
              <a:rPr lang="fr-FR" dirty="0" err="1" smtClean="0">
                <a:latin typeface="Tahoma" panose="020B0604030504040204" pitchFamily="34" charset="0"/>
                <a:ea typeface="Tahoma" panose="020B0604030504040204" pitchFamily="34" charset="0"/>
                <a:cs typeface="Tahoma" panose="020B0604030504040204" pitchFamily="34" charset="0"/>
              </a:rPr>
              <a:t>Alexain</a:t>
            </a:r>
            <a:r>
              <a:rPr lang="fr-FR" dirty="0" smtClean="0">
                <a:latin typeface="Tahoma" panose="020B0604030504040204" pitchFamily="34" charset="0"/>
                <a:ea typeface="Tahoma" panose="020B0604030504040204" pitchFamily="34" charset="0"/>
                <a:cs typeface="Tahoma" panose="020B0604030504040204" pitchFamily="34" charset="0"/>
              </a:rPr>
              <a:t> </a:t>
            </a:r>
            <a:r>
              <a:rPr lang="fr-FR" sz="800" dirty="0" smtClean="0">
                <a:latin typeface="Tahoma" panose="020B0604030504040204" pitchFamily="34" charset="0"/>
                <a:ea typeface="Tahoma" panose="020B0604030504040204" pitchFamily="34" charset="0"/>
                <a:cs typeface="Tahoma" panose="020B0604030504040204" pitchFamily="34" charset="0"/>
              </a:rPr>
              <a:t>(SAS </a:t>
            </a:r>
            <a:r>
              <a:rPr lang="fr-FR" sz="800" dirty="0" err="1" smtClean="0">
                <a:latin typeface="Tahoma" panose="020B0604030504040204" pitchFamily="34" charset="0"/>
                <a:ea typeface="Tahoma" panose="020B0604030504040204" pitchFamily="34" charset="0"/>
                <a:cs typeface="Tahoma" panose="020B0604030504040204" pitchFamily="34" charset="0"/>
              </a:rPr>
              <a:t>Agribiovalo</a:t>
            </a:r>
            <a:r>
              <a:rPr lang="fr-FR" sz="800" dirty="0" smtClean="0">
                <a:latin typeface="Tahoma" panose="020B0604030504040204" pitchFamily="34" charset="0"/>
                <a:ea typeface="Tahoma" panose="020B0604030504040204" pitchFamily="34" charset="0"/>
                <a:cs typeface="Tahoma" panose="020B0604030504040204" pitchFamily="34" charset="0"/>
              </a:rPr>
              <a:t> – 10 900 tonnes) </a:t>
            </a:r>
            <a:r>
              <a:rPr lang="fr-FR" dirty="0" smtClean="0">
                <a:latin typeface="Tahoma" panose="020B0604030504040204" pitchFamily="34" charset="0"/>
                <a:ea typeface="Tahoma" panose="020B0604030504040204" pitchFamily="34" charset="0"/>
                <a:cs typeface="Tahoma" panose="020B0604030504040204" pitchFamily="34" charset="0"/>
              </a:rPr>
              <a:t>;</a:t>
            </a:r>
          </a:p>
          <a:p>
            <a:pPr marL="285750" indent="-285750">
              <a:buFontTx/>
              <a:buChar char="-"/>
            </a:pPr>
            <a:r>
              <a:rPr lang="fr-FR" dirty="0" err="1" smtClean="0">
                <a:latin typeface="Tahoma" panose="020B0604030504040204" pitchFamily="34" charset="0"/>
                <a:ea typeface="Tahoma" panose="020B0604030504040204" pitchFamily="34" charset="0"/>
                <a:cs typeface="Tahoma" panose="020B0604030504040204" pitchFamily="34" charset="0"/>
              </a:rPr>
              <a:t>Châlons</a:t>
            </a:r>
            <a:r>
              <a:rPr lang="fr-FR" dirty="0" smtClean="0">
                <a:latin typeface="Tahoma" panose="020B0604030504040204" pitchFamily="34" charset="0"/>
                <a:ea typeface="Tahoma" panose="020B0604030504040204" pitchFamily="34" charset="0"/>
                <a:cs typeface="Tahoma" panose="020B0604030504040204" pitchFamily="34" charset="0"/>
              </a:rPr>
              <a:t>-du-Maine </a:t>
            </a:r>
            <a:r>
              <a:rPr lang="fr-FR" sz="800" dirty="0" smtClean="0">
                <a:latin typeface="Tahoma" panose="020B0604030504040204" pitchFamily="34" charset="0"/>
                <a:ea typeface="Tahoma" panose="020B0604030504040204" pitchFamily="34" charset="0"/>
                <a:cs typeface="Tahoma" panose="020B0604030504040204" pitchFamily="34" charset="0"/>
              </a:rPr>
              <a:t>(</a:t>
            </a:r>
            <a:r>
              <a:rPr lang="fr-FR" sz="800" dirty="0" err="1" smtClean="0">
                <a:latin typeface="Tahoma" panose="020B0604030504040204" pitchFamily="34" charset="0"/>
                <a:ea typeface="Tahoma" panose="020B0604030504040204" pitchFamily="34" charset="0"/>
                <a:cs typeface="Tahoma" panose="020B0604030504040204" pitchFamily="34" charset="0"/>
              </a:rPr>
              <a:t>Challonges</a:t>
            </a:r>
            <a:r>
              <a:rPr lang="fr-FR" sz="800" dirty="0" smtClean="0">
                <a:latin typeface="Tahoma" panose="020B0604030504040204" pitchFamily="34" charset="0"/>
                <a:ea typeface="Tahoma" panose="020B0604030504040204" pitchFamily="34" charset="0"/>
                <a:cs typeface="Tahoma" panose="020B0604030504040204" pitchFamily="34" charset="0"/>
              </a:rPr>
              <a:t> – 10 900 tonnes) </a:t>
            </a:r>
            <a:r>
              <a:rPr lang="fr-FR" dirty="0" smtClean="0">
                <a:latin typeface="Tahoma" panose="020B0604030504040204" pitchFamily="34" charset="0"/>
                <a:ea typeface="Tahoma" panose="020B0604030504040204" pitchFamily="34" charset="0"/>
                <a:cs typeface="Tahoma" panose="020B0604030504040204" pitchFamily="34" charset="0"/>
              </a:rPr>
              <a:t>;</a:t>
            </a:r>
          </a:p>
          <a:p>
            <a:pPr marL="285750" indent="-285750">
              <a:buFontTx/>
              <a:buChar char="-"/>
            </a:pPr>
            <a:r>
              <a:rPr lang="fr-FR" dirty="0" err="1" smtClean="0">
                <a:latin typeface="Tahoma" panose="020B0604030504040204" pitchFamily="34" charset="0"/>
                <a:ea typeface="Tahoma" panose="020B0604030504040204" pitchFamily="34" charset="0"/>
                <a:cs typeface="Tahoma" panose="020B0604030504040204" pitchFamily="34" charset="0"/>
              </a:rPr>
              <a:t>Larchamp</a:t>
            </a:r>
            <a:r>
              <a:rPr lang="fr-FR" dirty="0" smtClean="0">
                <a:latin typeface="Tahoma" panose="020B0604030504040204" pitchFamily="34" charset="0"/>
                <a:ea typeface="Tahoma" panose="020B0604030504040204" pitchFamily="34" charset="0"/>
                <a:cs typeface="Tahoma" panose="020B0604030504040204" pitchFamily="34" charset="0"/>
              </a:rPr>
              <a:t> </a:t>
            </a:r>
            <a:r>
              <a:rPr lang="fr-FR" sz="800" dirty="0" smtClean="0">
                <a:latin typeface="Tahoma" panose="020B0604030504040204" pitchFamily="34" charset="0"/>
                <a:ea typeface="Tahoma" panose="020B0604030504040204" pitchFamily="34" charset="0"/>
                <a:cs typeface="Tahoma" panose="020B0604030504040204" pitchFamily="34" charset="0"/>
              </a:rPr>
              <a:t>(10 000 tonnes) </a:t>
            </a:r>
            <a:r>
              <a:rPr lang="fr-FR" dirty="0" smtClean="0">
                <a:latin typeface="Tahoma" panose="020B0604030504040204" pitchFamily="34" charset="0"/>
                <a:ea typeface="Tahoma" panose="020B0604030504040204" pitchFamily="34" charset="0"/>
                <a:cs typeface="Tahoma" panose="020B0604030504040204" pitchFamily="34" charset="0"/>
              </a:rPr>
              <a:t>;</a:t>
            </a:r>
          </a:p>
          <a:p>
            <a:pPr marL="285750" indent="-285750">
              <a:buFontTx/>
              <a:buChar char="-"/>
            </a:pPr>
            <a:r>
              <a:rPr lang="fr-FR" dirty="0" err="1" smtClean="0">
                <a:latin typeface="Tahoma" panose="020B0604030504040204" pitchFamily="34" charset="0"/>
                <a:ea typeface="Tahoma" panose="020B0604030504040204" pitchFamily="34" charset="0"/>
                <a:cs typeface="Tahoma" panose="020B0604030504040204" pitchFamily="34" charset="0"/>
              </a:rPr>
              <a:t>Courcité</a:t>
            </a:r>
            <a:r>
              <a:rPr lang="fr-FR" dirty="0" smtClean="0">
                <a:latin typeface="Tahoma" panose="020B0604030504040204" pitchFamily="34" charset="0"/>
                <a:ea typeface="Tahoma" panose="020B0604030504040204" pitchFamily="34" charset="0"/>
                <a:cs typeface="Tahoma" panose="020B0604030504040204" pitchFamily="34" charset="0"/>
              </a:rPr>
              <a:t> </a:t>
            </a:r>
            <a:r>
              <a:rPr lang="fr-FR" sz="800" dirty="0" smtClean="0">
                <a:latin typeface="Tahoma" panose="020B0604030504040204" pitchFamily="34" charset="0"/>
                <a:ea typeface="Tahoma" panose="020B0604030504040204" pitchFamily="34" charset="0"/>
                <a:cs typeface="Tahoma" panose="020B0604030504040204" pitchFamily="34" charset="0"/>
              </a:rPr>
              <a:t>(10 000 tonnes) </a:t>
            </a:r>
            <a:r>
              <a:rPr lang="fr-FR" dirty="0" smtClean="0">
                <a:latin typeface="Tahoma" panose="020B0604030504040204" pitchFamily="34" charset="0"/>
                <a:ea typeface="Tahoma" panose="020B0604030504040204" pitchFamily="34" charset="0"/>
                <a:cs typeface="Tahoma" panose="020B0604030504040204" pitchFamily="34" charset="0"/>
              </a:rPr>
              <a:t>;</a:t>
            </a:r>
          </a:p>
          <a:p>
            <a:pPr marL="285750" indent="-285750">
              <a:buFontTx/>
              <a:buChar char="-"/>
            </a:pPr>
            <a:r>
              <a:rPr lang="fr-FR" dirty="0" err="1" smtClean="0">
                <a:latin typeface="Tahoma" panose="020B0604030504040204" pitchFamily="34" charset="0"/>
                <a:ea typeface="Tahoma" panose="020B0604030504040204" pitchFamily="34" charset="0"/>
                <a:cs typeface="Tahoma" panose="020B0604030504040204" pitchFamily="34" charset="0"/>
              </a:rPr>
              <a:t>Bierné</a:t>
            </a:r>
            <a:r>
              <a:rPr lang="fr-FR" dirty="0" smtClean="0">
                <a:latin typeface="Tahoma" panose="020B0604030504040204" pitchFamily="34" charset="0"/>
                <a:ea typeface="Tahoma" panose="020B0604030504040204" pitchFamily="34" charset="0"/>
                <a:cs typeface="Tahoma" panose="020B0604030504040204" pitchFamily="34" charset="0"/>
              </a:rPr>
              <a:t> </a:t>
            </a:r>
            <a:r>
              <a:rPr lang="fr-FR" sz="800" dirty="0" smtClean="0">
                <a:latin typeface="Tahoma" panose="020B0604030504040204" pitchFamily="34" charset="0"/>
                <a:ea typeface="Tahoma" panose="020B0604030504040204" pitchFamily="34" charset="0"/>
                <a:cs typeface="Tahoma" panose="020B0604030504040204" pitchFamily="34" charset="0"/>
              </a:rPr>
              <a:t>(10 000 tonnes) </a:t>
            </a:r>
            <a:r>
              <a:rPr lang="fr-FR" dirty="0" smtClean="0">
                <a:latin typeface="Tahoma" panose="020B0604030504040204" pitchFamily="34" charset="0"/>
                <a:ea typeface="Tahoma" panose="020B0604030504040204" pitchFamily="34" charset="0"/>
                <a:cs typeface="Tahoma" panose="020B0604030504040204" pitchFamily="34" charset="0"/>
              </a:rPr>
              <a:t>;</a:t>
            </a:r>
          </a:p>
          <a:p>
            <a:pPr marL="285750" indent="-285750">
              <a:buFontTx/>
              <a:buChar char="-"/>
            </a:pPr>
            <a:r>
              <a:rPr lang="fr-FR" dirty="0" err="1" smtClean="0">
                <a:latin typeface="Tahoma" panose="020B0604030504040204" pitchFamily="34" charset="0"/>
                <a:ea typeface="Tahoma" panose="020B0604030504040204" pitchFamily="34" charset="0"/>
                <a:cs typeface="Tahoma" panose="020B0604030504040204" pitchFamily="34" charset="0"/>
              </a:rPr>
              <a:t>Marigné-Peuton</a:t>
            </a:r>
            <a:r>
              <a:rPr lang="fr-FR" dirty="0" smtClean="0">
                <a:latin typeface="Tahoma" panose="020B0604030504040204" pitchFamily="34" charset="0"/>
                <a:ea typeface="Tahoma" panose="020B0604030504040204" pitchFamily="34" charset="0"/>
                <a:cs typeface="Tahoma" panose="020B0604030504040204" pitchFamily="34" charset="0"/>
              </a:rPr>
              <a:t> </a:t>
            </a:r>
            <a:r>
              <a:rPr lang="fr-FR" sz="800" dirty="0" smtClean="0">
                <a:latin typeface="Tahoma" panose="020B0604030504040204" pitchFamily="34" charset="0"/>
                <a:ea typeface="Tahoma" panose="020B0604030504040204" pitchFamily="34" charset="0"/>
                <a:cs typeface="Tahoma" panose="020B0604030504040204" pitchFamily="34" charset="0"/>
              </a:rPr>
              <a:t>(la FE vient d’être sollicité)</a:t>
            </a:r>
            <a:r>
              <a:rPr lang="fr-FR" dirty="0" smtClean="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68066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9" grpId="0"/>
      <p:bldP spid="10" grpId="0"/>
      <p:bldP spid="11" grpId="0"/>
      <p:bldP spid="12" grpId="0"/>
      <p:bldP spid="13" grpId="0"/>
      <p:bldP spid="14" grpId="0"/>
      <p:bldP spid="16" grpId="0"/>
      <p:bldP spid="17" grpId="0"/>
      <p:bldP spid="18" grpId="0"/>
      <p:bldP spid="19" grpId="0"/>
      <p:bldP spid="20" grpId="0"/>
      <p:bldP spid="21" grpId="0"/>
      <p:bldP spid="22" grpId="0"/>
      <p:bldP spid="23" grpId="0"/>
      <p:bldP spid="24" grpId="0"/>
      <p:bldP spid="25" grpId="0"/>
      <p:bldP spid="26" grpId="0"/>
      <p:bldP spid="29" grpId="0"/>
      <p:bldP spid="30" grpId="0"/>
      <p:bldP spid="31" grpId="0"/>
      <p:bldP spid="34"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3418</TotalTime>
  <Words>4803</Words>
  <Application>Microsoft Office PowerPoint</Application>
  <PresentationFormat>Grand écran</PresentationFormat>
  <Paragraphs>527</Paragraphs>
  <Slides>37</Slides>
  <Notes>2</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37</vt:i4>
      </vt:variant>
    </vt:vector>
  </HeadingPairs>
  <TitlesOfParts>
    <vt:vector size="50" baseType="lpstr">
      <vt:lpstr>ABCFavorit-Regular</vt:lpstr>
      <vt:lpstr>Arial</vt:lpstr>
      <vt:lpstr>Arial</vt:lpstr>
      <vt:lpstr>Calibri</vt:lpstr>
      <vt:lpstr>Calibri Light</vt:lpstr>
      <vt:lpstr>Cambria Math</vt:lpstr>
      <vt:lpstr>Comic Sans MS</vt:lpstr>
      <vt:lpstr>Poppins</vt:lpstr>
      <vt:lpstr>poppins-semibold</vt:lpstr>
      <vt:lpstr>Tahoma</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Compte Microsoft</dc:creator>
  <cp:lastModifiedBy>Compte Microsoft</cp:lastModifiedBy>
  <cp:revision>371</cp:revision>
  <dcterms:created xsi:type="dcterms:W3CDTF">2023-10-16T20:23:26Z</dcterms:created>
  <dcterms:modified xsi:type="dcterms:W3CDTF">2024-04-26T07:00:21Z</dcterms:modified>
</cp:coreProperties>
</file>