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273" r:id="rId3"/>
    <p:sldId id="271" r:id="rId4"/>
    <p:sldId id="263" r:id="rId5"/>
    <p:sldId id="260" r:id="rId6"/>
    <p:sldId id="269" r:id="rId7"/>
    <p:sldId id="261" r:id="rId8"/>
    <p:sldId id="274" r:id="rId9"/>
    <p:sldId id="268" r:id="rId10"/>
    <p:sldId id="265" r:id="rId11"/>
    <p:sldId id="276" r:id="rId12"/>
    <p:sldId id="277" r:id="rId13"/>
    <p:sldId id="278" r:id="rId14"/>
    <p:sldId id="285" r:id="rId15"/>
    <p:sldId id="284" r:id="rId16"/>
    <p:sldId id="279" r:id="rId17"/>
    <p:sldId id="266" r:id="rId18"/>
    <p:sldId id="287" r:id="rId19"/>
    <p:sldId id="280" r:id="rId20"/>
    <p:sldId id="289" r:id="rId21"/>
    <p:sldId id="290" r:id="rId22"/>
    <p:sldId id="291" r:id="rId23"/>
    <p:sldId id="28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8BFFA-B57F-4A80-B224-13E48FCE1075}" type="datetimeFigureOut">
              <a:rPr lang="fr-FR" smtClean="0"/>
              <a:t>18/11/2023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97B69-575E-4E2A-A73F-CA88459DEC01}" type="slidenum">
              <a:rPr lang="fr-FR" smtClean="0"/>
              <a:t>‹N°›</a:t>
            </a:fld>
            <a:endParaRPr lang="fr-FR"/>
          </a:p>
        </p:txBody>
      </p:sp>
    </p:spTree>
    <p:extLst>
      <p:ext uri="{BB962C8B-B14F-4D97-AF65-F5344CB8AC3E}">
        <p14:creationId xmlns:p14="http://schemas.microsoft.com/office/powerpoint/2010/main" val="405037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F897B69-575E-4E2A-A73F-CA88459DEC01}" type="slidenum">
              <a:rPr lang="fr-FR" smtClean="0"/>
              <a:t>1</a:t>
            </a:fld>
            <a:endParaRPr lang="fr-FR"/>
          </a:p>
        </p:txBody>
      </p:sp>
    </p:spTree>
    <p:extLst>
      <p:ext uri="{BB962C8B-B14F-4D97-AF65-F5344CB8AC3E}">
        <p14:creationId xmlns:p14="http://schemas.microsoft.com/office/powerpoint/2010/main" val="15359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BE4011B-4064-4236-8DAE-9D391F0FF180}" type="datetime1">
              <a:rPr lang="fr-FR" smtClean="0"/>
              <a:t>18/11/2023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30758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EFD466-CDF5-4329-8718-78362160212B}" type="datetime1">
              <a:rPr lang="fr-FR" smtClean="0"/>
              <a:t>18/11/2023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20812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733B69-04EC-4205-8EE4-88845A9008F2}" type="datetime1">
              <a:rPr lang="fr-FR" smtClean="0"/>
              <a:t>18/11/2023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187333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8F1360-791C-4C08-8180-8CE63085D2D7}" type="datetime1">
              <a:rPr lang="fr-FR" smtClean="0"/>
              <a:t>18/11/2023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218678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C066930-9EAB-482B-AAB3-320FC7703598}" type="datetime1">
              <a:rPr lang="fr-FR" smtClean="0"/>
              <a:t>18/11/2023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1541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A216EEE-B683-4C18-8848-1965E56ED104}" type="datetime1">
              <a:rPr lang="fr-FR" smtClean="0"/>
              <a:t>18/11/2023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331946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0F3B44-4866-4528-AFCE-16E456E1FCA7}" type="datetime1">
              <a:rPr lang="fr-FR" smtClean="0"/>
              <a:t>18/11/2023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127006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4753DE8-F9BC-4F2C-98F1-B001EEF4FFF9}" type="datetime1">
              <a:rPr lang="fr-FR" smtClean="0"/>
              <a:t>18/11/2023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244975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69CAF0-216B-472C-894E-741A1790F2F4}" type="datetime1">
              <a:rPr lang="fr-FR" smtClean="0"/>
              <a:t>18/11/2023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172494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2A3CA7-919B-4644-B2D7-F0D581BB5D8F}" type="datetime1">
              <a:rPr lang="fr-FR" smtClean="0"/>
              <a:t>18/11/2023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35657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E830DE2-B1DF-4FF4-8A07-5855AAF79B8B}" type="datetime1">
              <a:rPr lang="fr-FR" smtClean="0"/>
              <a:t>18/11/2023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53F130-22FD-436E-B233-0C12E2367D8F}" type="slidenum">
              <a:rPr lang="fr-FR" smtClean="0"/>
              <a:t>‹N°›</a:t>
            </a:fld>
            <a:endParaRPr lang="fr-FR"/>
          </a:p>
        </p:txBody>
      </p:sp>
    </p:spTree>
    <p:extLst>
      <p:ext uri="{BB962C8B-B14F-4D97-AF65-F5344CB8AC3E}">
        <p14:creationId xmlns:p14="http://schemas.microsoft.com/office/powerpoint/2010/main" val="284228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DA36C-72E4-4DD7-ACF3-ECD72676A6B9}" type="datetime1">
              <a:rPr lang="fr-FR" smtClean="0"/>
              <a:t>18/11/2023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3F130-22FD-436E-B233-0C12E2367D8F}" type="slidenum">
              <a:rPr lang="fr-FR" smtClean="0"/>
              <a:t>‹N°›</a:t>
            </a:fld>
            <a:endParaRPr lang="fr-FR"/>
          </a:p>
        </p:txBody>
      </p:sp>
    </p:spTree>
    <p:extLst>
      <p:ext uri="{BB962C8B-B14F-4D97-AF65-F5344CB8AC3E}">
        <p14:creationId xmlns:p14="http://schemas.microsoft.com/office/powerpoint/2010/main" val="239735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methafrance.fr/sites/default/files/2021-07/95_qualite_digestats_ademe_octobre_20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nses.fr/en/system/files/SANT-Ra-Paratuberculose.pdf"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hyperlink" Target="https://dai.ly/k74yKTvbKTTp3KzDXFp"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hyperlink" Target="https://novasol-experts.com/" TargetMode="External"/><Relationship Id="rId4" Type="http://schemas.openxmlformats.org/officeDocument/2006/relationships/hyperlink" Target="L'impact%20des%20digestats%20sur%20le%20sol%2026-06-2022.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hyperlink" Target="https://www.methafrance.fr/en-chiffres" TargetMode="Externa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e53.ovh/"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2.jpg"/><Relationship Id="rId3" Type="http://schemas.openxmlformats.org/officeDocument/2006/relationships/image" Target="../media/image7.jp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5.pn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png"/><Relationship Id="rId25" Type="http://schemas.openxmlformats.org/officeDocument/2006/relationships/image" Target="../media/image29.jpg"/><Relationship Id="rId33" Type="http://schemas.openxmlformats.org/officeDocument/2006/relationships/image" Target="../media/image37.png"/><Relationship Id="rId38" Type="http://schemas.openxmlformats.org/officeDocument/2006/relationships/hyperlink" Target="https://lewebpedagogique.com/parcourscitoyen/files/2017/11/1.png" TargetMode="External"/><Relationship Id="rId2" Type="http://schemas.openxmlformats.org/officeDocument/2006/relationships/image" Target="../media/image6.jpg"/><Relationship Id="rId16" Type="http://schemas.openxmlformats.org/officeDocument/2006/relationships/image" Target="../media/image20.jpeg"/><Relationship Id="rId20" Type="http://schemas.openxmlformats.org/officeDocument/2006/relationships/image" Target="../media/image24.png"/><Relationship Id="rId29" Type="http://schemas.openxmlformats.org/officeDocument/2006/relationships/image" Target="../media/image33.jpg"/><Relationship Id="rId41"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jpg"/><Relationship Id="rId24" Type="http://schemas.openxmlformats.org/officeDocument/2006/relationships/image" Target="../media/image28.jpg"/><Relationship Id="rId32" Type="http://schemas.openxmlformats.org/officeDocument/2006/relationships/image" Target="../media/image36.png"/><Relationship Id="rId37" Type="http://schemas.openxmlformats.org/officeDocument/2006/relationships/image" Target="../media/image41.jpeg"/><Relationship Id="rId40" Type="http://schemas.openxmlformats.org/officeDocument/2006/relationships/image" Target="../media/image43.png"/><Relationship Id="rId5" Type="http://schemas.openxmlformats.org/officeDocument/2006/relationships/image" Target="../media/image9.jpg"/><Relationship Id="rId15" Type="http://schemas.openxmlformats.org/officeDocument/2006/relationships/image" Target="../media/image19.png"/><Relationship Id="rId23" Type="http://schemas.openxmlformats.org/officeDocument/2006/relationships/image" Target="../media/image27.jpg"/><Relationship Id="rId28" Type="http://schemas.openxmlformats.org/officeDocument/2006/relationships/image" Target="../media/image32.png"/><Relationship Id="rId36" Type="http://schemas.openxmlformats.org/officeDocument/2006/relationships/image" Target="../media/image40.jpeg"/><Relationship Id="rId10" Type="http://schemas.openxmlformats.org/officeDocument/2006/relationships/image" Target="../media/image14.jpg"/><Relationship Id="rId19" Type="http://schemas.openxmlformats.org/officeDocument/2006/relationships/image" Target="../media/image23.png"/><Relationship Id="rId31" Type="http://schemas.openxmlformats.org/officeDocument/2006/relationships/image" Target="../media/image35.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jpg"/><Relationship Id="rId35" Type="http://schemas.openxmlformats.org/officeDocument/2006/relationships/image" Target="../media/image39.jpeg"/><Relationship Id="rId4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8.jpeg"/><Relationship Id="rId7" Type="http://schemas.openxmlformats.org/officeDocument/2006/relationships/hyperlink" Target="https://www.youtube.com/watch?v=bQP3dW7cVQE" TargetMode="Externa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41820" y="273795"/>
            <a:ext cx="10755232" cy="954107"/>
          </a:xfrm>
          <a:prstGeom prst="rect">
            <a:avLst/>
          </a:prstGeom>
          <a:noFill/>
        </p:spPr>
        <p:txBody>
          <a:bodyPr wrap="square" rtlCol="0">
            <a:spAutoFit/>
          </a:bodyPr>
          <a:lstStyle/>
          <a:p>
            <a:pPr algn="ctr"/>
            <a:r>
              <a:rPr lang="fr-FR"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Rencontre entre les </a:t>
            </a:r>
            <a:r>
              <a:rPr lang="fr-FR"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étudiants </a:t>
            </a:r>
            <a:r>
              <a:rPr lang="fr-FR"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du Lycée </a:t>
            </a:r>
            <a:r>
              <a:rPr lang="fr-FR" sz="28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fr-FR"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gricole de Laval et la Fédération pour l’environnement en Mayenne (FE 53)</a:t>
            </a:r>
            <a:endParaRPr lang="fr-FR"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142245" y="1282914"/>
            <a:ext cx="5977855" cy="923330"/>
          </a:xfrm>
          <a:prstGeom prst="rect">
            <a:avLst/>
          </a:prstGeom>
          <a:noFill/>
        </p:spPr>
        <p:txBody>
          <a:bodyPr wrap="none" lIns="91440" tIns="45720" rIns="91440" bIns="45720">
            <a:spAutoFit/>
          </a:bodyPr>
          <a:lstStyle/>
          <a:p>
            <a:pPr algn="ctr"/>
            <a:r>
              <a:rPr lang="fr-FR" sz="5400" b="1" cap="none" spc="0" dirty="0" smtClean="0">
                <a:ln w="6600">
                  <a:solidFill>
                    <a:schemeClr val="accent2"/>
                  </a:solidFill>
                  <a:prstDash val="solid"/>
                </a:ln>
                <a:solidFill>
                  <a:srgbClr val="FFFFFF"/>
                </a:solidFill>
                <a:effectLst>
                  <a:outerShdw dist="38100" dir="2700000" algn="tl" rotWithShape="0">
                    <a:schemeClr val="accent2"/>
                  </a:outerShdw>
                </a:effectLst>
              </a:rPr>
              <a:t>LA MÉTHANISATION</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0191" y="2329354"/>
            <a:ext cx="4258491" cy="3193868"/>
          </a:xfrm>
          <a:prstGeom prst="rect">
            <a:avLst/>
          </a:prstGeom>
        </p:spPr>
      </p:pic>
      <p:sp>
        <p:nvSpPr>
          <p:cNvPr id="9" name="Espace réservé du numéro de diapositive 8"/>
          <p:cNvSpPr>
            <a:spLocks noGrp="1"/>
          </p:cNvSpPr>
          <p:nvPr>
            <p:ph type="sldNum" sz="quarter" idx="12"/>
          </p:nvPr>
        </p:nvSpPr>
        <p:spPr/>
        <p:txBody>
          <a:bodyPr/>
          <a:lstStyle/>
          <a:p>
            <a:fld id="{5253F130-22FD-436E-B233-0C12E2367D8F}" type="slidenum">
              <a:rPr lang="fr-FR" smtClean="0"/>
              <a:t>1</a:t>
            </a:fld>
            <a:endParaRPr lang="fr-FR"/>
          </a:p>
        </p:txBody>
      </p:sp>
      <p:sp>
        <p:nvSpPr>
          <p:cNvPr id="10" name="ZoneTexte 9"/>
          <p:cNvSpPr txBox="1"/>
          <p:nvPr/>
        </p:nvSpPr>
        <p:spPr>
          <a:xfrm>
            <a:off x="937123" y="1559913"/>
            <a:ext cx="1779700" cy="369332"/>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Sujet abordé :</a:t>
            </a:r>
          </a:p>
        </p:txBody>
      </p:sp>
      <p:sp>
        <p:nvSpPr>
          <p:cNvPr id="11" name="ZoneTexte 10"/>
          <p:cNvSpPr txBox="1"/>
          <p:nvPr/>
        </p:nvSpPr>
        <p:spPr>
          <a:xfrm>
            <a:off x="3990984" y="5514548"/>
            <a:ext cx="4423253" cy="276999"/>
          </a:xfrm>
          <a:prstGeom prst="rect">
            <a:avLst/>
          </a:prstGeom>
          <a:noFill/>
        </p:spPr>
        <p:txBody>
          <a:bodyPr wrap="square" rtlCol="0">
            <a:spAutoFit/>
          </a:bodyPr>
          <a:lstStyle/>
          <a:p>
            <a:r>
              <a:rPr lang="fr-FR" sz="1200" dirty="0" smtClean="0">
                <a:latin typeface="Tahoma" panose="020B0604030504040204" pitchFamily="34" charset="0"/>
                <a:ea typeface="Tahoma" panose="020B0604030504040204" pitchFamily="34" charset="0"/>
                <a:cs typeface="Tahoma" panose="020B0604030504040204" pitchFamily="34" charset="0"/>
              </a:rPr>
              <a:t>Le </a:t>
            </a:r>
            <a:r>
              <a:rPr lang="fr-FR" sz="1200" dirty="0" err="1" smtClean="0">
                <a:latin typeface="Tahoma" panose="020B0604030504040204" pitchFamily="34" charset="0"/>
                <a:ea typeface="Tahoma" panose="020B0604030504040204" pitchFamily="34" charset="0"/>
                <a:cs typeface="Tahoma" panose="020B0604030504040204" pitchFamily="34" charset="0"/>
              </a:rPr>
              <a:t>méthaniseur</a:t>
            </a:r>
            <a:r>
              <a:rPr lang="fr-FR" sz="1200" dirty="0" smtClean="0">
                <a:latin typeface="Tahoma" panose="020B0604030504040204" pitchFamily="34" charset="0"/>
                <a:ea typeface="Tahoma" panose="020B0604030504040204" pitchFamily="34" charset="0"/>
                <a:cs typeface="Tahoma" panose="020B0604030504040204" pitchFamily="34" charset="0"/>
              </a:rPr>
              <a:t> de la société CS Biogaz de </a:t>
            </a:r>
            <a:r>
              <a:rPr lang="fr-FR" sz="1200" dirty="0" err="1" smtClean="0">
                <a:latin typeface="Tahoma" panose="020B0604030504040204" pitchFamily="34" charset="0"/>
                <a:ea typeface="Tahoma" panose="020B0604030504040204" pitchFamily="34" charset="0"/>
                <a:cs typeface="Tahoma" panose="020B0604030504040204" pitchFamily="34" charset="0"/>
              </a:rPr>
              <a:t>Congrier</a:t>
            </a:r>
            <a:r>
              <a:rPr lang="fr-FR" sz="1200" dirty="0" smtClean="0">
                <a:latin typeface="Tahoma" panose="020B0604030504040204" pitchFamily="34" charset="0"/>
                <a:ea typeface="Tahoma" panose="020B0604030504040204" pitchFamily="34" charset="0"/>
                <a:cs typeface="Tahoma" panose="020B0604030504040204" pitchFamily="34" charset="0"/>
              </a:rPr>
              <a:t> - © FE 53</a:t>
            </a:r>
          </a:p>
        </p:txBody>
      </p:sp>
      <p:sp>
        <p:nvSpPr>
          <p:cNvPr id="12" name="ZoneTexte 11"/>
          <p:cNvSpPr txBox="1"/>
          <p:nvPr/>
        </p:nvSpPr>
        <p:spPr>
          <a:xfrm>
            <a:off x="8724900" y="5402243"/>
            <a:ext cx="3048000" cy="830997"/>
          </a:xfrm>
          <a:prstGeom prst="rect">
            <a:avLst/>
          </a:prstGeom>
          <a:noFill/>
        </p:spPr>
        <p:txBody>
          <a:bodyPr wrap="square" rtlCol="0">
            <a:spAutoFit/>
          </a:bodyPr>
          <a:lstStyle/>
          <a:p>
            <a:r>
              <a:rPr lang="fr-FR" sz="1200" dirty="0" smtClean="0">
                <a:latin typeface="Tahoma" panose="020B0604030504040204" pitchFamily="34" charset="0"/>
                <a:ea typeface="Tahoma" panose="020B0604030504040204" pitchFamily="34" charset="0"/>
                <a:cs typeface="Tahoma" panose="020B0604030504040204" pitchFamily="34" charset="0"/>
              </a:rPr>
              <a:t>Animé par M. GODEFROY, M. LEBANNIER et M. ROUSSARD (administrateurs de la FE 53) en présence de M. MORIN, enseignant.</a:t>
            </a:r>
          </a:p>
        </p:txBody>
      </p:sp>
    </p:spTree>
    <p:extLst>
      <p:ext uri="{BB962C8B-B14F-4D97-AF65-F5344CB8AC3E}">
        <p14:creationId xmlns:p14="http://schemas.microsoft.com/office/powerpoint/2010/main" val="1060247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3590117" y="262652"/>
            <a:ext cx="5272530" cy="519863"/>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QU’EST-CE QU’UNE CIVE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543093" y="2048778"/>
            <a:ext cx="11283332" cy="1200329"/>
          </a:xfrm>
          <a:prstGeom prst="rect">
            <a:avLst/>
          </a:prstGeom>
        </p:spPr>
        <p:txBody>
          <a:bodyPr wrap="square">
            <a:spAutoFit/>
          </a:bodyPr>
          <a:lstStyle/>
          <a:p>
            <a:pPr>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Pour la période de juillet-août, on parle de CIVE d’été et de septembre à fin avril, on parle de CIVE d’hiver. De nombreuses espèces peuvent être utilisées : </a:t>
            </a:r>
            <a:br>
              <a:rPr lang="fr-FR" dirty="0" smtClean="0">
                <a:latin typeface="Tahoma" panose="020B0604030504040204" pitchFamily="34" charset="0"/>
                <a:ea typeface="Calibri" panose="020F0502020204030204" pitchFamily="34" charset="0"/>
                <a:cs typeface="Times New Roman" panose="02020603050405020304" pitchFamily="18" charset="0"/>
              </a:rPr>
            </a:br>
            <a:r>
              <a:rPr lang="fr-FR" dirty="0" smtClean="0">
                <a:latin typeface="Tahoma" panose="020B0604030504040204" pitchFamily="34" charset="0"/>
                <a:ea typeface="Calibri" panose="020F0502020204030204" pitchFamily="34" charset="0"/>
                <a:cs typeface="Times New Roman" panose="02020603050405020304" pitchFamily="18" charset="0"/>
              </a:rPr>
              <a:t>le tournesol, le sorgo, le seigle</a:t>
            </a:r>
            <a:r>
              <a:rPr lang="fr-FR" dirty="0">
                <a:latin typeface="Tahoma" panose="020B0604030504040204" pitchFamily="34" charset="0"/>
                <a:ea typeface="Calibri" panose="020F0502020204030204" pitchFamily="34" charset="0"/>
                <a:cs typeface="Times New Roman" panose="02020603050405020304" pitchFamily="18" charset="0"/>
              </a:rPr>
              <a:t>, </a:t>
            </a:r>
            <a:r>
              <a:rPr lang="fr-FR" dirty="0" smtClean="0">
                <a:latin typeface="Tahoma" panose="020B0604030504040204" pitchFamily="34" charset="0"/>
                <a:ea typeface="Calibri" panose="020F0502020204030204" pitchFamily="34" charset="0"/>
                <a:cs typeface="Times New Roman" panose="02020603050405020304" pitchFamily="18" charset="0"/>
              </a:rPr>
              <a:t>l’avoine, la </a:t>
            </a:r>
            <a:r>
              <a:rPr lang="fr-FR" dirty="0" err="1" smtClean="0">
                <a:latin typeface="Tahoma" panose="020B0604030504040204" pitchFamily="34" charset="0"/>
                <a:ea typeface="Calibri" panose="020F0502020204030204" pitchFamily="34" charset="0"/>
                <a:cs typeface="Times New Roman" panose="02020603050405020304" pitchFamily="18" charset="0"/>
              </a:rPr>
              <a:t>phacélie</a:t>
            </a:r>
            <a:r>
              <a:rPr lang="fr-FR" dirty="0" smtClean="0">
                <a:latin typeface="Tahoma" panose="020B0604030504040204" pitchFamily="34" charset="0"/>
                <a:ea typeface="Calibri" panose="020F0502020204030204" pitchFamily="34" charset="0"/>
                <a:cs typeface="Times New Roman" panose="02020603050405020304" pitchFamily="18" charset="0"/>
              </a:rPr>
              <a:t>, les pois fourragers, le trèfle, la moutarde, la vesce, le ray-grass, le méteil... </a:t>
            </a:r>
          </a:p>
        </p:txBody>
      </p:sp>
      <p:sp>
        <p:nvSpPr>
          <p:cNvPr id="6" name="Rectangle 5"/>
          <p:cNvSpPr/>
          <p:nvPr/>
        </p:nvSpPr>
        <p:spPr>
          <a:xfrm>
            <a:off x="543093" y="1008764"/>
            <a:ext cx="11362462" cy="369332"/>
          </a:xfrm>
          <a:prstGeom prst="rect">
            <a:avLst/>
          </a:prstGeom>
        </p:spPr>
        <p:txBody>
          <a:bodyPr wrap="square">
            <a:spAutoFit/>
          </a:bodyPr>
          <a:lstStyle/>
          <a:p>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CIVE</a:t>
            </a:r>
            <a:r>
              <a:rPr lang="fr-FR" dirty="0" smtClean="0">
                <a:latin typeface="Tahoma" panose="020B0604030504040204" pitchFamily="34" charset="0"/>
                <a:ea typeface="Tahoma" panose="020B0604030504040204" pitchFamily="34" charset="0"/>
                <a:cs typeface="Tahoma" panose="020B0604030504040204" pitchFamily="34" charset="0"/>
              </a:rPr>
              <a:t> : </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fr-FR" dirty="0" smtClean="0">
                <a:latin typeface="Tahoma" panose="020B0604030504040204" pitchFamily="34" charset="0"/>
                <a:ea typeface="Tahoma" panose="020B0604030504040204" pitchFamily="34" charset="0"/>
                <a:cs typeface="Tahoma" panose="020B0604030504040204" pitchFamily="34" charset="0"/>
              </a:rPr>
              <a:t>ulture </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I</a:t>
            </a:r>
            <a:r>
              <a:rPr lang="fr-FR" dirty="0" smtClean="0">
                <a:latin typeface="Tahoma" panose="020B0604030504040204" pitchFamily="34" charset="0"/>
                <a:ea typeface="Tahoma" panose="020B0604030504040204" pitchFamily="34" charset="0"/>
                <a:cs typeface="Tahoma" panose="020B0604030504040204" pitchFamily="34" charset="0"/>
              </a:rPr>
              <a:t>ntermédiaire </a:t>
            </a:r>
            <a:r>
              <a:rPr lang="fr-FR" dirty="0">
                <a:latin typeface="Tahoma" panose="020B0604030504040204" pitchFamily="34" charset="0"/>
                <a:ea typeface="Tahoma" panose="020B0604030504040204" pitchFamily="34" charset="0"/>
                <a:cs typeface="Tahoma" panose="020B0604030504040204" pitchFamily="34" charset="0"/>
              </a:rPr>
              <a:t>à </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V</a:t>
            </a:r>
            <a:r>
              <a:rPr lang="fr-FR" dirty="0" smtClean="0">
                <a:latin typeface="Tahoma" panose="020B0604030504040204" pitchFamily="34" charset="0"/>
                <a:ea typeface="Tahoma" panose="020B0604030504040204" pitchFamily="34" charset="0"/>
                <a:cs typeface="Tahoma" panose="020B0604030504040204" pitchFamily="34" charset="0"/>
              </a:rPr>
              <a:t>ocation </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É</a:t>
            </a:r>
            <a:r>
              <a:rPr lang="fr-FR" dirty="0" smtClean="0">
                <a:latin typeface="Tahoma" panose="020B0604030504040204" pitchFamily="34" charset="0"/>
                <a:ea typeface="Tahoma" panose="020B0604030504040204" pitchFamily="34" charset="0"/>
                <a:cs typeface="Tahoma" panose="020B0604030504040204" pitchFamily="34" charset="0"/>
              </a:rPr>
              <a:t>nergétique</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43093" y="1358646"/>
            <a:ext cx="11362462" cy="646331"/>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C’est une </a:t>
            </a:r>
            <a:r>
              <a:rPr lang="fr-FR" dirty="0">
                <a:latin typeface="Tahoma" panose="020B0604030504040204" pitchFamily="34" charset="0"/>
                <a:ea typeface="Tahoma" panose="020B0604030504040204" pitchFamily="34" charset="0"/>
                <a:cs typeface="Tahoma" panose="020B0604030504040204" pitchFamily="34" charset="0"/>
              </a:rPr>
              <a:t>culture implantée et récoltée entre deux cultures principales dans une rotation culturale. Les CIVE sont récoltées pour être utilisées en tant qu’intrant dans une unité de méthanisation agricole.</a:t>
            </a:r>
          </a:p>
        </p:txBody>
      </p:sp>
      <p:sp>
        <p:nvSpPr>
          <p:cNvPr id="8" name="Rectangle 7"/>
          <p:cNvSpPr/>
          <p:nvPr/>
        </p:nvSpPr>
        <p:spPr>
          <a:xfrm>
            <a:off x="547488" y="3288864"/>
            <a:ext cx="11358067" cy="923330"/>
          </a:xfrm>
          <a:prstGeom prst="rect">
            <a:avLst/>
          </a:prstGeom>
        </p:spPr>
        <p:txBody>
          <a:bodyPr wrap="square">
            <a:spAutoFit/>
          </a:bodyPr>
          <a:lstStyle/>
          <a:p>
            <a:r>
              <a:rPr lang="fr-FR" dirty="0">
                <a:solidFill>
                  <a:srgbClr val="3A3A3A"/>
                </a:solidFill>
                <a:latin typeface="Tahoma" panose="020B0604030504040204" pitchFamily="34" charset="0"/>
                <a:ea typeface="Tahoma" panose="020B0604030504040204" pitchFamily="34" charset="0"/>
                <a:cs typeface="Tahoma" panose="020B0604030504040204" pitchFamily="34" charset="0"/>
              </a:rPr>
              <a:t>Les CIVE peuvent devenir un substrat intéressant en méthanisation grâce à leur fort potentiel méthanogène, compris entre 100 et 300 </a:t>
            </a:r>
            <a:r>
              <a:rPr lang="fr-FR" dirty="0" smtClean="0">
                <a:solidFill>
                  <a:srgbClr val="3A3A3A"/>
                </a:solidFill>
                <a:latin typeface="Tahoma" panose="020B0604030504040204" pitchFamily="34" charset="0"/>
                <a:ea typeface="Tahoma" panose="020B0604030504040204" pitchFamily="34" charset="0"/>
                <a:cs typeface="Tahoma" panose="020B0604030504040204" pitchFamily="34" charset="0"/>
              </a:rPr>
              <a:t>Nm</a:t>
            </a:r>
            <a:r>
              <a:rPr lang="fr-FR" baseline="30000" dirty="0" smtClean="0">
                <a:solidFill>
                  <a:srgbClr val="3A3A3A"/>
                </a:solidFill>
                <a:latin typeface="Tahoma" panose="020B0604030504040204" pitchFamily="34" charset="0"/>
                <a:ea typeface="Tahoma" panose="020B0604030504040204" pitchFamily="34" charset="0"/>
                <a:cs typeface="Tahoma" panose="020B0604030504040204" pitchFamily="34" charset="0"/>
              </a:rPr>
              <a:t>3</a:t>
            </a:r>
            <a:r>
              <a:rPr lang="fr-FR" dirty="0" smtClean="0">
                <a:solidFill>
                  <a:srgbClr val="3A3A3A"/>
                </a:solidFill>
                <a:latin typeface="Tahoma" panose="020B0604030504040204" pitchFamily="34" charset="0"/>
                <a:ea typeface="Tahoma" panose="020B0604030504040204" pitchFamily="34" charset="0"/>
                <a:cs typeface="Tahoma" panose="020B0604030504040204" pitchFamily="34" charset="0"/>
              </a:rPr>
              <a:t>CH</a:t>
            </a:r>
            <a:r>
              <a:rPr lang="fr-FR" baseline="-25000" dirty="0" smtClean="0">
                <a:solidFill>
                  <a:srgbClr val="3A3A3A"/>
                </a:solidFill>
                <a:latin typeface="Tahoma" panose="020B0604030504040204" pitchFamily="34" charset="0"/>
                <a:ea typeface="Tahoma" panose="020B0604030504040204" pitchFamily="34" charset="0"/>
                <a:cs typeface="Tahoma" panose="020B0604030504040204" pitchFamily="34" charset="0"/>
              </a:rPr>
              <a:t>4</a:t>
            </a:r>
            <a:r>
              <a:rPr lang="fr-FR" dirty="0" smtClean="0">
                <a:solidFill>
                  <a:srgbClr val="3A3A3A"/>
                </a:solidFill>
                <a:latin typeface="Tahoma" panose="020B0604030504040204" pitchFamily="34" charset="0"/>
                <a:ea typeface="Tahoma" panose="020B0604030504040204" pitchFamily="34" charset="0"/>
                <a:cs typeface="Tahoma" panose="020B0604030504040204" pitchFamily="34" charset="0"/>
              </a:rPr>
              <a:t>/</a:t>
            </a:r>
            <a:r>
              <a:rPr lang="fr-FR" dirty="0" err="1" smtClean="0">
                <a:solidFill>
                  <a:srgbClr val="3A3A3A"/>
                </a:solidFill>
                <a:latin typeface="Tahoma" panose="020B0604030504040204" pitchFamily="34" charset="0"/>
                <a:ea typeface="Tahoma" panose="020B0604030504040204" pitchFamily="34" charset="0"/>
                <a:cs typeface="Tahoma" panose="020B0604030504040204" pitchFamily="34" charset="0"/>
              </a:rPr>
              <a:t>tMS</a:t>
            </a:r>
            <a:r>
              <a:rPr lang="fr-FR" dirty="0" smtClean="0">
                <a:solidFill>
                  <a:srgbClr val="3A3A3A"/>
                </a:solidFill>
                <a:latin typeface="Tahoma" panose="020B0604030504040204" pitchFamily="34" charset="0"/>
                <a:ea typeface="Tahoma" panose="020B0604030504040204" pitchFamily="34" charset="0"/>
                <a:cs typeface="Tahoma" panose="020B0604030504040204" pitchFamily="34" charset="0"/>
              </a:rPr>
              <a:t>, </a:t>
            </a:r>
            <a:r>
              <a:rPr lang="fr-FR" dirty="0">
                <a:solidFill>
                  <a:srgbClr val="3A3A3A"/>
                </a:solidFill>
                <a:latin typeface="Tahoma" panose="020B0604030504040204" pitchFamily="34" charset="0"/>
                <a:ea typeface="Tahoma" panose="020B0604030504040204" pitchFamily="34" charset="0"/>
                <a:cs typeface="Tahoma" panose="020B0604030504040204" pitchFamily="34" charset="0"/>
              </a:rPr>
              <a:t>selon l’espèce utilisée, tout en permettant de limiter le recours aux cultures énergétiques dédiées</a:t>
            </a:r>
            <a:r>
              <a:rPr lang="fr-FR" dirty="0" smtClean="0">
                <a:solidFill>
                  <a:srgbClr val="3A3A3A"/>
                </a:solidFill>
                <a:latin typeface="Tahoma" panose="020B0604030504040204" pitchFamily="34" charset="0"/>
                <a:ea typeface="Tahoma" panose="020B0604030504040204" pitchFamily="34" charset="0"/>
                <a:cs typeface="Tahoma" panose="020B0604030504040204" pitchFamily="34" charset="0"/>
              </a:rPr>
              <a:t>. </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543093" y="5106204"/>
            <a:ext cx="11283332" cy="646331"/>
          </a:xfrm>
          <a:prstGeom prst="rect">
            <a:avLst/>
          </a:prstGeom>
        </p:spPr>
        <p:txBody>
          <a:bodyPr wrap="square">
            <a:spAutoFit/>
          </a:bodyPr>
          <a:lstStyle/>
          <a:p>
            <a:pPr>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De recherches sont aussi menées pour favoriser le développement des racines (= plus de carbone donc potentiellement accroissement de la fabrication de l’humus).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47488" y="4210895"/>
            <a:ext cx="11358067" cy="923330"/>
          </a:xfrm>
          <a:prstGeom prst="rect">
            <a:avLst/>
          </a:prstGeom>
        </p:spPr>
        <p:txBody>
          <a:bodyPr wrap="square">
            <a:spAutoFit/>
          </a:bodyPr>
          <a:lstStyle/>
          <a:p>
            <a:r>
              <a:rPr lang="fr-FR" dirty="0" smtClean="0">
                <a:solidFill>
                  <a:srgbClr val="3A3A3A"/>
                </a:solidFill>
                <a:latin typeface="Tahoma" panose="020B0604030504040204" pitchFamily="34" charset="0"/>
                <a:ea typeface="Tahoma" panose="020B0604030504040204" pitchFamily="34" charset="0"/>
                <a:cs typeface="Tahoma" panose="020B0604030504040204" pitchFamily="34" charset="0"/>
              </a:rPr>
              <a:t>Il existe des organismes professionnels qui mènent des essais sur les CIVE avec les agriculteurs : on arrive ainsi à augmenter les rendements à l’hectare (jusqu’à 10 tonnes de matière sèche, ce qui est assez exceptionnel).</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2" name="Rectangle 11"/>
          <p:cNvSpPr/>
          <p:nvPr/>
        </p:nvSpPr>
        <p:spPr>
          <a:xfrm>
            <a:off x="543093" y="5752535"/>
            <a:ext cx="1991101" cy="369332"/>
          </a:xfrm>
          <a:prstGeom prst="rect">
            <a:avLst/>
          </a:prstGeom>
        </p:spPr>
        <p:txBody>
          <a:bodyPr wrap="square">
            <a:spAutoFit/>
          </a:bodyPr>
          <a:lstStyle/>
          <a:p>
            <a:pPr>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Aucune limite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5253F130-22FD-436E-B233-0C12E2367D8F}" type="slidenum">
              <a:rPr lang="fr-FR" smtClean="0"/>
              <a:t>10</a:t>
            </a:fld>
            <a:endParaRPr lang="fr-FR"/>
          </a:p>
        </p:txBody>
      </p:sp>
    </p:spTree>
    <p:extLst>
      <p:ext uri="{BB962C8B-B14F-4D97-AF65-F5344CB8AC3E}">
        <p14:creationId xmlns:p14="http://schemas.microsoft.com/office/powerpoint/2010/main" val="11297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6" grpId="0"/>
      <p:bldP spid="11" grpId="0"/>
      <p:bldP spid="8" grpId="0"/>
      <p:bldP spid="13" grpId="0"/>
      <p:bldP spid="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04517" y="341784"/>
            <a:ext cx="2643629" cy="475902"/>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ET LE MAÏS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43093" y="1371770"/>
            <a:ext cx="11283332" cy="646331"/>
          </a:xfrm>
          <a:prstGeom prst="rect">
            <a:avLst/>
          </a:prstGeom>
        </p:spPr>
        <p:txBody>
          <a:bodyPr wrap="square">
            <a:spAutoFit/>
          </a:bodyPr>
          <a:lstStyle/>
          <a:p>
            <a:pPr>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Le maïs est ce qu’on appelle une culture dédiée, c’est-à-dire qu’il est cultivé comme pour les animaux mais destiné au </a:t>
            </a:r>
            <a:r>
              <a:rPr lang="fr-FR" dirty="0" err="1" smtClean="0">
                <a:latin typeface="Tahoma" panose="020B0604030504040204" pitchFamily="34" charset="0"/>
                <a:ea typeface="Calibri" panose="020F0502020204030204" pitchFamily="34" charset="0"/>
                <a:cs typeface="Times New Roman" panose="02020603050405020304" pitchFamily="18" charset="0"/>
              </a:rPr>
              <a:t>méthaniseur</a:t>
            </a:r>
            <a:r>
              <a:rPr lang="fr-FR" dirty="0" smtClean="0">
                <a:latin typeface="Tahoma" panose="020B060403050404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543093" y="2104461"/>
            <a:ext cx="4653161"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Il permet de faire un lissage sur l’année. </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3093" y="2643722"/>
            <a:ext cx="8899845"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Son potentiel méthanogène est nettement supérieur à celui des fumiers et des lisiers.</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43092" y="3182984"/>
            <a:ext cx="11283333" cy="923330"/>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Dans un </a:t>
            </a:r>
            <a:r>
              <a:rPr lang="fr-FR" dirty="0" err="1" smtClean="0">
                <a:latin typeface="Tahoma" panose="020B0604030504040204" pitchFamily="34" charset="0"/>
                <a:ea typeface="Calibri" panose="020F0502020204030204" pitchFamily="34" charset="0"/>
                <a:cs typeface="Times New Roman" panose="02020603050405020304" pitchFamily="18" charset="0"/>
              </a:rPr>
              <a:t>méthaniseur</a:t>
            </a:r>
            <a:r>
              <a:rPr lang="fr-FR" dirty="0" smtClean="0">
                <a:latin typeface="Tahoma" panose="020B0604030504040204" pitchFamily="34" charset="0"/>
                <a:ea typeface="Calibri" panose="020F0502020204030204" pitchFamily="34" charset="0"/>
                <a:cs typeface="Times New Roman" panose="02020603050405020304" pitchFamily="18" charset="0"/>
              </a:rPr>
              <a:t>, il est autorisé jusqu’à 15 % du volume total. </a:t>
            </a:r>
          </a:p>
          <a:p>
            <a:r>
              <a:rPr lang="fr-FR" dirty="0" smtClean="0">
                <a:latin typeface="Tahoma" panose="020B0604030504040204" pitchFamily="34" charset="0"/>
                <a:ea typeface="Calibri" panose="020F0502020204030204" pitchFamily="34" charset="0"/>
                <a:cs typeface="Times New Roman" panose="02020603050405020304" pitchFamily="18" charset="0"/>
              </a:rPr>
              <a:t>Ainsi, pour un projet modeste de 10 000 tonnes (2 ou 3 agriculteurs), la surface consacrée pour le </a:t>
            </a:r>
            <a:r>
              <a:rPr lang="fr-FR" dirty="0" err="1" smtClean="0">
                <a:latin typeface="Tahoma" panose="020B0604030504040204" pitchFamily="34" charset="0"/>
                <a:ea typeface="Calibri" panose="020F0502020204030204" pitchFamily="34" charset="0"/>
                <a:cs typeface="Times New Roman" panose="02020603050405020304" pitchFamily="18" charset="0"/>
              </a:rPr>
              <a:t>méthaniseur</a:t>
            </a:r>
            <a:r>
              <a:rPr lang="fr-FR" dirty="0" smtClean="0">
                <a:latin typeface="Tahoma" panose="020B0604030504040204" pitchFamily="34" charset="0"/>
                <a:ea typeface="Calibri" panose="020F0502020204030204" pitchFamily="34" charset="0"/>
                <a:cs typeface="Times New Roman" panose="02020603050405020304" pitchFamily="18" charset="0"/>
              </a:rPr>
              <a:t> approchera les 40 ha (1500 tonnes/40 tonnes à l’ha en moyenne).</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43092" y="4555450"/>
            <a:ext cx="11283333"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concurrence entre l’alimentation et l’énergie ;</a:t>
            </a:r>
          </a:p>
        </p:txBody>
      </p:sp>
      <p:sp>
        <p:nvSpPr>
          <p:cNvPr id="8" name="Rectangle 7"/>
          <p:cNvSpPr/>
          <p:nvPr/>
        </p:nvSpPr>
        <p:spPr>
          <a:xfrm>
            <a:off x="543092" y="5220144"/>
            <a:ext cx="4213546"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pas ou peu de contrôles ;</a:t>
            </a:r>
          </a:p>
        </p:txBody>
      </p:sp>
      <p:sp>
        <p:nvSpPr>
          <p:cNvPr id="9" name="Rectangle 8"/>
          <p:cNvSpPr/>
          <p:nvPr/>
        </p:nvSpPr>
        <p:spPr>
          <a:xfrm>
            <a:off x="543092" y="4261842"/>
            <a:ext cx="1898239"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Inconvénients : </a:t>
            </a:r>
          </a:p>
        </p:txBody>
      </p:sp>
      <p:sp>
        <p:nvSpPr>
          <p:cNvPr id="10" name="Rectangle 9"/>
          <p:cNvSpPr/>
          <p:nvPr/>
        </p:nvSpPr>
        <p:spPr>
          <a:xfrm>
            <a:off x="543091" y="5623591"/>
            <a:ext cx="4811423"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est exclu dans le calcul du bilan carbone ;</a:t>
            </a:r>
          </a:p>
        </p:txBody>
      </p:sp>
      <p:sp>
        <p:nvSpPr>
          <p:cNvPr id="11" name="Rectangle 10"/>
          <p:cNvSpPr/>
          <p:nvPr/>
        </p:nvSpPr>
        <p:spPr>
          <a:xfrm>
            <a:off x="543091" y="6015543"/>
            <a:ext cx="4811423"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pression des industriels et des banques ;</a:t>
            </a:r>
          </a:p>
        </p:txBody>
      </p:sp>
      <p:sp>
        <p:nvSpPr>
          <p:cNvPr id="12" name="Rectangle 11"/>
          <p:cNvSpPr/>
          <p:nvPr/>
        </p:nvSpPr>
        <p:spPr>
          <a:xfrm>
            <a:off x="543092" y="4887797"/>
            <a:ext cx="4811423"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fragilité (/année de sécheresse) ;</a:t>
            </a:r>
          </a:p>
        </p:txBody>
      </p:sp>
      <p:sp>
        <p:nvSpPr>
          <p:cNvPr id="13" name="ZoneTexte 12"/>
          <p:cNvSpPr txBox="1"/>
          <p:nvPr/>
        </p:nvSpPr>
        <p:spPr>
          <a:xfrm>
            <a:off x="6847223" y="5285496"/>
            <a:ext cx="3126433" cy="369332"/>
          </a:xfrm>
          <a:prstGeom prst="rect">
            <a:avLst/>
          </a:prstGeom>
          <a:noFill/>
        </p:spPr>
        <p:txBody>
          <a:bodyPr wrap="none" rtlCol="0">
            <a:spAutoFit/>
          </a:bodyPr>
          <a:lstStyle/>
          <a:p>
            <a:pPr algn="ctr"/>
            <a:r>
              <a:rPr lang="fr-FR" dirty="0" smtClean="0">
                <a:latin typeface="Tahoma" panose="020B0604030504040204" pitchFamily="34" charset="0"/>
                <a:ea typeface="Tahoma" panose="020B0604030504040204" pitchFamily="34" charset="0"/>
                <a:cs typeface="Tahoma" panose="020B0604030504040204" pitchFamily="34" charset="0"/>
              </a:rPr>
              <a:t>La </a:t>
            </a:r>
            <a:r>
              <a:rPr lang="fr-FR" dirty="0" err="1" smtClean="0">
                <a:latin typeface="Tahoma" panose="020B0604030504040204" pitchFamily="34" charset="0"/>
                <a:ea typeface="Tahoma" panose="020B0604030504040204" pitchFamily="34" charset="0"/>
                <a:cs typeface="Tahoma" panose="020B0604030504040204" pitchFamily="34" charset="0"/>
              </a:rPr>
              <a:t>sylphie</a:t>
            </a:r>
            <a:r>
              <a:rPr lang="fr-FR" dirty="0" smtClean="0">
                <a:latin typeface="Tahoma" panose="020B0604030504040204" pitchFamily="34" charset="0"/>
                <a:ea typeface="Tahoma" panose="020B0604030504040204" pitchFamily="34" charset="0"/>
                <a:cs typeface="Tahoma" panose="020B0604030504040204" pitchFamily="34" charset="0"/>
              </a:rPr>
              <a:t> : une alternative ?</a:t>
            </a: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6" name="Espace réservé du numéro de diapositive 15"/>
          <p:cNvSpPr>
            <a:spLocks noGrp="1"/>
          </p:cNvSpPr>
          <p:nvPr>
            <p:ph type="sldNum" sz="quarter" idx="12"/>
          </p:nvPr>
        </p:nvSpPr>
        <p:spPr/>
        <p:txBody>
          <a:bodyPr/>
          <a:lstStyle/>
          <a:p>
            <a:fld id="{5253F130-22FD-436E-B233-0C12E2367D8F}" type="slidenum">
              <a:rPr lang="fr-FR" smtClean="0"/>
              <a:t>11</a:t>
            </a:fld>
            <a:endParaRPr lang="fr-FR"/>
          </a:p>
        </p:txBody>
      </p:sp>
    </p:spTree>
    <p:extLst>
      <p:ext uri="{BB962C8B-B14F-4D97-AF65-F5344CB8AC3E}">
        <p14:creationId xmlns:p14="http://schemas.microsoft.com/office/powerpoint/2010/main" val="385298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207403" y="306615"/>
            <a:ext cx="9826944" cy="862818"/>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Quels régimes pour les installations </a:t>
            </a:r>
            <a:r>
              <a:rPr lang="fr-FR" sz="2600" dirty="0">
                <a:latin typeface="Tahoma" panose="020B0604030504040204" pitchFamily="34" charset="0"/>
                <a:ea typeface="Tahoma" panose="020B0604030504040204" pitchFamily="34" charset="0"/>
                <a:cs typeface="Tahoma" panose="020B0604030504040204" pitchFamily="34" charset="0"/>
              </a:rPr>
              <a:t>classées pour la protection de l'environnement (ICPE) ?</a:t>
            </a:r>
          </a:p>
        </p:txBody>
      </p:sp>
      <p:sp>
        <p:nvSpPr>
          <p:cNvPr id="3" name="Rectangle 2"/>
          <p:cNvSpPr/>
          <p:nvPr/>
        </p:nvSpPr>
        <p:spPr>
          <a:xfrm>
            <a:off x="587055" y="1588645"/>
            <a:ext cx="8899845"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inférieur à 30 tonnes par jour (10 900 tonnes) : DÉCLARATION </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87055" y="2289266"/>
            <a:ext cx="8899845"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de 30 tonnes à 100 tonnes par jour (36 000 tonnes) : ENREGISTREMENT</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7054" y="2989887"/>
            <a:ext cx="8899845"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supérieur à 100 tonnes par jour (plus de 36 000 tonnes) : AUTORISATION</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8" name="Espace réservé du numéro de diapositive 7"/>
          <p:cNvSpPr>
            <a:spLocks noGrp="1"/>
          </p:cNvSpPr>
          <p:nvPr>
            <p:ph type="sldNum" sz="quarter" idx="12"/>
          </p:nvPr>
        </p:nvSpPr>
        <p:spPr/>
        <p:txBody>
          <a:bodyPr/>
          <a:lstStyle/>
          <a:p>
            <a:fld id="{5253F130-22FD-436E-B233-0C12E2367D8F}" type="slidenum">
              <a:rPr lang="fr-FR" smtClean="0"/>
              <a:t>12</a:t>
            </a:fld>
            <a:endParaRPr lang="fr-FR"/>
          </a:p>
        </p:txBody>
      </p:sp>
    </p:spTree>
    <p:extLst>
      <p:ext uri="{BB962C8B-B14F-4D97-AF65-F5344CB8AC3E}">
        <p14:creationId xmlns:p14="http://schemas.microsoft.com/office/powerpoint/2010/main" val="14096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38887" y="290790"/>
            <a:ext cx="7184571" cy="492980"/>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QUELS SONT LES DANGERS SANITAIRES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8" name="ZoneTexte 7"/>
          <p:cNvSpPr txBox="1"/>
          <p:nvPr/>
        </p:nvSpPr>
        <p:spPr>
          <a:xfrm>
            <a:off x="1206893" y="3350451"/>
            <a:ext cx="7231714" cy="93381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Selon l’AFSSA, la bactérie du Clostridium, </a:t>
            </a:r>
            <a:r>
              <a:rPr lang="fr-FR" b="1" dirty="0">
                <a:solidFill>
                  <a:schemeClr val="accent2"/>
                </a:solidFill>
                <a:latin typeface="Tahoma" panose="020B0604030504040204" pitchFamily="34" charset="0"/>
                <a:ea typeface="Tahoma" panose="020B0604030504040204" pitchFamily="34" charset="0"/>
                <a:cs typeface="Tahoma" panose="020B0604030504040204" pitchFamily="34" charset="0"/>
              </a:rPr>
              <a:t>transmissible à l’homme </a:t>
            </a:r>
            <a:r>
              <a:rPr lang="fr-FR"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r>
            <a:br>
              <a:rPr lang="fr-FR"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br>
            <a:r>
              <a:rPr lang="fr-FR" dirty="0" smtClean="0">
                <a:latin typeface="Tahoma" panose="020B0604030504040204" pitchFamily="34" charset="0"/>
                <a:ea typeface="Tahoma" panose="020B0604030504040204" pitchFamily="34" charset="0"/>
                <a:cs typeface="Tahoma" panose="020B0604030504040204" pitchFamily="34" charset="0"/>
              </a:rPr>
              <a:t>cause de nombreuses </a:t>
            </a:r>
            <a:r>
              <a:rPr lang="fr-FR" dirty="0">
                <a:latin typeface="Tahoma" panose="020B0604030504040204" pitchFamily="34" charset="0"/>
                <a:ea typeface="Tahoma" panose="020B0604030504040204" pitchFamily="34" charset="0"/>
                <a:cs typeface="Tahoma" panose="020B0604030504040204" pitchFamily="34" charset="0"/>
              </a:rPr>
              <a:t>maladies sévères (mortalité brutale) chez les animaux: </a:t>
            </a:r>
            <a:r>
              <a:rPr lang="fr-FR" b="1" dirty="0">
                <a:latin typeface="Tahoma" panose="020B0604030504040204" pitchFamily="34" charset="0"/>
                <a:ea typeface="Tahoma" panose="020B0604030504040204" pitchFamily="34" charset="0"/>
                <a:cs typeface="Tahoma" panose="020B0604030504040204" pitchFamily="34" charset="0"/>
              </a:rPr>
              <a:t>porcelets</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smtClean="0">
                <a:latin typeface="Tahoma" panose="020B0604030504040204" pitchFamily="34" charset="0"/>
                <a:ea typeface="Tahoma" panose="020B0604030504040204" pitchFamily="34" charset="0"/>
                <a:cs typeface="Tahoma" panose="020B0604030504040204" pitchFamily="34" charset="0"/>
              </a:rPr>
              <a:t>ovins</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a:latin typeface="Tahoma" panose="020B0604030504040204" pitchFamily="34" charset="0"/>
                <a:ea typeface="Tahoma" panose="020B0604030504040204" pitchFamily="34" charset="0"/>
                <a:cs typeface="Tahoma" panose="020B0604030504040204" pitchFamily="34" charset="0"/>
              </a:rPr>
              <a:t>bovins</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a:latin typeface="Tahoma" panose="020B0604030504040204" pitchFamily="34" charset="0"/>
                <a:ea typeface="Tahoma" panose="020B0604030504040204" pitchFamily="34" charset="0"/>
                <a:cs typeface="Tahoma" panose="020B0604030504040204" pitchFamily="34" charset="0"/>
              </a:rPr>
              <a:t>agneau</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a:latin typeface="Tahoma" panose="020B0604030504040204" pitchFamily="34" charset="0"/>
                <a:ea typeface="Tahoma" panose="020B0604030504040204" pitchFamily="34" charset="0"/>
                <a:cs typeface="Tahoma" panose="020B0604030504040204" pitchFamily="34" charset="0"/>
              </a:rPr>
              <a:t>volailles</a:t>
            </a:r>
            <a:r>
              <a:rPr lang="fr-FR" dirty="0">
                <a:latin typeface="Tahoma" panose="020B0604030504040204" pitchFamily="34" charset="0"/>
                <a:ea typeface="Tahoma" panose="020B0604030504040204" pitchFamily="34" charset="0"/>
                <a:cs typeface="Tahoma" panose="020B0604030504040204" pitchFamily="34" charset="0"/>
              </a:rPr>
              <a:t>…</a:t>
            </a:r>
          </a:p>
        </p:txBody>
      </p:sp>
      <p:sp>
        <p:nvSpPr>
          <p:cNvPr id="9" name="Rectangle 8"/>
          <p:cNvSpPr/>
          <p:nvPr/>
        </p:nvSpPr>
        <p:spPr>
          <a:xfrm>
            <a:off x="1206892" y="879725"/>
            <a:ext cx="9848560" cy="923330"/>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De nombreuses bactéries et champignons peuvent être présents dans les intrants. Certains de ces micro-organismes peuvent être pathogènes, notamment leurs spores. Et certains peuvent survivre à une </a:t>
            </a:r>
            <a:r>
              <a:rPr lang="fr-FR" dirty="0" err="1" smtClean="0">
                <a:latin typeface="Tahoma" panose="020B0604030504040204" pitchFamily="34" charset="0"/>
                <a:ea typeface="Calibri" panose="020F0502020204030204" pitchFamily="34" charset="0"/>
                <a:cs typeface="Times New Roman" panose="02020603050405020304" pitchFamily="18" charset="0"/>
              </a:rPr>
              <a:t>hygiénisation</a:t>
            </a:r>
            <a:r>
              <a:rPr lang="fr-FR" dirty="0" smtClean="0">
                <a:latin typeface="Tahoma" panose="020B0604030504040204" pitchFamily="34" charset="0"/>
                <a:ea typeface="Calibri" panose="020F0502020204030204" pitchFamily="34" charset="0"/>
                <a:cs typeface="Times New Roman" panose="02020603050405020304" pitchFamily="18" charset="0"/>
              </a:rPr>
              <a:t> d’une heure à 70 °C.</a:t>
            </a:r>
          </a:p>
        </p:txBody>
      </p:sp>
      <p:sp>
        <p:nvSpPr>
          <p:cNvPr id="10" name="Rectangle 9"/>
          <p:cNvSpPr/>
          <p:nvPr/>
        </p:nvSpPr>
        <p:spPr>
          <a:xfrm>
            <a:off x="3689223" y="2861420"/>
            <a:ext cx="3556307" cy="369332"/>
          </a:xfrm>
          <a:prstGeom prst="rect">
            <a:avLst/>
          </a:prstGeom>
        </p:spPr>
        <p:txBody>
          <a:bodyPr wrap="square">
            <a:spAutoFit/>
          </a:bodyPr>
          <a:lstStyle/>
          <a:p>
            <a:r>
              <a:rPr lang="fr-FR" b="1" dirty="0" smtClean="0">
                <a:solidFill>
                  <a:schemeClr val="accent6"/>
                </a:solidFill>
                <a:latin typeface="Tahoma" panose="020B0604030504040204" pitchFamily="34" charset="0"/>
                <a:ea typeface="Calibri" panose="020F0502020204030204" pitchFamily="34" charset="0"/>
                <a:cs typeface="Times New Roman" panose="02020603050405020304" pitchFamily="18" charset="0"/>
              </a:rPr>
              <a:t>- le Clostridium perfringens </a:t>
            </a:r>
            <a:endParaRPr lang="fr-FR" b="1" dirty="0">
              <a:solidFill>
                <a:schemeClr val="accent6"/>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206892" y="1778239"/>
            <a:ext cx="4558182"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En voici trois qu’il faut surveiller de près :  </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8908869" y="1539917"/>
            <a:ext cx="2146584" cy="3042817"/>
          </a:xfrm>
          <a:prstGeom prst="rect">
            <a:avLst/>
          </a:prstGeom>
          <a:ln>
            <a:solidFill>
              <a:schemeClr val="tx1"/>
            </a:solidFill>
          </a:ln>
        </p:spPr>
      </p:pic>
      <p:sp>
        <p:nvSpPr>
          <p:cNvPr id="5" name="Rectangle 4"/>
          <p:cNvSpPr/>
          <p:nvPr/>
        </p:nvSpPr>
        <p:spPr>
          <a:xfrm>
            <a:off x="1206892" y="5635513"/>
            <a:ext cx="7231715" cy="475141"/>
          </a:xfrm>
          <a:prstGeom prst="rect">
            <a:avLst/>
          </a:prstGeom>
        </p:spPr>
        <p:txBody>
          <a:bodyPr wrap="square">
            <a:spAutoFit/>
          </a:bodyPr>
          <a:lstStyle/>
          <a:p>
            <a:r>
              <a:rPr lang="fr-FR" sz="1200" dirty="0"/>
              <a:t>Source :  </a:t>
            </a:r>
          </a:p>
          <a:p>
            <a:r>
              <a:rPr lang="fr-FR" sz="1200" dirty="0" smtClean="0">
                <a:latin typeface="Tahoma" panose="020B0604030504040204" pitchFamily="34" charset="0"/>
                <a:ea typeface="Tahoma" panose="020B0604030504040204" pitchFamily="34" charset="0"/>
                <a:cs typeface="Tahoma" panose="020B0604030504040204" pitchFamily="34" charset="0"/>
                <a:hlinkClick r:id="rId4"/>
              </a:rPr>
              <a:t>https</a:t>
            </a:r>
            <a:r>
              <a:rPr lang="fr-FR" sz="1200" dirty="0">
                <a:latin typeface="Tahoma" panose="020B0604030504040204" pitchFamily="34" charset="0"/>
                <a:ea typeface="Tahoma" panose="020B0604030504040204" pitchFamily="34" charset="0"/>
                <a:cs typeface="Tahoma" panose="020B0604030504040204" pitchFamily="34" charset="0"/>
                <a:hlinkClick r:id="rId4"/>
              </a:rPr>
              <a:t>://</a:t>
            </a:r>
            <a:r>
              <a:rPr lang="fr-FR" sz="1200" dirty="0" smtClean="0">
                <a:latin typeface="Tahoma" panose="020B0604030504040204" pitchFamily="34" charset="0"/>
                <a:ea typeface="Tahoma" panose="020B0604030504040204" pitchFamily="34" charset="0"/>
                <a:cs typeface="Tahoma" panose="020B0604030504040204" pitchFamily="34" charset="0"/>
                <a:hlinkClick r:id="rId4"/>
              </a:rPr>
              <a:t>www.methafrance.fr/sites/default/files/2021-07/95_qualite_digestats_ademe_octobre_2011.pdf</a:t>
            </a:r>
            <a:endParaRPr lang="fr-FR"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8813072" y="4597501"/>
            <a:ext cx="2242380" cy="1077218"/>
          </a:xfrm>
          <a:prstGeom prst="rect">
            <a:avLst/>
          </a:prstGeom>
        </p:spPr>
        <p:txBody>
          <a:bodyPr wrap="square">
            <a:spAutoFit/>
          </a:bodyPr>
          <a:lstStyle/>
          <a:p>
            <a:pPr algn="just">
              <a:spcAft>
                <a:spcPts val="0"/>
              </a:spcAft>
            </a:pPr>
            <a:r>
              <a:rPr lang="fr-FR" sz="800" dirty="0">
                <a:latin typeface="Tahoma" panose="020B0604030504040204" pitchFamily="34" charset="0"/>
                <a:ea typeface="Tahoma" panose="020B0604030504040204" pitchFamily="34" charset="0"/>
                <a:cs typeface="Tahoma" panose="020B0604030504040204" pitchFamily="34" charset="0"/>
              </a:rPr>
              <a:t>Etude réalisée pour le compte de l’ADEME et le Ministère de l’Agriculture par RITTMO Agroenvironnement, </a:t>
            </a:r>
            <a:r>
              <a:rPr lang="fr-FR" sz="800" dirty="0" err="1">
                <a:latin typeface="Tahoma" panose="020B0604030504040204" pitchFamily="34" charset="0"/>
                <a:ea typeface="Tahoma" panose="020B0604030504040204" pitchFamily="34" charset="0"/>
                <a:cs typeface="Tahoma" panose="020B0604030504040204" pitchFamily="34" charset="0"/>
              </a:rPr>
              <a:t>Uteam</a:t>
            </a:r>
            <a:r>
              <a:rPr lang="fr-FR" sz="800" dirty="0">
                <a:latin typeface="Tahoma" panose="020B0604030504040204" pitchFamily="34" charset="0"/>
                <a:ea typeface="Tahoma" panose="020B0604030504040204" pitchFamily="34" charset="0"/>
                <a:cs typeface="Tahoma" panose="020B0604030504040204" pitchFamily="34" charset="0"/>
              </a:rPr>
              <a:t>, FIBL, </a:t>
            </a:r>
            <a:r>
              <a:rPr lang="fr-FR" sz="800" dirty="0">
                <a:highlight>
                  <a:srgbClr val="FFFF00"/>
                </a:highlight>
                <a:latin typeface="Tahoma" panose="020B0604030504040204" pitchFamily="34" charset="0"/>
                <a:ea typeface="Tahoma" panose="020B0604030504040204" pitchFamily="34" charset="0"/>
                <a:cs typeface="Tahoma" panose="020B0604030504040204" pitchFamily="34" charset="0"/>
              </a:rPr>
              <a:t>INERIS</a:t>
            </a:r>
            <a:r>
              <a:rPr lang="fr-FR" sz="800" dirty="0">
                <a:latin typeface="Tahoma" panose="020B0604030504040204" pitchFamily="34" charset="0"/>
                <a:ea typeface="Tahoma" panose="020B0604030504040204" pitchFamily="34" charset="0"/>
                <a:cs typeface="Tahoma" panose="020B0604030504040204" pitchFamily="34" charset="0"/>
              </a:rPr>
              <a:t>, LDAR</a:t>
            </a:r>
          </a:p>
          <a:p>
            <a:pPr algn="just">
              <a:spcAft>
                <a:spcPts val="0"/>
              </a:spcAft>
            </a:pPr>
            <a:r>
              <a:rPr lang="fr-FR" sz="800" dirty="0">
                <a:latin typeface="Tahoma" panose="020B0604030504040204" pitchFamily="34" charset="0"/>
                <a:ea typeface="Tahoma" panose="020B0604030504040204" pitchFamily="34" charset="0"/>
                <a:cs typeface="Tahoma" panose="020B0604030504040204" pitchFamily="34" charset="0"/>
              </a:rPr>
              <a:t>Coordination technique : Fabienne MULLER – Service Prévention et Gestion des Déchets – Direction Consommation Durable et Déchets – </a:t>
            </a:r>
            <a:r>
              <a:rPr lang="fr-FR" sz="800" dirty="0">
                <a:highlight>
                  <a:srgbClr val="FFFF00"/>
                </a:highlight>
                <a:latin typeface="Tahoma" panose="020B0604030504040204" pitchFamily="34" charset="0"/>
                <a:ea typeface="Tahoma" panose="020B0604030504040204" pitchFamily="34" charset="0"/>
                <a:cs typeface="Tahoma" panose="020B0604030504040204" pitchFamily="34" charset="0"/>
              </a:rPr>
              <a:t>ADEME Angers</a:t>
            </a:r>
            <a:r>
              <a:rPr lang="fr-FR" sz="800" dirty="0">
                <a:latin typeface="Tahoma" panose="020B0604030504040204" pitchFamily="34" charset="0"/>
                <a:ea typeface="Tahoma" panose="020B0604030504040204" pitchFamily="34" charset="0"/>
                <a:cs typeface="Tahoma" panose="020B0604030504040204" pitchFamily="34" charset="0"/>
              </a:rPr>
              <a:t> - Voir p. 30/250</a:t>
            </a:r>
            <a:endParaRPr lang="fr-FR" sz="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Espace réservé du numéro de diapositive 10"/>
          <p:cNvSpPr>
            <a:spLocks noGrp="1"/>
          </p:cNvSpPr>
          <p:nvPr>
            <p:ph type="sldNum" sz="quarter" idx="12"/>
          </p:nvPr>
        </p:nvSpPr>
        <p:spPr/>
        <p:txBody>
          <a:bodyPr/>
          <a:lstStyle/>
          <a:p>
            <a:fld id="{5253F130-22FD-436E-B233-0C12E2367D8F}" type="slidenum">
              <a:rPr lang="fr-FR" smtClean="0"/>
              <a:t>13</a:t>
            </a:fld>
            <a:endParaRPr lang="fr-FR"/>
          </a:p>
        </p:txBody>
      </p:sp>
    </p:spTree>
    <p:extLst>
      <p:ext uri="{BB962C8B-B14F-4D97-AF65-F5344CB8AC3E}">
        <p14:creationId xmlns:p14="http://schemas.microsoft.com/office/powerpoint/2010/main" val="201070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2"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38887" y="290790"/>
            <a:ext cx="7184571" cy="492980"/>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QUELS SONT LES DANGERS SANITAIRES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9" name="Rectangle 8"/>
          <p:cNvSpPr/>
          <p:nvPr/>
        </p:nvSpPr>
        <p:spPr>
          <a:xfrm>
            <a:off x="1206892" y="879725"/>
            <a:ext cx="9848560" cy="923330"/>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De nombreuses bactéries et champignons peuvent être présents dans les intrants. Certains de ces micro-organismes peuvent être pathogènes, notamment leurs spores. Et certains peuvent survivre à une </a:t>
            </a:r>
            <a:r>
              <a:rPr lang="fr-FR" dirty="0" err="1" smtClean="0">
                <a:latin typeface="Tahoma" panose="020B0604030504040204" pitchFamily="34" charset="0"/>
                <a:ea typeface="Calibri" panose="020F0502020204030204" pitchFamily="34" charset="0"/>
                <a:cs typeface="Times New Roman" panose="02020603050405020304" pitchFamily="18" charset="0"/>
              </a:rPr>
              <a:t>hygiénisation</a:t>
            </a:r>
            <a:r>
              <a:rPr lang="fr-FR" dirty="0" smtClean="0">
                <a:latin typeface="Tahoma" panose="020B0604030504040204" pitchFamily="34" charset="0"/>
                <a:ea typeface="Calibri" panose="020F0502020204030204" pitchFamily="34" charset="0"/>
                <a:cs typeface="Times New Roman" panose="02020603050405020304" pitchFamily="18" charset="0"/>
              </a:rPr>
              <a:t> d’une heure à 70 °C.</a:t>
            </a:r>
          </a:p>
        </p:txBody>
      </p:sp>
      <p:sp>
        <p:nvSpPr>
          <p:cNvPr id="12" name="Rectangle 11"/>
          <p:cNvSpPr/>
          <p:nvPr/>
        </p:nvSpPr>
        <p:spPr>
          <a:xfrm>
            <a:off x="1206892" y="1778239"/>
            <a:ext cx="4558182"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En voici trois qu’il faut surveiller de près :  </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sp>
        <p:nvSpPr>
          <p:cNvPr id="14" name="ZoneTexte 13"/>
          <p:cNvSpPr txBox="1"/>
          <p:nvPr/>
        </p:nvSpPr>
        <p:spPr>
          <a:xfrm>
            <a:off x="856710" y="4296451"/>
            <a:ext cx="10131053" cy="923330"/>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Egalement très résistantes. Plus de 150 types différents. Pour être sûr de les éliminer, les laiteries pasteurisent leurs laits à </a:t>
            </a:r>
            <a:r>
              <a:rPr lang="fr-FR" dirty="0" smtClean="0">
                <a:latin typeface="Tahoma" panose="020B0604030504040204" pitchFamily="34" charset="0"/>
                <a:ea typeface="Tahoma" panose="020B0604030504040204" pitchFamily="34" charset="0"/>
                <a:cs typeface="Tahoma" panose="020B0604030504040204" pitchFamily="34" charset="0"/>
              </a:rPr>
              <a:t>72°C</a:t>
            </a:r>
            <a:r>
              <a:rPr lang="fr-FR" dirty="0">
                <a:latin typeface="Tahoma" panose="020B0604030504040204" pitchFamily="34" charset="0"/>
                <a:ea typeface="Tahoma" panose="020B0604030504040204" pitchFamily="34" charset="0"/>
                <a:cs typeface="Tahoma" panose="020B0604030504040204" pitchFamily="34" charset="0"/>
              </a:rPr>
              <a:t>.  </a:t>
            </a:r>
          </a:p>
          <a:p>
            <a:r>
              <a:rPr lang="fr-FR" dirty="0">
                <a:latin typeface="Tahoma" panose="020B0604030504040204" pitchFamily="34" charset="0"/>
                <a:ea typeface="Tahoma" panose="020B0604030504040204" pitchFamily="34" charset="0"/>
                <a:cs typeface="Tahoma" panose="020B0604030504040204" pitchFamily="34" charset="0"/>
              </a:rPr>
              <a:t>Responsable d’une intoxication alimentaire sur quatre, cette zoonose peut être mortelle. </a:t>
            </a:r>
          </a:p>
        </p:txBody>
      </p:sp>
      <p:sp>
        <p:nvSpPr>
          <p:cNvPr id="15" name="Rectangle 14"/>
          <p:cNvSpPr/>
          <p:nvPr/>
        </p:nvSpPr>
        <p:spPr>
          <a:xfrm>
            <a:off x="3689224" y="2861419"/>
            <a:ext cx="2951372" cy="369332"/>
          </a:xfrm>
          <a:prstGeom prst="rect">
            <a:avLst/>
          </a:prstGeom>
        </p:spPr>
        <p:txBody>
          <a:bodyPr wrap="square">
            <a:spAutoFit/>
          </a:bodyPr>
          <a:lstStyle/>
          <a:p>
            <a:r>
              <a:rPr lang="fr-FR" b="1" dirty="0" smtClean="0">
                <a:solidFill>
                  <a:schemeClr val="accent6"/>
                </a:solidFill>
                <a:latin typeface="Tahoma" panose="020B0604030504040204" pitchFamily="34" charset="0"/>
                <a:ea typeface="Calibri" panose="020F0502020204030204" pitchFamily="34" charset="0"/>
                <a:cs typeface="Times New Roman" panose="02020603050405020304" pitchFamily="18" charset="0"/>
              </a:rPr>
              <a:t>- les salmonelles</a:t>
            </a:r>
            <a:endParaRPr lang="fr-FR" b="1" dirty="0">
              <a:solidFill>
                <a:schemeClr val="accent6"/>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16" name="ZoneTexte 15"/>
          <p:cNvSpPr txBox="1"/>
          <p:nvPr/>
        </p:nvSpPr>
        <p:spPr>
          <a:xfrm>
            <a:off x="856710" y="5350105"/>
            <a:ext cx="10198741" cy="830997"/>
          </a:xfrm>
          <a:prstGeom prst="rect">
            <a:avLst/>
          </a:prstGeom>
          <a:noFill/>
        </p:spPr>
        <p:txBody>
          <a:bodyPr wrap="square" rtlCol="0">
            <a:spAutoFit/>
          </a:bodyPr>
          <a:lstStyle/>
          <a:p>
            <a:r>
              <a:rPr lang="fr-FR" sz="1600" i="1" dirty="0">
                <a:latin typeface="Tahoma" panose="020B0604030504040204" pitchFamily="34" charset="0"/>
                <a:ea typeface="Tahoma" panose="020B0604030504040204" pitchFamily="34" charset="0"/>
                <a:cs typeface="Tahoma" panose="020B0604030504040204" pitchFamily="34" charset="0"/>
              </a:rPr>
              <a:t>« </a:t>
            </a:r>
            <a:r>
              <a:rPr lang="fr-FR" sz="1200" i="1" dirty="0">
                <a:latin typeface="Tahoma" panose="020B0604030504040204" pitchFamily="34" charset="0"/>
                <a:ea typeface="Tahoma" panose="020B0604030504040204" pitchFamily="34" charset="0"/>
                <a:cs typeface="Tahoma" panose="020B0604030504040204" pitchFamily="34" charset="0"/>
              </a:rPr>
              <a:t>Les usines agroalimentaires cherchent à les détruire par le froid et la chaleur. Sous </a:t>
            </a:r>
            <a:r>
              <a:rPr lang="fr-FR" sz="1200" i="1" dirty="0" smtClean="0">
                <a:latin typeface="Tahoma" panose="020B0604030504040204" pitchFamily="34" charset="0"/>
                <a:ea typeface="Tahoma" panose="020B0604030504040204" pitchFamily="34" charset="0"/>
                <a:cs typeface="Tahoma" panose="020B0604030504040204" pitchFamily="34" charset="0"/>
              </a:rPr>
              <a:t>l’action de </a:t>
            </a:r>
            <a:r>
              <a:rPr lang="fr-FR" sz="1200" i="1" dirty="0">
                <a:latin typeface="Tahoma" panose="020B0604030504040204" pitchFamily="34" charset="0"/>
                <a:ea typeface="Tahoma" panose="020B0604030504040204" pitchFamily="34" charset="0"/>
                <a:cs typeface="Tahoma" panose="020B0604030504040204" pitchFamily="34" charset="0"/>
              </a:rPr>
              <a:t>ce matraquage, certaines bactéries perdent leur flagelle pour donner naissance à des </a:t>
            </a:r>
            <a:r>
              <a:rPr lang="fr-FR" sz="1200" i="1" dirty="0" err="1" smtClean="0">
                <a:latin typeface="Tahoma" panose="020B0604030504040204" pitchFamily="34" charset="0"/>
                <a:ea typeface="Tahoma" panose="020B0604030504040204" pitchFamily="34" charset="0"/>
                <a:cs typeface="Tahoma" panose="020B0604030504040204" pitchFamily="34" charset="0"/>
              </a:rPr>
              <a:t>variants</a:t>
            </a:r>
            <a:r>
              <a:rPr lang="fr-FR" sz="1200" i="1" dirty="0" smtClean="0">
                <a:latin typeface="Tahoma" panose="020B0604030504040204" pitchFamily="34" charset="0"/>
                <a:ea typeface="Tahoma" panose="020B0604030504040204" pitchFamily="34" charset="0"/>
                <a:cs typeface="Tahoma" panose="020B0604030504040204" pitchFamily="34" charset="0"/>
              </a:rPr>
              <a:t> </a:t>
            </a:r>
            <a:r>
              <a:rPr lang="fr-FR" sz="1200" i="1" dirty="0">
                <a:latin typeface="Tahoma" panose="020B0604030504040204" pitchFamily="34" charset="0"/>
                <a:ea typeface="Tahoma" panose="020B0604030504040204" pitchFamily="34" charset="0"/>
                <a:cs typeface="Tahoma" panose="020B0604030504040204" pitchFamily="34" charset="0"/>
              </a:rPr>
              <a:t>immobiles très difficiles à détecter par les techniques classiques.</a:t>
            </a:r>
            <a:r>
              <a:rPr lang="fr-FR" sz="1600" i="1" dirty="0">
                <a:latin typeface="Tahoma" panose="020B0604030504040204" pitchFamily="34" charset="0"/>
                <a:ea typeface="Tahoma" panose="020B0604030504040204" pitchFamily="34" charset="0"/>
                <a:cs typeface="Tahoma" panose="020B0604030504040204" pitchFamily="34" charset="0"/>
              </a:rPr>
              <a:t> » </a:t>
            </a:r>
          </a:p>
          <a:p>
            <a:r>
              <a:rPr lang="fr-FR" sz="1600" dirty="0">
                <a:latin typeface="Tahoma" panose="020B0604030504040204" pitchFamily="34" charset="0"/>
                <a:ea typeface="Tahoma" panose="020B0604030504040204" pitchFamily="34" charset="0"/>
                <a:cs typeface="Tahoma" panose="020B0604030504040204" pitchFamily="34" charset="0"/>
              </a:rPr>
              <a:t>                                                                                                </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200" dirty="0" smtClean="0">
                <a:latin typeface="Tahoma" panose="020B0604030504040204" pitchFamily="34" charset="0"/>
                <a:ea typeface="Tahoma" panose="020B0604030504040204" pitchFamily="34" charset="0"/>
                <a:cs typeface="Tahoma" panose="020B0604030504040204" pitchFamily="34" charset="0"/>
              </a:rPr>
              <a:t>Ouest-France</a:t>
            </a:r>
            <a:r>
              <a:rPr lang="fr-FR" sz="1200" dirty="0">
                <a:latin typeface="Tahoma" panose="020B0604030504040204" pitchFamily="34" charset="0"/>
                <a:ea typeface="Tahoma" panose="020B0604030504040204" pitchFamily="34" charset="0"/>
                <a:cs typeface="Tahoma" panose="020B0604030504040204" pitchFamily="34" charset="0"/>
              </a:rPr>
              <a:t>, nov. 2013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285" y="1607427"/>
            <a:ext cx="3076166" cy="2510610"/>
          </a:xfrm>
          <a:prstGeom prst="rect">
            <a:avLst/>
          </a:prstGeom>
        </p:spPr>
      </p:pic>
      <p:sp>
        <p:nvSpPr>
          <p:cNvPr id="6" name="Espace réservé du numéro de diapositive 5"/>
          <p:cNvSpPr>
            <a:spLocks noGrp="1"/>
          </p:cNvSpPr>
          <p:nvPr>
            <p:ph type="sldNum" sz="quarter" idx="12"/>
          </p:nvPr>
        </p:nvSpPr>
        <p:spPr/>
        <p:txBody>
          <a:bodyPr/>
          <a:lstStyle/>
          <a:p>
            <a:fld id="{5253F130-22FD-436E-B233-0C12E2367D8F}" type="slidenum">
              <a:rPr lang="fr-FR" smtClean="0"/>
              <a:t>14</a:t>
            </a:fld>
            <a:endParaRPr lang="fr-FR"/>
          </a:p>
        </p:txBody>
      </p:sp>
    </p:spTree>
    <p:extLst>
      <p:ext uri="{BB962C8B-B14F-4D97-AF65-F5344CB8AC3E}">
        <p14:creationId xmlns:p14="http://schemas.microsoft.com/office/powerpoint/2010/main" val="313596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38887" y="290790"/>
            <a:ext cx="7184571" cy="492980"/>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QUELS SONT LES DANGERS SANITAIRES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9" name="Rectangle 8"/>
          <p:cNvSpPr/>
          <p:nvPr/>
        </p:nvSpPr>
        <p:spPr>
          <a:xfrm>
            <a:off x="1206892" y="879725"/>
            <a:ext cx="9848560" cy="923330"/>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De nombreuses bactéries et champignons peuvent être présents dans les intrants. Certains de ces micro-organismes peuvent être pathogènes, notamment leurs spores. Et certains peuvent survivre à une </a:t>
            </a:r>
            <a:r>
              <a:rPr lang="fr-FR" dirty="0" err="1" smtClean="0">
                <a:latin typeface="Tahoma" panose="020B0604030504040204" pitchFamily="34" charset="0"/>
                <a:ea typeface="Calibri" panose="020F0502020204030204" pitchFamily="34" charset="0"/>
                <a:cs typeface="Times New Roman" panose="02020603050405020304" pitchFamily="18" charset="0"/>
              </a:rPr>
              <a:t>hygiénisation</a:t>
            </a:r>
            <a:r>
              <a:rPr lang="fr-FR" dirty="0" smtClean="0">
                <a:latin typeface="Tahoma" panose="020B0604030504040204" pitchFamily="34" charset="0"/>
                <a:ea typeface="Calibri" panose="020F0502020204030204" pitchFamily="34" charset="0"/>
                <a:cs typeface="Times New Roman" panose="02020603050405020304" pitchFamily="18" charset="0"/>
              </a:rPr>
              <a:t> d’une heure à 70 °C.</a:t>
            </a:r>
          </a:p>
        </p:txBody>
      </p:sp>
      <p:sp>
        <p:nvSpPr>
          <p:cNvPr id="12" name="Rectangle 11"/>
          <p:cNvSpPr/>
          <p:nvPr/>
        </p:nvSpPr>
        <p:spPr>
          <a:xfrm>
            <a:off x="1206892" y="1778239"/>
            <a:ext cx="4558182"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En voici trois qu’il faut surveiller de près :  </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3689224" y="2861419"/>
            <a:ext cx="2951372" cy="369332"/>
          </a:xfrm>
          <a:prstGeom prst="rect">
            <a:avLst/>
          </a:prstGeom>
        </p:spPr>
        <p:txBody>
          <a:bodyPr wrap="square">
            <a:spAutoFit/>
          </a:bodyPr>
          <a:lstStyle/>
          <a:p>
            <a:r>
              <a:rPr lang="fr-FR" b="1" dirty="0" smtClean="0">
                <a:solidFill>
                  <a:schemeClr val="accent6"/>
                </a:solidFill>
                <a:latin typeface="Tahoma" panose="020B0604030504040204" pitchFamily="34" charset="0"/>
                <a:ea typeface="Calibri" panose="020F0502020204030204" pitchFamily="34" charset="0"/>
                <a:cs typeface="Times New Roman" panose="02020603050405020304" pitchFamily="18" charset="0"/>
              </a:rPr>
              <a:t>- La </a:t>
            </a:r>
            <a:r>
              <a:rPr lang="fr-FR" b="1" dirty="0" err="1" smtClean="0">
                <a:solidFill>
                  <a:schemeClr val="accent6"/>
                </a:solidFill>
                <a:latin typeface="Tahoma" panose="020B0604030504040204" pitchFamily="34" charset="0"/>
                <a:ea typeface="Calibri" panose="020F0502020204030204" pitchFamily="34" charset="0"/>
                <a:cs typeface="Times New Roman" panose="02020603050405020304" pitchFamily="18" charset="0"/>
              </a:rPr>
              <a:t>paratuberculose</a:t>
            </a:r>
            <a:endParaRPr lang="fr-FR" b="1" dirty="0">
              <a:solidFill>
                <a:schemeClr val="accent6"/>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16" name="ZoneTexte 15"/>
          <p:cNvSpPr txBox="1"/>
          <p:nvPr/>
        </p:nvSpPr>
        <p:spPr>
          <a:xfrm>
            <a:off x="1206892" y="3478014"/>
            <a:ext cx="9848560" cy="1846659"/>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Selon un rapport de l’AFSSA (mars 2009), elle est très résistante, elle survit à </a:t>
            </a:r>
            <a:r>
              <a:rPr lang="fr-FR" dirty="0" smtClean="0">
                <a:latin typeface="Tahoma" panose="020B0604030504040204" pitchFamily="34" charset="0"/>
                <a:ea typeface="Tahoma" panose="020B0604030504040204" pitchFamily="34" charset="0"/>
                <a:cs typeface="Tahoma" panose="020B0604030504040204" pitchFamily="34" charset="0"/>
              </a:rPr>
              <a:t/>
            </a:r>
            <a:br>
              <a:rPr lang="fr-FR" dirty="0" smtClean="0">
                <a:latin typeface="Tahoma" panose="020B0604030504040204" pitchFamily="34" charset="0"/>
                <a:ea typeface="Tahoma" panose="020B0604030504040204" pitchFamily="34" charset="0"/>
                <a:cs typeface="Tahoma" panose="020B0604030504040204" pitchFamily="34" charset="0"/>
              </a:rPr>
            </a:br>
            <a:r>
              <a:rPr lang="fr-FR" dirty="0" smtClean="0">
                <a:latin typeface="Tahoma" panose="020B0604030504040204" pitchFamily="34" charset="0"/>
                <a:ea typeface="Tahoma" panose="020B0604030504040204" pitchFamily="34" charset="0"/>
                <a:cs typeface="Tahoma" panose="020B0604030504040204" pitchFamily="34" charset="0"/>
              </a:rPr>
              <a:t>des températures </a:t>
            </a:r>
            <a:r>
              <a:rPr lang="fr-FR" dirty="0">
                <a:latin typeface="Tahoma" panose="020B0604030504040204" pitchFamily="34" charset="0"/>
                <a:ea typeface="Tahoma" panose="020B0604030504040204" pitchFamily="34" charset="0"/>
                <a:cs typeface="Tahoma" panose="020B0604030504040204" pitchFamily="34" charset="0"/>
              </a:rPr>
              <a:t>allant de -70° à + 72</a:t>
            </a:r>
            <a:r>
              <a:rPr lang="fr-FR" dirty="0" smtClean="0">
                <a:latin typeface="Tahoma" panose="020B0604030504040204" pitchFamily="34" charset="0"/>
                <a:ea typeface="Tahoma" panose="020B0604030504040204" pitchFamily="34" charset="0"/>
                <a:cs typeface="Tahoma" panose="020B0604030504040204" pitchFamily="34" charset="0"/>
              </a:rPr>
              <a:t>° ! </a:t>
            </a:r>
            <a:br>
              <a:rPr lang="fr-FR" dirty="0" smtClean="0">
                <a:latin typeface="Tahoma" panose="020B0604030504040204" pitchFamily="34" charset="0"/>
                <a:ea typeface="Tahoma" panose="020B0604030504040204" pitchFamily="34" charset="0"/>
                <a:cs typeface="Tahoma" panose="020B0604030504040204" pitchFamily="34" charset="0"/>
              </a:rPr>
            </a:br>
            <a:r>
              <a:rPr lang="fr-FR" sz="1200" dirty="0" smtClean="0">
                <a:latin typeface="Tahoma" panose="020B0604030504040204" pitchFamily="34" charset="0"/>
                <a:ea typeface="Tahoma" panose="020B0604030504040204" pitchFamily="34" charset="0"/>
                <a:cs typeface="Tahoma" panose="020B0604030504040204" pitchFamily="34" charset="0"/>
              </a:rPr>
              <a:t>Source : </a:t>
            </a:r>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hlinkClick r:id="rId3"/>
              </a:rPr>
              <a:t>https://www.anses.fr/en/system/files/SANT-Ra-Paratuberculose.pdf</a:t>
            </a:r>
            <a:r>
              <a:rPr lang="fr-FR" sz="1200" dirty="0">
                <a:latin typeface="Tahoma" panose="020B0604030504040204" pitchFamily="34" charset="0"/>
                <a:ea typeface="Tahoma" panose="020B0604030504040204" pitchFamily="34" charset="0"/>
                <a:cs typeface="Tahoma" panose="020B0604030504040204" pitchFamily="34" charset="0"/>
              </a:rPr>
              <a:t> </a:t>
            </a:r>
            <a:endParaRPr lang="fr-FR" sz="1200" dirty="0" smtClean="0">
              <a:latin typeface="Tahoma" panose="020B0604030504040204" pitchFamily="34" charset="0"/>
              <a:ea typeface="Tahoma" panose="020B0604030504040204" pitchFamily="34" charset="0"/>
              <a:cs typeface="Tahoma" panose="020B0604030504040204" pitchFamily="34" charset="0"/>
            </a:endParaRPr>
          </a:p>
          <a:p>
            <a:r>
              <a:rPr lang="fr-FR" dirty="0" smtClean="0">
                <a:latin typeface="Tahoma" panose="020B0604030504040204" pitchFamily="34" charset="0"/>
                <a:ea typeface="Tahoma" panose="020B0604030504040204" pitchFamily="34" charset="0"/>
                <a:cs typeface="Tahoma" panose="020B0604030504040204" pitchFamily="34" charset="0"/>
              </a:rPr>
              <a:t>Sa </a:t>
            </a:r>
            <a:r>
              <a:rPr lang="fr-FR" dirty="0">
                <a:latin typeface="Tahoma" panose="020B0604030504040204" pitchFamily="34" charset="0"/>
                <a:ea typeface="Tahoma" panose="020B0604030504040204" pitchFamily="34" charset="0"/>
                <a:cs typeface="Tahoma" panose="020B0604030504040204" pitchFamily="34" charset="0"/>
              </a:rPr>
              <a:t>présence en France est indiscutable. Elle est incurable. Elle attaque les </a:t>
            </a:r>
            <a:r>
              <a:rPr lang="fr-FR" dirty="0" smtClean="0">
                <a:latin typeface="Tahoma" panose="020B0604030504040204" pitchFamily="34" charset="0"/>
                <a:ea typeface="Tahoma" panose="020B0604030504040204" pitchFamily="34" charset="0"/>
                <a:cs typeface="Tahoma" panose="020B0604030504040204" pitchFamily="34" charset="0"/>
              </a:rPr>
              <a:t>ruminants </a:t>
            </a:r>
            <a:r>
              <a:rPr lang="fr-FR" dirty="0">
                <a:latin typeface="Tahoma" panose="020B0604030504040204" pitchFamily="34" charset="0"/>
                <a:ea typeface="Tahoma" panose="020B0604030504040204" pitchFamily="34" charset="0"/>
                <a:cs typeface="Tahoma" panose="020B0604030504040204" pitchFamily="34" charset="0"/>
              </a:rPr>
              <a:t>et les caprins et les entraîne souvent à la mort. </a:t>
            </a:r>
          </a:p>
          <a:p>
            <a:r>
              <a:rPr lang="fr-FR" dirty="0">
                <a:latin typeface="Tahoma" panose="020B0604030504040204" pitchFamily="34" charset="0"/>
                <a:ea typeface="Tahoma" panose="020B0604030504040204" pitchFamily="34" charset="0"/>
                <a:cs typeface="Tahoma" panose="020B0604030504040204" pitchFamily="34" charset="0"/>
              </a:rPr>
              <a:t>On la soupçonne d’être en lien avec la maladie de Crohn chez l’homme. </a:t>
            </a:r>
          </a:p>
        </p:txBody>
      </p:sp>
      <p:sp>
        <p:nvSpPr>
          <p:cNvPr id="18" name="ZoneTexte 17"/>
          <p:cNvSpPr txBox="1"/>
          <p:nvPr/>
        </p:nvSpPr>
        <p:spPr>
          <a:xfrm>
            <a:off x="1206892" y="5324673"/>
            <a:ext cx="9848560" cy="830997"/>
          </a:xfrm>
          <a:prstGeom prst="rect">
            <a:avLst/>
          </a:prstGeom>
          <a:noFill/>
        </p:spPr>
        <p:txBody>
          <a:bodyPr wrap="square" rtlCol="0">
            <a:spAutoFit/>
          </a:bodyPr>
          <a:lstStyle/>
          <a:p>
            <a:r>
              <a:rPr lang="fr-FR" u="sng" dirty="0" smtClean="0">
                <a:latin typeface="Tahoma" panose="020B0604030504040204" pitchFamily="34" charset="0"/>
                <a:ea typeface="Tahoma" panose="020B0604030504040204" pitchFamily="34" charset="0"/>
                <a:cs typeface="Tahoma" panose="020B0604030504040204" pitchFamily="34" charset="0"/>
              </a:rPr>
              <a:t>À-propos de la </a:t>
            </a:r>
            <a:r>
              <a:rPr lang="fr-FR" u="sng" dirty="0" err="1" smtClean="0">
                <a:latin typeface="Tahoma" panose="020B0604030504040204" pitchFamily="34" charset="0"/>
                <a:ea typeface="Tahoma" panose="020B0604030504040204" pitchFamily="34" charset="0"/>
                <a:cs typeface="Tahoma" panose="020B0604030504040204" pitchFamily="34" charset="0"/>
              </a:rPr>
              <a:t>paratub</a:t>
            </a:r>
            <a:r>
              <a:rPr lang="fr-FR" u="sng" dirty="0" smtClean="0">
                <a:latin typeface="Tahoma" panose="020B0604030504040204" pitchFamily="34" charset="0"/>
                <a:ea typeface="Tahoma" panose="020B0604030504040204" pitchFamily="34" charset="0"/>
                <a:cs typeface="Tahoma" panose="020B0604030504040204" pitchFamily="34" charset="0"/>
              </a:rPr>
              <a:t> : </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sz="1200" i="1" dirty="0" smtClean="0">
                <a:latin typeface="Tahoma" panose="020B0604030504040204" pitchFamily="34" charset="0"/>
                <a:ea typeface="Tahoma" panose="020B0604030504040204" pitchFamily="34" charset="0"/>
                <a:cs typeface="Tahoma" panose="020B0604030504040204" pitchFamily="34" charset="0"/>
              </a:rPr>
              <a:t>Pour préciser ce point, nous avons identifié un risque éventuel : la </a:t>
            </a:r>
            <a:r>
              <a:rPr lang="fr-FR" sz="1200" i="1" dirty="0" err="1" smtClean="0">
                <a:latin typeface="Tahoma" panose="020B0604030504040204" pitchFamily="34" charset="0"/>
                <a:ea typeface="Tahoma" panose="020B0604030504040204" pitchFamily="34" charset="0"/>
                <a:cs typeface="Tahoma" panose="020B0604030504040204" pitchFamily="34" charset="0"/>
              </a:rPr>
              <a:t>paratuberculose</a:t>
            </a:r>
            <a:r>
              <a:rPr lang="fr-FR" sz="1200" i="1" dirty="0" smtClean="0">
                <a:latin typeface="Tahoma" panose="020B0604030504040204" pitchFamily="34" charset="0"/>
                <a:ea typeface="Tahoma" panose="020B0604030504040204" pitchFamily="34" charset="0"/>
                <a:cs typeface="Tahoma" panose="020B0604030504040204" pitchFamily="34" charset="0"/>
              </a:rPr>
              <a:t>, qui est surtout un risque pour les jeunes bovins. Nous avons pris la décision avec tous les agriculteurs du projet, de ne prendre aucun risque et donc de ne pas utiliser le </a:t>
            </a:r>
            <a:r>
              <a:rPr lang="fr-FR" sz="1200" i="1" dirty="0" err="1" smtClean="0">
                <a:latin typeface="Tahoma" panose="020B0604030504040204" pitchFamily="34" charset="0"/>
                <a:ea typeface="Tahoma" panose="020B0604030504040204" pitchFamily="34" charset="0"/>
                <a:cs typeface="Tahoma" panose="020B0604030504040204" pitchFamily="34" charset="0"/>
              </a:rPr>
              <a:t>digestat</a:t>
            </a:r>
            <a:r>
              <a:rPr lang="fr-FR" sz="1200" i="1" dirty="0" smtClean="0">
                <a:latin typeface="Tahoma" panose="020B0604030504040204" pitchFamily="34" charset="0"/>
                <a:ea typeface="Tahoma" panose="020B0604030504040204" pitchFamily="34" charset="0"/>
                <a:cs typeface="Tahoma" panose="020B0604030504040204" pitchFamily="34" charset="0"/>
              </a:rPr>
              <a:t> (ni solide, ni liquide) sur les pâtures.</a:t>
            </a:r>
            <a:r>
              <a:rPr lang="fr-FR" i="1" dirty="0" smtClean="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sz="1200" dirty="0" smtClean="0">
                <a:latin typeface="Tahoma" panose="020B0604030504040204" pitchFamily="34" charset="0"/>
                <a:ea typeface="Tahoma" panose="020B0604030504040204" pitchFamily="34" charset="0"/>
                <a:cs typeface="Tahoma" panose="020B0604030504040204" pitchFamily="34" charset="0"/>
              </a:rPr>
              <a:t>(un responsable de projet en Mayenne).</a:t>
            </a:r>
            <a:endParaRPr lang="fr-FR" sz="12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4"/>
          <a:stretch>
            <a:fillRect/>
          </a:stretch>
        </p:blipFill>
        <p:spPr>
          <a:xfrm>
            <a:off x="9492344" y="1512199"/>
            <a:ext cx="1646084" cy="2326421"/>
          </a:xfrm>
          <a:prstGeom prst="rect">
            <a:avLst/>
          </a:prstGeom>
        </p:spPr>
      </p:pic>
      <p:sp>
        <p:nvSpPr>
          <p:cNvPr id="6" name="Rectangle 5"/>
          <p:cNvSpPr/>
          <p:nvPr/>
        </p:nvSpPr>
        <p:spPr>
          <a:xfrm>
            <a:off x="9492344" y="3856586"/>
            <a:ext cx="1354858" cy="215444"/>
          </a:xfrm>
          <a:prstGeom prst="rect">
            <a:avLst/>
          </a:prstGeom>
        </p:spPr>
        <p:txBody>
          <a:bodyPr wrap="none">
            <a:spAutoFit/>
          </a:bodyPr>
          <a:lstStyle/>
          <a:p>
            <a:pPr algn="just">
              <a:spcAft>
                <a:spcPts val="0"/>
              </a:spcAft>
            </a:pPr>
            <a:r>
              <a:rPr lang="fr-FR" sz="800" dirty="0">
                <a:latin typeface="Tahoma" panose="020B0604030504040204" pitchFamily="34" charset="0"/>
                <a:ea typeface="Calibri" panose="020F0502020204030204" pitchFamily="34" charset="0"/>
                <a:cs typeface="Times New Roman" panose="02020603050405020304" pitchFamily="18" charset="0"/>
              </a:rPr>
              <a:t>Voir p. 16/89 et suivantes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space réservé du numéro de diapositive 6"/>
          <p:cNvSpPr>
            <a:spLocks noGrp="1"/>
          </p:cNvSpPr>
          <p:nvPr>
            <p:ph type="sldNum" sz="quarter" idx="12"/>
          </p:nvPr>
        </p:nvSpPr>
        <p:spPr/>
        <p:txBody>
          <a:bodyPr/>
          <a:lstStyle/>
          <a:p>
            <a:fld id="{5253F130-22FD-436E-B233-0C12E2367D8F}" type="slidenum">
              <a:rPr lang="fr-FR" smtClean="0"/>
              <a:t>15</a:t>
            </a:fld>
            <a:endParaRPr lang="fr-FR"/>
          </a:p>
        </p:txBody>
      </p:sp>
    </p:spTree>
    <p:extLst>
      <p:ext uri="{BB962C8B-B14F-4D97-AF65-F5344CB8AC3E}">
        <p14:creationId xmlns:p14="http://schemas.microsoft.com/office/powerpoint/2010/main" val="109329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26442" y="472538"/>
            <a:ext cx="5934975" cy="527145"/>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LE DIGESTAT ENRICHIT-IL LES SOLS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224540" y="1420943"/>
            <a:ext cx="3129746"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Cette question est cruciale !</a:t>
            </a:r>
            <a:endParaRPr lang="fr-FR" dirty="0">
              <a:latin typeface="Tahoma" panose="020B0604030504040204" pitchFamily="34" charset="0"/>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7" name="Rectangle 6"/>
          <p:cNvSpPr/>
          <p:nvPr/>
        </p:nvSpPr>
        <p:spPr>
          <a:xfrm>
            <a:off x="3341812" y="4488633"/>
            <a:ext cx="7048603"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Voir l’extrait du webinaire :  </a:t>
            </a:r>
            <a:r>
              <a:rPr lang="fr-FR" dirty="0">
                <a:latin typeface="ABCFavorit-Regular"/>
                <a:hlinkClick r:id="rId3"/>
              </a:rPr>
              <a:t>https://dai.ly/k74yKTvbKTTp3KzDXFp</a:t>
            </a:r>
            <a:r>
              <a:rPr lang="fr-FR" dirty="0">
                <a:latin typeface="ABCFavorit-Regular"/>
              </a:rPr>
              <a:t> </a:t>
            </a:r>
            <a:endParaRPr lang="fr-FR" dirty="0"/>
          </a:p>
        </p:txBody>
      </p:sp>
      <p:sp>
        <p:nvSpPr>
          <p:cNvPr id="8" name="Rectangle 7"/>
          <p:cNvSpPr/>
          <p:nvPr/>
        </p:nvSpPr>
        <p:spPr>
          <a:xfrm>
            <a:off x="3341812" y="5108054"/>
            <a:ext cx="7936877" cy="369332"/>
          </a:xfrm>
          <a:prstGeom prst="rect">
            <a:avLst/>
          </a:prstGeom>
        </p:spPr>
        <p:txBody>
          <a:bodyPr wrap="squar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Voir le webinaire en entier : </a:t>
            </a:r>
            <a:r>
              <a:rPr lang="fr-FR" dirty="0" smtClean="0">
                <a:hlinkClick r:id="rId4" action="ppaction://hlinkfile"/>
              </a:rPr>
              <a:t>L'impact </a:t>
            </a:r>
            <a:r>
              <a:rPr lang="fr-FR" dirty="0">
                <a:hlinkClick r:id="rId4" action="ppaction://hlinkfile"/>
              </a:rPr>
              <a:t>des </a:t>
            </a:r>
            <a:r>
              <a:rPr lang="fr-FR" dirty="0" err="1">
                <a:hlinkClick r:id="rId4" action="ppaction://hlinkfile"/>
              </a:rPr>
              <a:t>digestats</a:t>
            </a:r>
            <a:r>
              <a:rPr lang="fr-FR" dirty="0">
                <a:hlinkClick r:id="rId4" action="ppaction://hlinkfile"/>
              </a:rPr>
              <a:t> sur le sol </a:t>
            </a:r>
            <a:r>
              <a:rPr lang="fr-FR" dirty="0" smtClean="0">
                <a:hlinkClick r:id="rId4" action="ppaction://hlinkfile"/>
              </a:rPr>
              <a:t>26-06-2022</a:t>
            </a:r>
            <a:endParaRPr lang="fr-FR" dirty="0"/>
          </a:p>
        </p:txBody>
      </p:sp>
      <p:sp>
        <p:nvSpPr>
          <p:cNvPr id="11" name="Rectangle 10"/>
          <p:cNvSpPr/>
          <p:nvPr/>
        </p:nvSpPr>
        <p:spPr>
          <a:xfrm>
            <a:off x="2905293" y="1855375"/>
            <a:ext cx="8111049" cy="1477328"/>
          </a:xfrm>
          <a:prstGeom prst="rect">
            <a:avLst/>
          </a:prstGeom>
        </p:spPr>
        <p:txBody>
          <a:bodyPr wrap="square">
            <a:spAutoFit/>
          </a:bodyPr>
          <a:lstStyle/>
          <a:p>
            <a:pPr>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Quoi de mieux pour y répondre que de visionner un webinaire qui a été organisé par la coopérative </a:t>
            </a:r>
            <a:r>
              <a:rPr lang="fr-FR" dirty="0" err="1" smtClean="0">
                <a:latin typeface="Tahoma" panose="020B0604030504040204" pitchFamily="34" charset="0"/>
                <a:ea typeface="Calibri" panose="020F0502020204030204" pitchFamily="34" charset="0"/>
                <a:cs typeface="Times New Roman" panose="02020603050405020304" pitchFamily="18" charset="0"/>
              </a:rPr>
              <a:t>Rhizobiome</a:t>
            </a:r>
            <a:r>
              <a:rPr lang="fr-FR" dirty="0">
                <a:latin typeface="Tahoma" panose="020B0604030504040204" pitchFamily="34" charset="0"/>
                <a:ea typeface="Calibri" panose="020F0502020204030204" pitchFamily="34" charset="0"/>
                <a:cs typeface="Times New Roman" panose="02020603050405020304" pitchFamily="18" charset="0"/>
              </a:rPr>
              <a:t> </a:t>
            </a:r>
            <a:r>
              <a:rPr lang="fr-FR" dirty="0" smtClean="0">
                <a:latin typeface="Tahoma" panose="020B0604030504040204" pitchFamily="34" charset="0"/>
                <a:ea typeface="Calibri" panose="020F0502020204030204" pitchFamily="34" charset="0"/>
                <a:cs typeface="Times New Roman" panose="02020603050405020304" pitchFamily="18" charset="0"/>
              </a:rPr>
              <a:t>(Tarn) le 26 avril 2022. Le sujet a été traité par </a:t>
            </a:r>
            <a:r>
              <a:rPr lang="fr-FR" dirty="0" smtClean="0">
                <a:solidFill>
                  <a:schemeClr val="accent5"/>
                </a:solidFill>
                <a:latin typeface="Tahoma" panose="020B0604030504040204" pitchFamily="34" charset="0"/>
                <a:ea typeface="Calibri" panose="020F0502020204030204" pitchFamily="34" charset="0"/>
                <a:cs typeface="Times New Roman" panose="02020603050405020304" pitchFamily="18" charset="0"/>
              </a:rPr>
              <a:t>Battle </a:t>
            </a:r>
            <a:r>
              <a:rPr lang="fr-FR" dirty="0">
                <a:solidFill>
                  <a:schemeClr val="accent5"/>
                </a:solidFill>
                <a:latin typeface="Tahoma" panose="020B0604030504040204" pitchFamily="34" charset="0"/>
                <a:ea typeface="Calibri" panose="020F0502020204030204" pitchFamily="34" charset="0"/>
                <a:cs typeface="Times New Roman" panose="02020603050405020304" pitchFamily="18" charset="0"/>
              </a:rPr>
              <a:t>KARIMI</a:t>
            </a:r>
            <a:r>
              <a:rPr lang="fr-FR" dirty="0">
                <a:latin typeface="Tahoma" panose="020B0604030504040204" pitchFamily="34" charset="0"/>
                <a:ea typeface="Calibri" panose="020F0502020204030204" pitchFamily="34" charset="0"/>
                <a:cs typeface="Times New Roman" panose="02020603050405020304" pitchFamily="18" charset="0"/>
              </a:rPr>
              <a:t>, docteure en écologie microbienne des sols à l’Université de France Comté. </a:t>
            </a:r>
            <a:r>
              <a:rPr lang="fr-FR" dirty="0" smtClean="0">
                <a:latin typeface="Tahoma" panose="020B0604030504040204" pitchFamily="34" charset="0"/>
                <a:ea typeface="Calibri" panose="020F0502020204030204" pitchFamily="34" charset="0"/>
                <a:cs typeface="Times New Roman" panose="02020603050405020304" pitchFamily="18" charset="0"/>
              </a:rPr>
              <a:t>Elle a </a:t>
            </a:r>
            <a:r>
              <a:rPr lang="fr-FR" dirty="0">
                <a:latin typeface="Tahoma" panose="020B0604030504040204" pitchFamily="34" charset="0"/>
                <a:ea typeface="Calibri" panose="020F0502020204030204" pitchFamily="34" charset="0"/>
                <a:cs typeface="Times New Roman" panose="02020603050405020304" pitchFamily="18" charset="0"/>
              </a:rPr>
              <a:t>travaillé avec Lionel RANGEARD de l’INRAE de Dijon</a:t>
            </a:r>
            <a:r>
              <a:rPr lang="fr-FR" dirty="0" smtClean="0">
                <a:latin typeface="Tahoma" panose="020B060403050404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7093624" y="3056015"/>
            <a:ext cx="4135586" cy="276999"/>
          </a:xfrm>
          <a:prstGeom prst="rect">
            <a:avLst/>
          </a:prstGeom>
        </p:spPr>
        <p:txBody>
          <a:bodyPr wrap="square">
            <a:spAutoFit/>
          </a:bodyPr>
          <a:lstStyle/>
          <a:p>
            <a:pPr>
              <a:spcAft>
                <a:spcPts val="0"/>
              </a:spcAft>
            </a:pPr>
            <a:r>
              <a:rPr lang="fr-FR" sz="1200" dirty="0" smtClean="0">
                <a:latin typeface="Tahoma" panose="020B0604030504040204" pitchFamily="34" charset="0"/>
                <a:ea typeface="Calibri" panose="020F0502020204030204" pitchFamily="34" charset="0"/>
                <a:cs typeface="Times New Roman" panose="02020603050405020304" pitchFamily="18" charset="0"/>
              </a:rPr>
              <a:t>Voir son bureau d’étude : </a:t>
            </a:r>
            <a:r>
              <a:rPr lang="fr-FR" sz="1200" dirty="0" smtClean="0">
                <a:solidFill>
                  <a:srgbClr val="0563C1"/>
                </a:solidFill>
                <a:latin typeface="Tahoma" panose="020B0604030504040204" pitchFamily="34" charset="0"/>
                <a:ea typeface="Calibri" panose="020F0502020204030204" pitchFamily="34" charset="0"/>
                <a:cs typeface="Times New Roman" panose="02020603050405020304" pitchFamily="18" charset="0"/>
                <a:hlinkClick r:id="rId5"/>
              </a:rPr>
              <a:t>https</a:t>
            </a:r>
            <a:r>
              <a:rPr lang="fr-FR" sz="1200" dirty="0">
                <a:solidFill>
                  <a:srgbClr val="0563C1"/>
                </a:solidFill>
                <a:latin typeface="Tahoma" panose="020B0604030504040204" pitchFamily="34" charset="0"/>
                <a:ea typeface="Calibri" panose="020F0502020204030204" pitchFamily="34" charset="0"/>
                <a:cs typeface="Times New Roman" panose="02020603050405020304" pitchFamily="18" charset="0"/>
                <a:hlinkClick r:id="rId5"/>
              </a:rPr>
              <a:t>://novasol-experts.com</a:t>
            </a:r>
            <a:r>
              <a:rPr lang="fr-FR" sz="1200" dirty="0" smtClean="0">
                <a:solidFill>
                  <a:srgbClr val="0563C1"/>
                </a:solidFill>
                <a:latin typeface="Tahoma" panose="020B0604030504040204" pitchFamily="34" charset="0"/>
                <a:ea typeface="Calibri" panose="020F0502020204030204" pitchFamily="34" charset="0"/>
                <a:cs typeface="Times New Roman" panose="02020603050405020304" pitchFamily="18" charset="0"/>
                <a:hlinkClick r:id="rId5"/>
              </a:rPr>
              <a:t>/</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rot="20804964">
            <a:off x="334464" y="4157281"/>
            <a:ext cx="3791423" cy="523220"/>
          </a:xfrm>
          <a:prstGeom prst="rect">
            <a:avLst/>
          </a:prstGeom>
          <a:noFill/>
        </p:spPr>
        <p:txBody>
          <a:bodyPr wrap="none" lIns="91440" tIns="45720" rIns="91440" bIns="45720">
            <a:spAutoFit/>
          </a:bodyPr>
          <a:lstStyle/>
          <a:p>
            <a:pPr algn="ctr"/>
            <a:r>
              <a:rPr lang="fr-FR" sz="2800" b="1" cap="none" spc="0" dirty="0" smtClean="0">
                <a:ln w="22225">
                  <a:solidFill>
                    <a:schemeClr val="accent2"/>
                  </a:solidFill>
                  <a:prstDash val="solid"/>
                </a:ln>
                <a:solidFill>
                  <a:schemeClr val="accent2">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À voir absolument ! </a:t>
            </a:r>
            <a:endParaRPr lang="fr-FR" sz="2800" b="1" cap="none" spc="0" dirty="0">
              <a:ln w="22225">
                <a:solidFill>
                  <a:schemeClr val="accent2"/>
                </a:solidFill>
                <a:prstDash val="solid"/>
              </a:ln>
              <a:solidFill>
                <a:schemeClr val="accent2">
                  <a:lumMod val="40000"/>
                  <a:lumOff val="60000"/>
                </a:schemeClr>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4" name="Image 13"/>
          <p:cNvPicPr>
            <a:picLocks noChangeAspect="1"/>
          </p:cNvPicPr>
          <p:nvPr/>
        </p:nvPicPr>
        <p:blipFill>
          <a:blip r:embed="rId6"/>
          <a:stretch>
            <a:fillRect/>
          </a:stretch>
        </p:blipFill>
        <p:spPr>
          <a:xfrm>
            <a:off x="1224540" y="1925939"/>
            <a:ext cx="1655555" cy="1282949"/>
          </a:xfrm>
          <a:prstGeom prst="rect">
            <a:avLst/>
          </a:prstGeom>
        </p:spPr>
      </p:pic>
      <p:sp>
        <p:nvSpPr>
          <p:cNvPr id="15" name="Rectangle 14"/>
          <p:cNvSpPr/>
          <p:nvPr/>
        </p:nvSpPr>
        <p:spPr>
          <a:xfrm>
            <a:off x="1089064" y="3221896"/>
            <a:ext cx="1924102" cy="646331"/>
          </a:xfrm>
          <a:prstGeom prst="rect">
            <a:avLst/>
          </a:prstGeom>
        </p:spPr>
        <p:txBody>
          <a:bodyPr wrap="square">
            <a:spAutoFit/>
          </a:bodyPr>
          <a:lstStyle/>
          <a:p>
            <a:pPr>
              <a:spcAft>
                <a:spcPts val="0"/>
              </a:spcAft>
            </a:pPr>
            <a:r>
              <a:rPr lang="fr-FR" sz="1200" dirty="0" smtClean="0">
                <a:latin typeface="Tahoma" panose="020B0604030504040204" pitchFamily="34" charset="0"/>
                <a:ea typeface="Calibri" panose="020F0502020204030204" pitchFamily="34" charset="0"/>
                <a:cs typeface="Times New Roman" panose="02020603050405020304" pitchFamily="18" charset="0"/>
              </a:rPr>
              <a:t>Battle KARIMI, docteure en écologie microbienne des sols.</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p>
            <a:fld id="{5253F130-22FD-436E-B233-0C12E2367D8F}" type="slidenum">
              <a:rPr lang="fr-FR" smtClean="0"/>
              <a:t>16</a:t>
            </a:fld>
            <a:endParaRPr lang="fr-FR"/>
          </a:p>
        </p:txBody>
      </p:sp>
    </p:spTree>
    <p:extLst>
      <p:ext uri="{BB962C8B-B14F-4D97-AF65-F5344CB8AC3E}">
        <p14:creationId xmlns:p14="http://schemas.microsoft.com/office/powerpoint/2010/main" val="163637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11" grpId="0"/>
      <p:bldP spid="12"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538031" y="1909260"/>
            <a:ext cx="7186283" cy="3833192"/>
          </a:xfrm>
          <a:prstGeom prst="rect">
            <a:avLst/>
          </a:prstGeom>
        </p:spPr>
      </p:pic>
      <p:pic>
        <p:nvPicPr>
          <p:cNvPr id="5" name="Image 4"/>
          <p:cNvPicPr>
            <a:picLocks noChangeAspect="1"/>
          </p:cNvPicPr>
          <p:nvPr/>
        </p:nvPicPr>
        <p:blipFill>
          <a:blip r:embed="rId3"/>
          <a:stretch>
            <a:fillRect/>
          </a:stretch>
        </p:blipFill>
        <p:spPr>
          <a:xfrm>
            <a:off x="7150973" y="5495193"/>
            <a:ext cx="4664250" cy="121441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9" name="Titre 1"/>
          <p:cNvSpPr txBox="1">
            <a:spLocks/>
          </p:cNvSpPr>
          <p:nvPr/>
        </p:nvSpPr>
        <p:spPr>
          <a:xfrm>
            <a:off x="2087912" y="339708"/>
            <a:ext cx="8440751" cy="495895"/>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QUELS SONT LES CHIFFRES DE LA MÉTHANISATION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7519827" y="1715829"/>
            <a:ext cx="3595471" cy="276999"/>
          </a:xfrm>
          <a:prstGeom prst="rect">
            <a:avLst/>
          </a:prstGeom>
        </p:spPr>
        <p:txBody>
          <a:bodyPr wrap="none">
            <a:spAutoFit/>
          </a:bodyPr>
          <a:lstStyle/>
          <a:p>
            <a:r>
              <a:rPr lang="fr-FR" sz="1200" dirty="0" smtClean="0">
                <a:latin typeface="Tahoma" panose="020B0604030504040204" pitchFamily="34" charset="0"/>
                <a:ea typeface="Calibri" panose="020F0502020204030204" pitchFamily="34" charset="0"/>
                <a:cs typeface="Times New Roman" panose="02020603050405020304" pitchFamily="18" charset="0"/>
              </a:rPr>
              <a:t>Source : </a:t>
            </a:r>
            <a:r>
              <a:rPr lang="fr-FR" sz="1200" dirty="0">
                <a:latin typeface="Tahoma" panose="020B0604030504040204" pitchFamily="34" charset="0"/>
                <a:ea typeface="Tahoma" panose="020B0604030504040204" pitchFamily="34" charset="0"/>
                <a:cs typeface="Tahoma" panose="020B0604030504040204" pitchFamily="34" charset="0"/>
                <a:hlinkClick r:id="rId5"/>
              </a:rPr>
              <a:t>https://www.methafrance.fr/en-chiffres</a:t>
            </a:r>
            <a:r>
              <a:rPr lang="fr-FR" sz="1200" dirty="0">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1132155" y="901622"/>
            <a:ext cx="10280449" cy="941619"/>
          </a:xfrm>
          <a:prstGeom prst="rect">
            <a:avLst/>
          </a:prstGeom>
        </p:spPr>
        <p:txBody>
          <a:bodyPr wrap="square">
            <a:spAutoFit/>
          </a:bodyPr>
          <a:lstStyle/>
          <a:p>
            <a:r>
              <a:rPr lang="fr-FR" dirty="0" err="1" smtClean="0">
                <a:solidFill>
                  <a:srgbClr val="000000"/>
                </a:solidFill>
                <a:latin typeface="Poppins"/>
              </a:rPr>
              <a:t>MéthaFrance</a:t>
            </a:r>
            <a:r>
              <a:rPr lang="fr-FR" dirty="0" smtClean="0">
                <a:solidFill>
                  <a:srgbClr val="000000"/>
                </a:solidFill>
                <a:latin typeface="Poppins"/>
              </a:rPr>
              <a:t> est un portail national d’informations grand public dédié à la méthanisation. Il a été créé par le syndicat </a:t>
            </a:r>
            <a:r>
              <a:rPr lang="fr-FR" dirty="0">
                <a:solidFill>
                  <a:srgbClr val="000000"/>
                </a:solidFill>
                <a:latin typeface="Poppins"/>
              </a:rPr>
              <a:t>des énergies renouvelables, en collaboration avec un consortium d’acteurs représentatifs de la </a:t>
            </a:r>
            <a:r>
              <a:rPr lang="fr-FR" dirty="0" smtClean="0">
                <a:solidFill>
                  <a:srgbClr val="000000"/>
                </a:solidFill>
                <a:latin typeface="Poppins"/>
              </a:rPr>
              <a:t>filière</a:t>
            </a:r>
            <a:r>
              <a:rPr lang="fr-FR" dirty="0">
                <a:solidFill>
                  <a:srgbClr val="000000"/>
                </a:solidFill>
                <a:latin typeface="Poppins"/>
              </a:rPr>
              <a:t>.</a:t>
            </a:r>
            <a:endParaRPr lang="fr-FR" dirty="0"/>
          </a:p>
        </p:txBody>
      </p:sp>
      <p:sp>
        <p:nvSpPr>
          <p:cNvPr id="3" name="Espace réservé du numéro de diapositive 2"/>
          <p:cNvSpPr>
            <a:spLocks noGrp="1"/>
          </p:cNvSpPr>
          <p:nvPr>
            <p:ph type="sldNum" sz="quarter" idx="12"/>
          </p:nvPr>
        </p:nvSpPr>
        <p:spPr/>
        <p:txBody>
          <a:bodyPr/>
          <a:lstStyle/>
          <a:p>
            <a:fld id="{5253F130-22FD-436E-B233-0C12E2367D8F}" type="slidenum">
              <a:rPr lang="fr-FR" smtClean="0"/>
              <a:t>17</a:t>
            </a:fld>
            <a:endParaRPr lang="fr-FR"/>
          </a:p>
        </p:txBody>
      </p:sp>
    </p:spTree>
    <p:extLst>
      <p:ext uri="{BB962C8B-B14F-4D97-AF65-F5344CB8AC3E}">
        <p14:creationId xmlns:p14="http://schemas.microsoft.com/office/powerpoint/2010/main" val="31641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874574" y="1157475"/>
            <a:ext cx="5049138" cy="1905518"/>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1" name="Titre 1"/>
          <p:cNvSpPr txBox="1">
            <a:spLocks/>
          </p:cNvSpPr>
          <p:nvPr/>
        </p:nvSpPr>
        <p:spPr>
          <a:xfrm>
            <a:off x="2087912" y="339708"/>
            <a:ext cx="8379791" cy="461481"/>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QUELS SONT LES CHIFFRES DE LA MÉTHANISATION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a:stretch>
            <a:fillRect/>
          </a:stretch>
        </p:blipFill>
        <p:spPr>
          <a:xfrm>
            <a:off x="707488" y="3182328"/>
            <a:ext cx="5126431" cy="2310298"/>
          </a:xfrm>
          <a:prstGeom prst="rect">
            <a:avLst/>
          </a:prstGeom>
        </p:spPr>
      </p:pic>
      <p:pic>
        <p:nvPicPr>
          <p:cNvPr id="13" name="Image 12"/>
          <p:cNvPicPr>
            <a:picLocks noChangeAspect="1"/>
          </p:cNvPicPr>
          <p:nvPr/>
        </p:nvPicPr>
        <p:blipFill>
          <a:blip r:embed="rId5"/>
          <a:stretch>
            <a:fillRect/>
          </a:stretch>
        </p:blipFill>
        <p:spPr>
          <a:xfrm>
            <a:off x="6738711" y="1851620"/>
            <a:ext cx="4978924" cy="3024804"/>
          </a:xfrm>
          <a:prstGeom prst="rect">
            <a:avLst/>
          </a:prstGeom>
        </p:spPr>
      </p:pic>
      <p:sp>
        <p:nvSpPr>
          <p:cNvPr id="3" name="Espace réservé du numéro de diapositive 2"/>
          <p:cNvSpPr>
            <a:spLocks noGrp="1"/>
          </p:cNvSpPr>
          <p:nvPr>
            <p:ph type="sldNum" sz="quarter" idx="12"/>
          </p:nvPr>
        </p:nvSpPr>
        <p:spPr/>
        <p:txBody>
          <a:bodyPr/>
          <a:lstStyle/>
          <a:p>
            <a:fld id="{5253F130-22FD-436E-B233-0C12E2367D8F}" type="slidenum">
              <a:rPr lang="fr-FR" smtClean="0"/>
              <a:t>18</a:t>
            </a:fld>
            <a:endParaRPr lang="fr-FR"/>
          </a:p>
        </p:txBody>
      </p:sp>
    </p:spTree>
    <p:extLst>
      <p:ext uri="{BB962C8B-B14F-4D97-AF65-F5344CB8AC3E}">
        <p14:creationId xmlns:p14="http://schemas.microsoft.com/office/powerpoint/2010/main" val="92512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1" name="Rectangle 10"/>
          <p:cNvSpPr/>
          <p:nvPr/>
        </p:nvSpPr>
        <p:spPr>
          <a:xfrm>
            <a:off x="1069730" y="1541171"/>
            <a:ext cx="6096000" cy="1200329"/>
          </a:xfrm>
          <a:prstGeom prst="rect">
            <a:avLst/>
          </a:prstGeom>
        </p:spPr>
        <p:txBody>
          <a:bodyPr>
            <a:spAutoFit/>
          </a:bodyPr>
          <a:lstStyle/>
          <a:p>
            <a:pPr marL="285750" indent="-285750">
              <a:buFontTx/>
              <a:buChar char="-"/>
            </a:pPr>
            <a:r>
              <a:rPr lang="fr-FR" dirty="0">
                <a:solidFill>
                  <a:srgbClr val="444444"/>
                </a:solidFill>
                <a:latin typeface="Arial" panose="020B0604020202020204" pitchFamily="34" charset="0"/>
              </a:rPr>
              <a:t>encourager les projets de taille </a:t>
            </a:r>
            <a:r>
              <a:rPr lang="fr-FR" dirty="0" smtClean="0">
                <a:solidFill>
                  <a:srgbClr val="444444"/>
                </a:solidFill>
                <a:latin typeface="Arial" panose="020B0604020202020204" pitchFamily="34" charset="0"/>
              </a:rPr>
              <a:t>humaine, d’autant plus que la question de l’effet sur les sols n’est pas réglée.  Le projets modestes limitent ainsi les transports</a:t>
            </a:r>
            <a:r>
              <a:rPr lang="fr-FR" dirty="0">
                <a:solidFill>
                  <a:srgbClr val="444444"/>
                </a:solidFill>
                <a:latin typeface="Arial" panose="020B0604020202020204" pitchFamily="34" charset="0"/>
              </a:rPr>
              <a:t>, les risques de contaminations, </a:t>
            </a:r>
            <a:r>
              <a:rPr lang="fr-FR" dirty="0" err="1">
                <a:solidFill>
                  <a:srgbClr val="444444"/>
                </a:solidFill>
                <a:latin typeface="Arial" panose="020B0604020202020204" pitchFamily="34" charset="0"/>
              </a:rPr>
              <a:t>etc</a:t>
            </a:r>
            <a:r>
              <a:rPr lang="fr-FR" dirty="0">
                <a:solidFill>
                  <a:srgbClr val="444444"/>
                </a:solidFill>
                <a:latin typeface="Arial" panose="020B0604020202020204" pitchFamily="34" charset="0"/>
              </a:rPr>
              <a:t> ;</a:t>
            </a:r>
          </a:p>
        </p:txBody>
      </p:sp>
      <p:sp>
        <p:nvSpPr>
          <p:cNvPr id="12" name="Rectangle 11"/>
          <p:cNvSpPr/>
          <p:nvPr/>
        </p:nvSpPr>
        <p:spPr>
          <a:xfrm>
            <a:off x="4621823" y="2655881"/>
            <a:ext cx="6096000" cy="646331"/>
          </a:xfrm>
          <a:prstGeom prst="rect">
            <a:avLst/>
          </a:prstGeom>
        </p:spPr>
        <p:txBody>
          <a:bodyPr>
            <a:spAutoFit/>
          </a:bodyPr>
          <a:lstStyle/>
          <a:p>
            <a:pPr marL="285750" indent="-285750">
              <a:buFontTx/>
              <a:buChar char="-"/>
            </a:pPr>
            <a:r>
              <a:rPr lang="fr-FR" dirty="0">
                <a:solidFill>
                  <a:srgbClr val="444444"/>
                </a:solidFill>
                <a:latin typeface="Arial" panose="020B0604020202020204" pitchFamily="34" charset="0"/>
              </a:rPr>
              <a:t>privilégier l'injection pour un meilleur rendement dans l'utilisation du gaz ;</a:t>
            </a:r>
          </a:p>
        </p:txBody>
      </p:sp>
      <p:sp>
        <p:nvSpPr>
          <p:cNvPr id="13" name="Rectangle 12"/>
          <p:cNvSpPr/>
          <p:nvPr/>
        </p:nvSpPr>
        <p:spPr>
          <a:xfrm>
            <a:off x="1069730" y="3328870"/>
            <a:ext cx="6096000" cy="1477328"/>
          </a:xfrm>
          <a:prstGeom prst="rect">
            <a:avLst/>
          </a:prstGeom>
        </p:spPr>
        <p:txBody>
          <a:bodyPr>
            <a:spAutoFit/>
          </a:bodyPr>
          <a:lstStyle/>
          <a:p>
            <a:pPr marL="285750" indent="-285750">
              <a:buFontTx/>
              <a:buChar char="-"/>
            </a:pPr>
            <a:r>
              <a:rPr lang="fr-FR" dirty="0">
                <a:solidFill>
                  <a:srgbClr val="444444"/>
                </a:solidFill>
                <a:latin typeface="Arial" panose="020B0604020202020204" pitchFamily="34" charset="0"/>
              </a:rPr>
              <a:t>si cogénération : utilisation rationnelle de la chaleur (pas de serres chauffées pour produire la spiruline ou des tomates en contre saison). Ne pas s’inventer de nouveaux </a:t>
            </a:r>
            <a:r>
              <a:rPr lang="fr-FR" dirty="0" smtClean="0">
                <a:solidFill>
                  <a:srgbClr val="444444"/>
                </a:solidFill>
                <a:latin typeface="Arial" panose="020B0604020202020204" pitchFamily="34" charset="0"/>
              </a:rPr>
              <a:t>besoins </a:t>
            </a:r>
            <a:r>
              <a:rPr lang="fr-FR" dirty="0">
                <a:solidFill>
                  <a:srgbClr val="444444"/>
                </a:solidFill>
                <a:latin typeface="Arial" panose="020B0604020202020204" pitchFamily="34" charset="0"/>
              </a:rPr>
              <a:t>pour justifier l’installation d’un </a:t>
            </a:r>
            <a:r>
              <a:rPr lang="fr-FR" dirty="0" err="1">
                <a:solidFill>
                  <a:srgbClr val="444444"/>
                </a:solidFill>
                <a:latin typeface="Arial" panose="020B0604020202020204" pitchFamily="34" charset="0"/>
              </a:rPr>
              <a:t>méthaniseur</a:t>
            </a:r>
            <a:r>
              <a:rPr lang="fr-FR" dirty="0">
                <a:solidFill>
                  <a:srgbClr val="444444"/>
                </a:solidFill>
                <a:latin typeface="Arial" panose="020B0604020202020204" pitchFamily="34" charset="0"/>
              </a:rPr>
              <a:t> ;</a:t>
            </a:r>
            <a:endParaRPr lang="fr-FR" dirty="0"/>
          </a:p>
        </p:txBody>
      </p:sp>
      <p:sp>
        <p:nvSpPr>
          <p:cNvPr id="15" name="Rectangle 14"/>
          <p:cNvSpPr/>
          <p:nvPr/>
        </p:nvSpPr>
        <p:spPr>
          <a:xfrm>
            <a:off x="4621823" y="4806198"/>
            <a:ext cx="6096000" cy="1200329"/>
          </a:xfrm>
          <a:prstGeom prst="rect">
            <a:avLst/>
          </a:prstGeom>
        </p:spPr>
        <p:txBody>
          <a:bodyPr>
            <a:spAutoFit/>
          </a:bodyPr>
          <a:lstStyle/>
          <a:p>
            <a:pPr marL="285750" indent="-285750">
              <a:buFontTx/>
              <a:buChar char="-"/>
            </a:pPr>
            <a:r>
              <a:rPr lang="fr-FR" dirty="0" smtClean="0">
                <a:solidFill>
                  <a:srgbClr val="444444"/>
                </a:solidFill>
                <a:latin typeface="Arial" panose="020B0604020202020204" pitchFamily="34" charset="0"/>
              </a:rPr>
              <a:t>préserver l’élevage en Mayenne, c’est préserver le bocage. La méthanisation peut y contribuer. Vigilance donc avec le maïs pour pourrait conduire à l’effet inverse à celui recherché. </a:t>
            </a:r>
            <a:endParaRPr lang="fr-FR" dirty="0">
              <a:solidFill>
                <a:srgbClr val="444444"/>
              </a:solidFill>
              <a:latin typeface="Arial" panose="020B0604020202020204" pitchFamily="34" charset="0"/>
            </a:endParaRPr>
          </a:p>
        </p:txBody>
      </p:sp>
      <p:sp>
        <p:nvSpPr>
          <p:cNvPr id="16" name="Rectangle 15"/>
          <p:cNvSpPr/>
          <p:nvPr/>
        </p:nvSpPr>
        <p:spPr>
          <a:xfrm>
            <a:off x="4621823" y="1134571"/>
            <a:ext cx="2949820" cy="382342"/>
          </a:xfrm>
          <a:prstGeom prst="rect">
            <a:avLst/>
          </a:prstGeom>
        </p:spPr>
        <p:txBody>
          <a:bodyPr wrap="square">
            <a:spAutoFit/>
          </a:bodyPr>
          <a:lstStyle/>
          <a:p>
            <a:r>
              <a:rPr lang="fr-FR" b="1" dirty="0" smtClean="0">
                <a:solidFill>
                  <a:schemeClr val="accent5"/>
                </a:solidFill>
                <a:latin typeface="Arial" panose="020B0604020202020204" pitchFamily="34" charset="0"/>
              </a:rPr>
              <a:t>Des modèles à privilégier</a:t>
            </a:r>
            <a:endParaRPr lang="fr-FR" b="1" dirty="0">
              <a:solidFill>
                <a:schemeClr val="accent5"/>
              </a:solidFill>
              <a:latin typeface="Arial" panose="020B0604020202020204" pitchFamily="34" charset="0"/>
            </a:endParaRPr>
          </a:p>
        </p:txBody>
      </p:sp>
      <p:sp>
        <p:nvSpPr>
          <p:cNvPr id="10" name="Titre 1"/>
          <p:cNvSpPr txBox="1">
            <a:spLocks/>
          </p:cNvSpPr>
          <p:nvPr/>
        </p:nvSpPr>
        <p:spPr>
          <a:xfrm>
            <a:off x="2249369" y="214533"/>
            <a:ext cx="7763607" cy="572614"/>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 FAUT-IL RETENIR DU MESSAGE DE LA FE 53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p:txBody>
          <a:bodyPr/>
          <a:lstStyle/>
          <a:p>
            <a:fld id="{5253F130-22FD-436E-B233-0C12E2367D8F}" type="slidenum">
              <a:rPr lang="fr-FR" smtClean="0"/>
              <a:t>19</a:t>
            </a:fld>
            <a:endParaRPr lang="fr-FR"/>
          </a:p>
        </p:txBody>
      </p:sp>
    </p:spTree>
    <p:extLst>
      <p:ext uri="{BB962C8B-B14F-4D97-AF65-F5344CB8AC3E}">
        <p14:creationId xmlns:p14="http://schemas.microsoft.com/office/powerpoint/2010/main" val="86965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97860" y="146464"/>
            <a:ext cx="10416988" cy="954107"/>
          </a:xfrm>
          <a:prstGeom prst="rect">
            <a:avLst/>
          </a:prstGeom>
          <a:noFill/>
        </p:spPr>
        <p:txBody>
          <a:bodyPr wrap="square" rtlCol="0">
            <a:spAutoFit/>
          </a:bodyPr>
          <a:lstStyle/>
          <a:p>
            <a:pPr algn="ctr"/>
            <a:r>
              <a:rPr lang="fr-FR"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QUI EST LA FÉDÉRATION POUR </a:t>
            </a:r>
          </a:p>
          <a:p>
            <a:pPr algn="ctr"/>
            <a:r>
              <a:rPr lang="fr-FR"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L’ENVIRONNEMENT EN MAYENNE (FE 53) ?</a:t>
            </a:r>
            <a:endParaRPr lang="fr-FR"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2"/>
          <a:stretch>
            <a:fillRect/>
          </a:stretch>
        </p:blipFill>
        <p:spPr>
          <a:xfrm>
            <a:off x="6275294" y="1109662"/>
            <a:ext cx="5696312" cy="4453007"/>
          </a:xfrm>
          <a:prstGeom prst="rect">
            <a:avLst/>
          </a:prstGeom>
        </p:spPr>
      </p:pic>
      <p:sp>
        <p:nvSpPr>
          <p:cNvPr id="4" name="ZoneTexte 3"/>
          <p:cNvSpPr txBox="1"/>
          <p:nvPr/>
        </p:nvSpPr>
        <p:spPr>
          <a:xfrm>
            <a:off x="341729" y="984030"/>
            <a:ext cx="6121817" cy="923330"/>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La FE 53 est une fédération : elle regroupe une trentaine d’associations ou collectifs, ce qui représente environ </a:t>
            </a:r>
          </a:p>
          <a:p>
            <a:r>
              <a:rPr lang="fr-FR" dirty="0" smtClean="0">
                <a:solidFill>
                  <a:schemeClr val="accent1"/>
                </a:solidFill>
                <a:latin typeface="Tahoma" panose="020B0604030504040204" pitchFamily="34" charset="0"/>
                <a:ea typeface="Tahoma" panose="020B0604030504040204" pitchFamily="34" charset="0"/>
                <a:cs typeface="Tahoma" panose="020B0604030504040204" pitchFamily="34" charset="0"/>
              </a:rPr>
              <a:t>1 500 adhérents</a:t>
            </a:r>
            <a:r>
              <a:rPr lang="fr-FR" dirty="0" smtClean="0">
                <a:latin typeface="Tahoma" panose="020B0604030504040204" pitchFamily="34" charset="0"/>
                <a:ea typeface="Tahoma" panose="020B0604030504040204" pitchFamily="34" charset="0"/>
                <a:cs typeface="Tahoma" panose="020B0604030504040204" pitchFamily="34" charset="0"/>
              </a:rPr>
              <a:t>.</a:t>
            </a:r>
          </a:p>
        </p:txBody>
      </p:sp>
      <p:sp>
        <p:nvSpPr>
          <p:cNvPr id="5" name="ZoneTexte 4"/>
          <p:cNvSpPr txBox="1"/>
          <p:nvPr/>
        </p:nvSpPr>
        <p:spPr>
          <a:xfrm>
            <a:off x="305870" y="1810088"/>
            <a:ext cx="5933559" cy="923330"/>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Elle a été créée en 2011 par trois personnes dont </a:t>
            </a:r>
            <a:br>
              <a:rPr lang="fr-FR" dirty="0" smtClean="0">
                <a:latin typeface="Tahoma" panose="020B0604030504040204" pitchFamily="34" charset="0"/>
                <a:ea typeface="Tahoma" panose="020B0604030504040204" pitchFamily="34" charset="0"/>
                <a:cs typeface="Tahoma" panose="020B0604030504040204" pitchFamily="34" charset="0"/>
              </a:rPr>
            </a:br>
            <a:r>
              <a:rPr lang="fr-FR" dirty="0" smtClean="0">
                <a:latin typeface="Tahoma" panose="020B0604030504040204" pitchFamily="34" charset="0"/>
                <a:ea typeface="Tahoma" panose="020B0604030504040204" pitchFamily="34" charset="0"/>
                <a:cs typeface="Tahoma" panose="020B0604030504040204" pitchFamily="34" charset="0"/>
              </a:rPr>
              <a:t>M. Roger GODEFROY. Elle dispose d’un </a:t>
            </a:r>
            <a:r>
              <a:rPr lang="fr-FR"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agrément</a:t>
            </a:r>
            <a:r>
              <a:rPr lang="fr-FR" dirty="0" smtClean="0">
                <a:latin typeface="Tahoma" panose="020B0604030504040204" pitchFamily="34" charset="0"/>
                <a:ea typeface="Tahoma" panose="020B0604030504040204" pitchFamily="34" charset="0"/>
                <a:cs typeface="Tahoma" panose="020B0604030504040204" pitchFamily="34" charset="0"/>
              </a:rPr>
              <a:t> au titre de la protection de la nature et d’une </a:t>
            </a:r>
            <a:r>
              <a:rPr lang="fr-FR" dirty="0" smtClean="0">
                <a:solidFill>
                  <a:schemeClr val="accent1"/>
                </a:solidFill>
                <a:latin typeface="Tahoma" panose="020B0604030504040204" pitchFamily="34" charset="0"/>
                <a:ea typeface="Tahoma" panose="020B0604030504040204" pitchFamily="34" charset="0"/>
                <a:cs typeface="Tahoma" panose="020B0604030504040204" pitchFamily="34" charset="0"/>
              </a:rPr>
              <a:t>habilitation</a:t>
            </a:r>
            <a:r>
              <a:rPr lang="fr-FR" dirty="0" smtClean="0">
                <a:latin typeface="Tahoma" panose="020B0604030504040204" pitchFamily="34" charset="0"/>
                <a:ea typeface="Tahoma" panose="020B0604030504040204" pitchFamily="34" charset="0"/>
                <a:cs typeface="Tahoma" panose="020B0604030504040204" pitchFamily="34" charset="0"/>
              </a:rPr>
              <a:t>.</a:t>
            </a:r>
          </a:p>
        </p:txBody>
      </p:sp>
      <p:sp>
        <p:nvSpPr>
          <p:cNvPr id="6" name="ZoneTexte 5"/>
          <p:cNvSpPr txBox="1"/>
          <p:nvPr/>
        </p:nvSpPr>
        <p:spPr>
          <a:xfrm>
            <a:off x="305870" y="2692209"/>
            <a:ext cx="5817018" cy="1477328"/>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Elle a surtout vocation à </a:t>
            </a:r>
            <a:r>
              <a:rPr lang="fr-FR" dirty="0" smtClean="0">
                <a:solidFill>
                  <a:schemeClr val="accent1"/>
                </a:solidFill>
                <a:latin typeface="Tahoma" panose="020B0604030504040204" pitchFamily="34" charset="0"/>
                <a:ea typeface="Tahoma" panose="020B0604030504040204" pitchFamily="34" charset="0"/>
                <a:cs typeface="Tahoma" panose="020B0604030504040204" pitchFamily="34" charset="0"/>
              </a:rPr>
              <a:t>faire entendre la voix des rive- </a:t>
            </a:r>
            <a:r>
              <a:rPr lang="fr-FR"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rains</a:t>
            </a:r>
            <a:r>
              <a:rPr lang="fr-FR" dirty="0" smtClean="0">
                <a:latin typeface="Tahoma" panose="020B0604030504040204" pitchFamily="34" charset="0"/>
                <a:ea typeface="Tahoma" panose="020B0604030504040204" pitchFamily="34" charset="0"/>
                <a:cs typeface="Tahoma" panose="020B0604030504040204" pitchFamily="34" charset="0"/>
              </a:rPr>
              <a:t>. Ni perdants, ni gagnants, telle est sa devise : il faut trouver si possible un terrain d’entente entre les riverains et les porteurs de projet. Le tout guidé par sa sensibilité environnementale (adhérente à FNE PDL).</a:t>
            </a:r>
          </a:p>
        </p:txBody>
      </p:sp>
      <p:sp>
        <p:nvSpPr>
          <p:cNvPr id="7" name="ZoneTexte 6"/>
          <p:cNvSpPr txBox="1"/>
          <p:nvPr/>
        </p:nvSpPr>
        <p:spPr>
          <a:xfrm>
            <a:off x="305870" y="4102695"/>
            <a:ext cx="6363867" cy="646331"/>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Elle n’est ni favorable au nucléaire, ni favorable à un </a:t>
            </a:r>
            <a:br>
              <a:rPr lang="fr-FR" dirty="0" smtClean="0">
                <a:latin typeface="Tahoma" panose="020B0604030504040204" pitchFamily="34" charset="0"/>
                <a:ea typeface="Tahoma" panose="020B0604030504040204" pitchFamily="34" charset="0"/>
                <a:cs typeface="Tahoma" panose="020B0604030504040204" pitchFamily="34" charset="0"/>
              </a:rPr>
            </a:br>
            <a:r>
              <a:rPr lang="fr-FR" dirty="0" smtClean="0">
                <a:latin typeface="Tahoma" panose="020B0604030504040204" pitchFamily="34" charset="0"/>
                <a:ea typeface="Tahoma" panose="020B0604030504040204" pitchFamily="34" charset="0"/>
                <a:cs typeface="Tahoma" panose="020B0604030504040204" pitchFamily="34" charset="0"/>
              </a:rPr>
              <a:t>retour à la bougie. Mais les </a:t>
            </a:r>
            <a:r>
              <a:rPr lang="fr-FR"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antitout n’y ont pas leur place</a:t>
            </a:r>
            <a:r>
              <a:rPr lang="fr-FR" dirty="0" smtClean="0">
                <a:latin typeface="Tahoma" panose="020B0604030504040204" pitchFamily="34" charset="0"/>
                <a:ea typeface="Tahoma" panose="020B0604030504040204" pitchFamily="34" charset="0"/>
                <a:cs typeface="Tahoma" panose="020B0604030504040204" pitchFamily="34" charset="0"/>
              </a:rPr>
              <a:t>.</a:t>
            </a:r>
          </a:p>
        </p:txBody>
      </p:sp>
      <p:sp>
        <p:nvSpPr>
          <p:cNvPr id="8" name="ZoneTexte 7"/>
          <p:cNvSpPr txBox="1"/>
          <p:nvPr/>
        </p:nvSpPr>
        <p:spPr>
          <a:xfrm>
            <a:off x="314152" y="4643594"/>
            <a:ext cx="5817021" cy="1200329"/>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Elle ne repose que sur du bénévolat, n’a donc aucun salarié et ne perçoit aucune subvention, ce qui la rend </a:t>
            </a:r>
            <a:r>
              <a:rPr lang="fr-FR" dirty="0" smtClean="0">
                <a:solidFill>
                  <a:schemeClr val="accent1"/>
                </a:solidFill>
                <a:latin typeface="Tahoma" panose="020B0604030504040204" pitchFamily="34" charset="0"/>
                <a:ea typeface="Tahoma" panose="020B0604030504040204" pitchFamily="34" charset="0"/>
                <a:cs typeface="Tahoma" panose="020B0604030504040204" pitchFamily="34" charset="0"/>
              </a:rPr>
              <a:t>indépendante</a:t>
            </a:r>
            <a:r>
              <a:rPr lang="fr-FR" dirty="0" smtClean="0">
                <a:latin typeface="Tahoma" panose="020B0604030504040204" pitchFamily="34" charset="0"/>
                <a:ea typeface="Tahoma" panose="020B0604030504040204" pitchFamily="34" charset="0"/>
                <a:cs typeface="Tahoma" panose="020B0604030504040204" pitchFamily="34" charset="0"/>
              </a:rPr>
              <a:t>. Elle ne vit que des cotisations des associations adhérentes. </a:t>
            </a:r>
          </a:p>
        </p:txBody>
      </p:sp>
      <p:sp>
        <p:nvSpPr>
          <p:cNvPr id="10" name="Rectangle 9"/>
          <p:cNvSpPr/>
          <p:nvPr/>
        </p:nvSpPr>
        <p:spPr>
          <a:xfrm>
            <a:off x="9572950" y="6348665"/>
            <a:ext cx="2619050" cy="307777"/>
          </a:xfrm>
          <a:prstGeom prst="rect">
            <a:avLst/>
          </a:prstGeom>
        </p:spPr>
        <p:txBody>
          <a:bodyPr wrap="none">
            <a:spAutoFit/>
          </a:bodyPr>
          <a:lstStyle/>
          <a:p>
            <a:r>
              <a:rPr lang="fr-FR" sz="1400" dirty="0" smtClean="0"/>
              <a:t>En savoir plus : </a:t>
            </a:r>
            <a:r>
              <a:rPr lang="fr-FR" sz="1400" dirty="0" smtClean="0">
                <a:hlinkClick r:id="rId3"/>
              </a:rPr>
              <a:t>https</a:t>
            </a:r>
            <a:r>
              <a:rPr lang="fr-FR" sz="1400" dirty="0">
                <a:hlinkClick r:id="rId3"/>
              </a:rPr>
              <a:t>://fe53.ovh</a:t>
            </a:r>
            <a:r>
              <a:rPr lang="fr-FR" sz="1400" dirty="0" smtClean="0">
                <a:hlinkClick r:id="rId3"/>
              </a:rPr>
              <a:t>/</a:t>
            </a:r>
            <a:r>
              <a:rPr lang="fr-FR" sz="1400" dirty="0" smtClean="0"/>
              <a:t> </a:t>
            </a:r>
            <a:endParaRPr lang="fr-FR" sz="1400" dirty="0"/>
          </a:p>
        </p:txBody>
      </p:sp>
      <p:sp>
        <p:nvSpPr>
          <p:cNvPr id="11" name="Rectangle 10"/>
          <p:cNvSpPr/>
          <p:nvPr/>
        </p:nvSpPr>
        <p:spPr>
          <a:xfrm>
            <a:off x="6239429" y="5558405"/>
            <a:ext cx="5246886" cy="276999"/>
          </a:xfrm>
          <a:prstGeom prst="rect">
            <a:avLst/>
          </a:prstGeom>
        </p:spPr>
        <p:txBody>
          <a:bodyPr wrap="none">
            <a:spAutoFit/>
          </a:bodyPr>
          <a:lstStyle/>
          <a:p>
            <a:r>
              <a:rPr lang="fr-FR" sz="1200" dirty="0" smtClean="0">
                <a:latin typeface="Tahoma" panose="020B0604030504040204" pitchFamily="34" charset="0"/>
                <a:ea typeface="Tahoma" panose="020B0604030504040204" pitchFamily="34" charset="0"/>
                <a:cs typeface="Tahoma" panose="020B0604030504040204" pitchFamily="34" charset="0"/>
              </a:rPr>
              <a:t>Les 27 associations ou collectifs adhérant à la FE 53 au 15 novembre 2023.</a:t>
            </a: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12" name="ZoneTexte 11"/>
          <p:cNvSpPr txBox="1"/>
          <p:nvPr/>
        </p:nvSpPr>
        <p:spPr>
          <a:xfrm>
            <a:off x="305870" y="5738491"/>
            <a:ext cx="6157676" cy="914811"/>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En 12 années d’existence, son bilan est le suivant : elle </a:t>
            </a:r>
            <a:br>
              <a:rPr lang="fr-FR" dirty="0" smtClean="0">
                <a:latin typeface="Tahoma" panose="020B0604030504040204" pitchFamily="34" charset="0"/>
                <a:ea typeface="Tahoma" panose="020B0604030504040204" pitchFamily="34" charset="0"/>
                <a:cs typeface="Tahoma" panose="020B0604030504040204" pitchFamily="34" charset="0"/>
              </a:rPr>
            </a:br>
            <a:r>
              <a:rPr lang="fr-FR" dirty="0" smtClean="0">
                <a:latin typeface="Tahoma" panose="020B0604030504040204" pitchFamily="34" charset="0"/>
                <a:ea typeface="Tahoma" panose="020B0604030504040204" pitchFamily="34" charset="0"/>
                <a:cs typeface="Tahoma" panose="020B0604030504040204" pitchFamily="34" charset="0"/>
              </a:rPr>
              <a:t>arrive à "peser" dans </a:t>
            </a:r>
            <a:r>
              <a:rPr lang="fr-FR" dirty="0" smtClean="0">
                <a:solidFill>
                  <a:schemeClr val="accent1"/>
                </a:solidFill>
                <a:latin typeface="Tahoma" panose="020B0604030504040204" pitchFamily="34" charset="0"/>
                <a:ea typeface="Tahoma" panose="020B0604030504040204" pitchFamily="34" charset="0"/>
                <a:cs typeface="Tahoma" panose="020B0604030504040204" pitchFamily="34" charset="0"/>
              </a:rPr>
              <a:t>50 %</a:t>
            </a:r>
            <a:r>
              <a:rPr lang="fr-FR" dirty="0" smtClean="0">
                <a:latin typeface="Tahoma" panose="020B0604030504040204" pitchFamily="34" charset="0"/>
                <a:ea typeface="Tahoma" panose="020B0604030504040204" pitchFamily="34" charset="0"/>
                <a:cs typeface="Tahoma" panose="020B0604030504040204" pitchFamily="34" charset="0"/>
              </a:rPr>
              <a:t> des dossiers défendus </a:t>
            </a:r>
            <a:br>
              <a:rPr lang="fr-FR" dirty="0" smtClean="0">
                <a:latin typeface="Tahoma" panose="020B0604030504040204" pitchFamily="34" charset="0"/>
                <a:ea typeface="Tahoma" panose="020B0604030504040204" pitchFamily="34" charset="0"/>
                <a:cs typeface="Tahoma" panose="020B0604030504040204" pitchFamily="34" charset="0"/>
              </a:rPr>
            </a:br>
            <a:r>
              <a:rPr lang="fr-FR" dirty="0" smtClean="0">
                <a:latin typeface="Tahoma" panose="020B0604030504040204" pitchFamily="34" charset="0"/>
                <a:ea typeface="Tahoma" panose="020B0604030504040204" pitchFamily="34" charset="0"/>
                <a:cs typeface="Tahoma" panose="020B0604030504040204" pitchFamily="34" charset="0"/>
              </a:rPr>
              <a:t>(</a:t>
            </a:r>
            <a:r>
              <a:rPr lang="fr-FR" dirty="0" err="1" smtClean="0">
                <a:latin typeface="Tahoma" panose="020B0604030504040204" pitchFamily="34" charset="0"/>
                <a:ea typeface="Tahoma" panose="020B0604030504040204" pitchFamily="34" charset="0"/>
                <a:cs typeface="Tahoma" panose="020B0604030504040204" pitchFamily="34" charset="0"/>
              </a:rPr>
              <a:t>Aprochim</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err="1" smtClean="0">
                <a:latin typeface="Tahoma" panose="020B0604030504040204" pitchFamily="34" charset="0"/>
                <a:ea typeface="Tahoma" panose="020B0604030504040204" pitchFamily="34" charset="0"/>
                <a:cs typeface="Tahoma" panose="020B0604030504040204" pitchFamily="34" charset="0"/>
              </a:rPr>
              <a:t>Lactalis</a:t>
            </a:r>
            <a:r>
              <a:rPr lang="fr-FR" dirty="0" smtClean="0">
                <a:latin typeface="Tahoma" panose="020B0604030504040204" pitchFamily="34" charset="0"/>
                <a:ea typeface="Tahoma" panose="020B0604030504040204" pitchFamily="34" charset="0"/>
                <a:cs typeface="Tahoma" panose="020B0604030504040204" pitchFamily="34" charset="0"/>
              </a:rPr>
              <a:t>, PFC, méthanisation, mines...)</a:t>
            </a: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4" name="Espace réservé du numéro de diapositive 13"/>
          <p:cNvSpPr>
            <a:spLocks noGrp="1"/>
          </p:cNvSpPr>
          <p:nvPr>
            <p:ph type="sldNum" sz="quarter" idx="12"/>
          </p:nvPr>
        </p:nvSpPr>
        <p:spPr/>
        <p:txBody>
          <a:bodyPr/>
          <a:lstStyle/>
          <a:p>
            <a:fld id="{5253F130-22FD-436E-B233-0C12E2367D8F}" type="slidenum">
              <a:rPr lang="fr-FR" smtClean="0"/>
              <a:t>2</a:t>
            </a:fld>
            <a:endParaRPr lang="fr-FR"/>
          </a:p>
        </p:txBody>
      </p:sp>
    </p:spTree>
    <p:extLst>
      <p:ext uri="{BB962C8B-B14F-4D97-AF65-F5344CB8AC3E}">
        <p14:creationId xmlns:p14="http://schemas.microsoft.com/office/powerpoint/2010/main" val="15221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3" name="Rectangle 2"/>
          <p:cNvSpPr/>
          <p:nvPr/>
        </p:nvSpPr>
        <p:spPr>
          <a:xfrm>
            <a:off x="4859216" y="1117916"/>
            <a:ext cx="3027484" cy="369332"/>
          </a:xfrm>
          <a:prstGeom prst="rect">
            <a:avLst/>
          </a:prstGeom>
        </p:spPr>
        <p:txBody>
          <a:bodyPr wrap="square">
            <a:spAutoFit/>
          </a:bodyPr>
          <a:lstStyle/>
          <a:p>
            <a:r>
              <a:rPr lang="fr-FR" b="1" dirty="0" smtClean="0">
                <a:solidFill>
                  <a:schemeClr val="accent5"/>
                </a:solidFill>
                <a:latin typeface="Arial" panose="020B0604020202020204" pitchFamily="34" charset="0"/>
              </a:rPr>
              <a:t>Un fil conducteur</a:t>
            </a:r>
            <a:r>
              <a:rPr lang="fr-FR" b="1" dirty="0" smtClean="0">
                <a:solidFill>
                  <a:srgbClr val="444444"/>
                </a:solidFill>
                <a:latin typeface="Arial" panose="020B0604020202020204" pitchFamily="34" charset="0"/>
              </a:rPr>
              <a:t> </a:t>
            </a:r>
            <a:r>
              <a:rPr lang="fr-FR" b="1" dirty="0" smtClean="0">
                <a:solidFill>
                  <a:schemeClr val="accent5"/>
                </a:solidFill>
                <a:latin typeface="Arial" panose="020B0604020202020204" pitchFamily="34" charset="0"/>
              </a:rPr>
              <a:t>sociétal</a:t>
            </a:r>
            <a:endParaRPr lang="fr-FR" b="1" dirty="0">
              <a:solidFill>
                <a:schemeClr val="accent5"/>
              </a:solidFill>
              <a:latin typeface="Arial" panose="020B0604020202020204" pitchFamily="34" charset="0"/>
            </a:endParaRPr>
          </a:p>
        </p:txBody>
      </p:sp>
      <p:sp>
        <p:nvSpPr>
          <p:cNvPr id="4" name="Rectangle 3"/>
          <p:cNvSpPr/>
          <p:nvPr/>
        </p:nvSpPr>
        <p:spPr>
          <a:xfrm>
            <a:off x="718039" y="1923255"/>
            <a:ext cx="6096000" cy="646331"/>
          </a:xfrm>
          <a:prstGeom prst="rect">
            <a:avLst/>
          </a:prstGeom>
        </p:spPr>
        <p:txBody>
          <a:bodyPr>
            <a:spAutoFit/>
          </a:bodyPr>
          <a:lstStyle/>
          <a:p>
            <a:pPr marL="285750" indent="-285750">
              <a:buFontTx/>
              <a:buChar char="-"/>
            </a:pPr>
            <a:r>
              <a:rPr lang="fr-FR" dirty="0">
                <a:solidFill>
                  <a:srgbClr val="444444"/>
                </a:solidFill>
                <a:latin typeface="Arial" panose="020B0604020202020204" pitchFamily="34" charset="0"/>
              </a:rPr>
              <a:t>acceptation sociale des projets dans leur environnement proche </a:t>
            </a:r>
            <a:r>
              <a:rPr lang="fr-FR" dirty="0" smtClean="0">
                <a:solidFill>
                  <a:srgbClr val="444444"/>
                </a:solidFill>
                <a:latin typeface="Arial" panose="020B0604020202020204" pitchFamily="34" charset="0"/>
              </a:rPr>
              <a:t>;</a:t>
            </a:r>
            <a:endParaRPr lang="fr-FR" dirty="0">
              <a:solidFill>
                <a:srgbClr val="444444"/>
              </a:solidFill>
              <a:latin typeface="Arial" panose="020B0604020202020204" pitchFamily="34" charset="0"/>
            </a:endParaRPr>
          </a:p>
        </p:txBody>
      </p:sp>
      <p:sp>
        <p:nvSpPr>
          <p:cNvPr id="5" name="Rectangle 4"/>
          <p:cNvSpPr/>
          <p:nvPr/>
        </p:nvSpPr>
        <p:spPr>
          <a:xfrm>
            <a:off x="5474677" y="2114488"/>
            <a:ext cx="6096000" cy="923330"/>
          </a:xfrm>
          <a:prstGeom prst="rect">
            <a:avLst/>
          </a:prstGeom>
        </p:spPr>
        <p:txBody>
          <a:bodyPr>
            <a:spAutoFit/>
          </a:bodyPr>
          <a:lstStyle/>
          <a:p>
            <a:pPr marL="285750" indent="-285750">
              <a:buFontTx/>
              <a:buChar char="-"/>
            </a:pPr>
            <a:r>
              <a:rPr lang="fr-FR" dirty="0">
                <a:solidFill>
                  <a:srgbClr val="444444"/>
                </a:solidFill>
                <a:latin typeface="Arial" panose="020B0604020202020204" pitchFamily="34" charset="0"/>
              </a:rPr>
              <a:t>les distances règlementaires ne sont pas celles des riverains, le rayon d’acceptabilité est de 3 </a:t>
            </a:r>
            <a:r>
              <a:rPr lang="fr-FR" dirty="0" smtClean="0">
                <a:solidFill>
                  <a:srgbClr val="444444"/>
                </a:solidFill>
                <a:latin typeface="Arial" panose="020B0604020202020204" pitchFamily="34" charset="0"/>
              </a:rPr>
              <a:t>km </a:t>
            </a:r>
            <a:r>
              <a:rPr lang="fr-FR" dirty="0">
                <a:solidFill>
                  <a:srgbClr val="444444"/>
                </a:solidFill>
                <a:latin typeface="Arial" panose="020B0604020202020204" pitchFamily="34" charset="0"/>
              </a:rPr>
              <a:t>(comme pour les règles d’épandage au sujet des odeurs</a:t>
            </a:r>
            <a:r>
              <a:rPr lang="fr-FR" dirty="0" smtClean="0">
                <a:solidFill>
                  <a:srgbClr val="444444"/>
                </a:solidFill>
                <a:latin typeface="Arial" panose="020B0604020202020204" pitchFamily="34" charset="0"/>
              </a:rPr>
              <a:t>) ;</a:t>
            </a:r>
            <a:endParaRPr lang="fr-FR" dirty="0">
              <a:solidFill>
                <a:srgbClr val="444444"/>
              </a:solidFill>
              <a:latin typeface="Arial" panose="020B0604020202020204" pitchFamily="34" charset="0"/>
            </a:endParaRPr>
          </a:p>
        </p:txBody>
      </p:sp>
      <p:sp>
        <p:nvSpPr>
          <p:cNvPr id="6" name="Rectangle 5"/>
          <p:cNvSpPr/>
          <p:nvPr/>
        </p:nvSpPr>
        <p:spPr>
          <a:xfrm>
            <a:off x="718039" y="2991550"/>
            <a:ext cx="6096000" cy="1754326"/>
          </a:xfrm>
          <a:prstGeom prst="rect">
            <a:avLst/>
          </a:prstGeom>
        </p:spPr>
        <p:txBody>
          <a:bodyPr>
            <a:spAutoFit/>
          </a:bodyPr>
          <a:lstStyle/>
          <a:p>
            <a:pPr marL="285750" indent="-285750">
              <a:buFontTx/>
              <a:buChar char="-"/>
            </a:pPr>
            <a:r>
              <a:rPr lang="fr-FR" dirty="0">
                <a:solidFill>
                  <a:srgbClr val="444444"/>
                </a:solidFill>
                <a:latin typeface="Arial" panose="020B0604020202020204" pitchFamily="34" charset="0"/>
              </a:rPr>
              <a:t>agir très en amont, dès la genèse du projet, aller au devant des riverains en proposant un projet d’implantation avec des solutions alternatives, privilégier les zones d’activités proches quand les distances le permettent, surtout si le projet est </a:t>
            </a:r>
            <a:r>
              <a:rPr lang="fr-FR" dirty="0" err="1" smtClean="0">
                <a:solidFill>
                  <a:srgbClr val="444444"/>
                </a:solidFill>
                <a:latin typeface="Arial" panose="020B0604020202020204" pitchFamily="34" charset="0"/>
              </a:rPr>
              <a:t>co</a:t>
            </a:r>
            <a:r>
              <a:rPr lang="fr-FR" dirty="0" smtClean="0">
                <a:solidFill>
                  <a:srgbClr val="444444"/>
                </a:solidFill>
                <a:latin typeface="Arial" panose="020B0604020202020204" pitchFamily="34" charset="0"/>
              </a:rPr>
              <a:t>-industriel ;</a:t>
            </a:r>
            <a:endParaRPr lang="fr-FR" dirty="0">
              <a:solidFill>
                <a:srgbClr val="444444"/>
              </a:solidFill>
              <a:latin typeface="Arial" panose="020B0604020202020204" pitchFamily="34" charset="0"/>
            </a:endParaRPr>
          </a:p>
        </p:txBody>
      </p:sp>
      <p:sp>
        <p:nvSpPr>
          <p:cNvPr id="7" name="Rectangle 6"/>
          <p:cNvSpPr/>
          <p:nvPr/>
        </p:nvSpPr>
        <p:spPr>
          <a:xfrm>
            <a:off x="5621750" y="4454244"/>
            <a:ext cx="6096000" cy="646331"/>
          </a:xfrm>
          <a:prstGeom prst="rect">
            <a:avLst/>
          </a:prstGeom>
        </p:spPr>
        <p:txBody>
          <a:bodyPr>
            <a:spAutoFit/>
          </a:bodyPr>
          <a:lstStyle/>
          <a:p>
            <a:pPr marL="285750" indent="-285750">
              <a:buFontTx/>
              <a:buChar char="-"/>
            </a:pPr>
            <a:r>
              <a:rPr lang="fr-FR" dirty="0" smtClean="0">
                <a:solidFill>
                  <a:srgbClr val="444444"/>
                </a:solidFill>
                <a:latin typeface="Arial" panose="020B0604020202020204" pitchFamily="34" charset="0"/>
              </a:rPr>
              <a:t>éléments </a:t>
            </a:r>
            <a:r>
              <a:rPr lang="fr-FR" dirty="0">
                <a:solidFill>
                  <a:srgbClr val="444444"/>
                </a:solidFill>
                <a:latin typeface="Arial" panose="020B0604020202020204" pitchFamily="34" charset="0"/>
              </a:rPr>
              <a:t>de </a:t>
            </a:r>
            <a:r>
              <a:rPr lang="fr-FR" dirty="0" smtClean="0">
                <a:solidFill>
                  <a:srgbClr val="444444"/>
                </a:solidFill>
                <a:latin typeface="Arial" panose="020B0604020202020204" pitchFamily="34" charset="0"/>
              </a:rPr>
              <a:t>discussion : les odeurs, le </a:t>
            </a:r>
            <a:r>
              <a:rPr lang="fr-FR" dirty="0">
                <a:solidFill>
                  <a:srgbClr val="444444"/>
                </a:solidFill>
                <a:latin typeface="Arial" panose="020B0604020202020204" pitchFamily="34" charset="0"/>
              </a:rPr>
              <a:t>visuel</a:t>
            </a:r>
            <a:r>
              <a:rPr lang="fr-FR" dirty="0" smtClean="0">
                <a:solidFill>
                  <a:srgbClr val="444444"/>
                </a:solidFill>
                <a:latin typeface="Arial" panose="020B0604020202020204" pitchFamily="34" charset="0"/>
              </a:rPr>
              <a:t>, la </a:t>
            </a:r>
            <a:r>
              <a:rPr lang="fr-FR" dirty="0">
                <a:solidFill>
                  <a:srgbClr val="444444"/>
                </a:solidFill>
                <a:latin typeface="Arial" panose="020B0604020202020204" pitchFamily="34" charset="0"/>
              </a:rPr>
              <a:t>sécurité routière (</a:t>
            </a:r>
            <a:r>
              <a:rPr lang="fr-FR" dirty="0" smtClean="0">
                <a:solidFill>
                  <a:srgbClr val="444444"/>
                </a:solidFill>
                <a:latin typeface="Arial" panose="020B0604020202020204" pitchFamily="34" charset="0"/>
              </a:rPr>
              <a:t>commune, </a:t>
            </a:r>
            <a:r>
              <a:rPr lang="fr-FR" dirty="0">
                <a:solidFill>
                  <a:srgbClr val="444444"/>
                </a:solidFill>
                <a:latin typeface="Arial" panose="020B0604020202020204" pitchFamily="34" charset="0"/>
              </a:rPr>
              <a:t>département</a:t>
            </a:r>
            <a:r>
              <a:rPr lang="fr-FR" dirty="0" smtClean="0">
                <a:solidFill>
                  <a:srgbClr val="444444"/>
                </a:solidFill>
                <a:latin typeface="Arial" panose="020B0604020202020204" pitchFamily="34" charset="0"/>
              </a:rPr>
              <a:t>) ;</a:t>
            </a:r>
            <a:endParaRPr lang="fr-FR" dirty="0">
              <a:solidFill>
                <a:srgbClr val="444444"/>
              </a:solidFill>
              <a:latin typeface="Arial" panose="020B0604020202020204" pitchFamily="34" charset="0"/>
            </a:endParaRPr>
          </a:p>
        </p:txBody>
      </p:sp>
      <p:sp>
        <p:nvSpPr>
          <p:cNvPr id="8" name="Rectangle 7"/>
          <p:cNvSpPr/>
          <p:nvPr/>
        </p:nvSpPr>
        <p:spPr>
          <a:xfrm>
            <a:off x="718039" y="5029826"/>
            <a:ext cx="6096000" cy="923330"/>
          </a:xfrm>
          <a:prstGeom prst="rect">
            <a:avLst/>
          </a:prstGeom>
        </p:spPr>
        <p:txBody>
          <a:bodyPr>
            <a:spAutoFit/>
          </a:bodyPr>
          <a:lstStyle/>
          <a:p>
            <a:pPr marL="285750" lvl="0" indent="-285750">
              <a:buFontTx/>
              <a:buChar char="-"/>
            </a:pPr>
            <a:r>
              <a:rPr lang="fr-FR" dirty="0" smtClean="0">
                <a:solidFill>
                  <a:srgbClr val="444444"/>
                </a:solidFill>
                <a:latin typeface="Arial" panose="020B0604020202020204" pitchFamily="34" charset="0"/>
              </a:rPr>
              <a:t>Informer </a:t>
            </a:r>
            <a:r>
              <a:rPr lang="fr-FR" dirty="0">
                <a:solidFill>
                  <a:srgbClr val="444444"/>
                </a:solidFill>
                <a:latin typeface="Arial" panose="020B0604020202020204" pitchFamily="34" charset="0"/>
              </a:rPr>
              <a:t>le </a:t>
            </a:r>
            <a:r>
              <a:rPr lang="fr-FR" dirty="0" smtClean="0">
                <a:solidFill>
                  <a:srgbClr val="444444"/>
                </a:solidFill>
                <a:latin typeface="Arial" panose="020B0604020202020204" pitchFamily="34" charset="0"/>
              </a:rPr>
              <a:t>maire </a:t>
            </a:r>
            <a:r>
              <a:rPr lang="fr-FR" dirty="0">
                <a:solidFill>
                  <a:srgbClr val="444444"/>
                </a:solidFill>
                <a:latin typeface="Arial" panose="020B0604020202020204" pitchFamily="34" charset="0"/>
              </a:rPr>
              <a:t>et </a:t>
            </a:r>
            <a:r>
              <a:rPr lang="fr-FR" b="1" dirty="0" smtClean="0">
                <a:solidFill>
                  <a:srgbClr val="444444"/>
                </a:solidFill>
                <a:latin typeface="Arial" panose="020B0604020202020204" pitchFamily="34" charset="0"/>
              </a:rPr>
              <a:t>aussi</a:t>
            </a:r>
            <a:r>
              <a:rPr lang="fr-FR" dirty="0" smtClean="0">
                <a:solidFill>
                  <a:srgbClr val="444444"/>
                </a:solidFill>
                <a:latin typeface="Arial" panose="020B0604020202020204" pitchFamily="34" charset="0"/>
              </a:rPr>
              <a:t> les conseillers municipaux, une </a:t>
            </a:r>
            <a:r>
              <a:rPr lang="fr-FR" dirty="0">
                <a:solidFill>
                  <a:srgbClr val="444444"/>
                </a:solidFill>
                <a:latin typeface="Arial" panose="020B0604020202020204" pitchFamily="34" charset="0"/>
              </a:rPr>
              <a:t>démarche non obligatoire mais </a:t>
            </a:r>
            <a:r>
              <a:rPr lang="fr-FR" dirty="0" smtClean="0">
                <a:solidFill>
                  <a:srgbClr val="444444"/>
                </a:solidFill>
                <a:latin typeface="Arial" panose="020B0604020202020204" pitchFamily="34" charset="0"/>
              </a:rPr>
              <a:t>nécessaire, </a:t>
            </a:r>
            <a:r>
              <a:rPr lang="fr-FR" dirty="0">
                <a:solidFill>
                  <a:srgbClr val="444444"/>
                </a:solidFill>
                <a:latin typeface="Arial" panose="020B0604020202020204" pitchFamily="34" charset="0"/>
              </a:rPr>
              <a:t>surtout si il y a une enquête publique </a:t>
            </a:r>
            <a:r>
              <a:rPr lang="fr-FR" dirty="0" smtClean="0">
                <a:solidFill>
                  <a:srgbClr val="444444"/>
                </a:solidFill>
                <a:latin typeface="Arial" panose="020B0604020202020204" pitchFamily="34" charset="0"/>
              </a:rPr>
              <a:t>à </a:t>
            </a:r>
            <a:r>
              <a:rPr lang="fr-FR" dirty="0">
                <a:solidFill>
                  <a:srgbClr val="444444"/>
                </a:solidFill>
                <a:latin typeface="Arial" panose="020B0604020202020204" pitchFamily="34" charset="0"/>
              </a:rPr>
              <a:t>suivre.</a:t>
            </a:r>
          </a:p>
        </p:txBody>
      </p:sp>
      <p:sp>
        <p:nvSpPr>
          <p:cNvPr id="10" name="Flèche droite 9"/>
          <p:cNvSpPr/>
          <p:nvPr/>
        </p:nvSpPr>
        <p:spPr>
          <a:xfrm>
            <a:off x="5974374" y="3540501"/>
            <a:ext cx="624254" cy="290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708531" y="3435566"/>
            <a:ext cx="4085492" cy="461665"/>
          </a:xfrm>
          <a:prstGeom prst="rect">
            <a:avLst/>
          </a:prstGeom>
        </p:spPr>
        <p:txBody>
          <a:bodyPr wrap="square">
            <a:spAutoFit/>
          </a:bodyPr>
          <a:lstStyle/>
          <a:p>
            <a:r>
              <a:rPr lang="fr-FR" sz="1200" dirty="0" smtClean="0">
                <a:solidFill>
                  <a:srgbClr val="444444"/>
                </a:solidFill>
                <a:latin typeface="Arial" panose="020B0604020202020204" pitchFamily="34" charset="0"/>
              </a:rPr>
              <a:t>Le projet CS Biogaz à </a:t>
            </a:r>
            <a:r>
              <a:rPr lang="fr-FR" sz="1200" dirty="0" err="1" smtClean="0">
                <a:solidFill>
                  <a:srgbClr val="444444"/>
                </a:solidFill>
                <a:latin typeface="Arial" panose="020B0604020202020204" pitchFamily="34" charset="0"/>
              </a:rPr>
              <a:t>Congrier</a:t>
            </a:r>
            <a:r>
              <a:rPr lang="fr-FR" sz="1200" dirty="0" smtClean="0">
                <a:solidFill>
                  <a:srgbClr val="444444"/>
                </a:solidFill>
                <a:latin typeface="Arial" panose="020B0604020202020204" pitchFamily="34" charset="0"/>
              </a:rPr>
              <a:t> (53) : un exemple à suivre. Il est notre référence. </a:t>
            </a:r>
            <a:endParaRPr lang="fr-FR" sz="1200" dirty="0">
              <a:solidFill>
                <a:srgbClr val="444444"/>
              </a:solidFill>
              <a:latin typeface="Arial" panose="020B0604020202020204" pitchFamily="34" charset="0"/>
            </a:endParaRPr>
          </a:p>
        </p:txBody>
      </p:sp>
      <p:sp>
        <p:nvSpPr>
          <p:cNvPr id="12" name="Titre 1"/>
          <p:cNvSpPr txBox="1">
            <a:spLocks/>
          </p:cNvSpPr>
          <p:nvPr/>
        </p:nvSpPr>
        <p:spPr>
          <a:xfrm>
            <a:off x="2249369" y="214533"/>
            <a:ext cx="7763607" cy="572614"/>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 FAUT-IL RETENIR DU MESSAGE DE LA FE 53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13" name="Espace réservé du numéro de diapositive 12"/>
          <p:cNvSpPr>
            <a:spLocks noGrp="1"/>
          </p:cNvSpPr>
          <p:nvPr>
            <p:ph type="sldNum" sz="quarter" idx="12"/>
          </p:nvPr>
        </p:nvSpPr>
        <p:spPr/>
        <p:txBody>
          <a:bodyPr/>
          <a:lstStyle/>
          <a:p>
            <a:fld id="{5253F130-22FD-436E-B233-0C12E2367D8F}" type="slidenum">
              <a:rPr lang="fr-FR" smtClean="0"/>
              <a:t>20</a:t>
            </a:fld>
            <a:endParaRPr lang="fr-FR"/>
          </a:p>
        </p:txBody>
      </p:sp>
    </p:spTree>
    <p:extLst>
      <p:ext uri="{BB962C8B-B14F-4D97-AF65-F5344CB8AC3E}">
        <p14:creationId xmlns:p14="http://schemas.microsoft.com/office/powerpoint/2010/main" val="11515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249369" y="214533"/>
            <a:ext cx="7763607" cy="572614"/>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 FAUT-IL RETENIR DU MESSAGE DE LA FE 53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0" name="Rectangle 9"/>
          <p:cNvSpPr/>
          <p:nvPr/>
        </p:nvSpPr>
        <p:spPr>
          <a:xfrm>
            <a:off x="4780672" y="830658"/>
            <a:ext cx="2280138" cy="369332"/>
          </a:xfrm>
          <a:prstGeom prst="rect">
            <a:avLst/>
          </a:prstGeom>
        </p:spPr>
        <p:txBody>
          <a:bodyPr wrap="square">
            <a:spAutoFit/>
          </a:bodyPr>
          <a:lstStyle/>
          <a:p>
            <a:r>
              <a:rPr lang="fr-FR" b="1" dirty="0" smtClean="0">
                <a:solidFill>
                  <a:schemeClr val="accent5"/>
                </a:solidFill>
                <a:latin typeface="Arial" panose="020B0604020202020204" pitchFamily="34" charset="0"/>
              </a:rPr>
              <a:t>Le rôle de la FE 53</a:t>
            </a:r>
            <a:endParaRPr lang="fr-FR" b="1" dirty="0">
              <a:solidFill>
                <a:schemeClr val="accent5"/>
              </a:solidFill>
              <a:latin typeface="Arial" panose="020B0604020202020204" pitchFamily="34" charset="0"/>
            </a:endParaRPr>
          </a:p>
        </p:txBody>
      </p:sp>
      <p:sp>
        <p:nvSpPr>
          <p:cNvPr id="8" name="Rectangle 7"/>
          <p:cNvSpPr/>
          <p:nvPr/>
        </p:nvSpPr>
        <p:spPr>
          <a:xfrm>
            <a:off x="1148860" y="1214679"/>
            <a:ext cx="7696201" cy="1740668"/>
          </a:xfrm>
          <a:prstGeom prst="rect">
            <a:avLst/>
          </a:prstGeom>
        </p:spPr>
        <p:txBody>
          <a:bodyPr wrap="square">
            <a:spAutoFit/>
          </a:bodyPr>
          <a:lstStyle/>
          <a:p>
            <a:pPr marL="285750" indent="-285750">
              <a:buFontTx/>
              <a:buChar char="-"/>
            </a:pPr>
            <a:r>
              <a:rPr lang="fr-FR" dirty="0" smtClean="0">
                <a:solidFill>
                  <a:srgbClr val="444444"/>
                </a:solidFill>
                <a:latin typeface="Arial" panose="020B0604020202020204" pitchFamily="34" charset="0"/>
              </a:rPr>
              <a:t>Aider à la compréhension des probl</a:t>
            </a:r>
            <a:r>
              <a:rPr lang="fr-FR" dirty="0">
                <a:solidFill>
                  <a:srgbClr val="444444"/>
                </a:solidFill>
                <a:latin typeface="Arial" panose="020B0604020202020204" pitchFamily="34" charset="0"/>
              </a:rPr>
              <a:t>é</a:t>
            </a:r>
            <a:r>
              <a:rPr lang="fr-FR" dirty="0" smtClean="0">
                <a:solidFill>
                  <a:srgbClr val="444444"/>
                </a:solidFill>
                <a:latin typeface="Arial" panose="020B0604020202020204" pitchFamily="34" charset="0"/>
              </a:rPr>
              <a:t>matiques des projets aussi bien côté porteurs de projets (voire acteurs de la filière) que des riverains ou opposants reposant sur des expériences non-écrites </a:t>
            </a:r>
            <a:r>
              <a:rPr lang="fr-FR" dirty="0">
                <a:solidFill>
                  <a:srgbClr val="444444"/>
                </a:solidFill>
                <a:latin typeface="Arial" panose="020B0604020202020204" pitchFamily="34" charset="0"/>
              </a:rPr>
              <a:t>mais </a:t>
            </a:r>
            <a:r>
              <a:rPr lang="fr-FR" dirty="0" smtClean="0">
                <a:solidFill>
                  <a:srgbClr val="444444"/>
                </a:solidFill>
                <a:latin typeface="Arial" panose="020B0604020202020204" pitchFamily="34" charset="0"/>
              </a:rPr>
              <a:t>concrètes. FE </a:t>
            </a:r>
            <a:r>
              <a:rPr lang="fr-FR" dirty="0">
                <a:solidFill>
                  <a:srgbClr val="444444"/>
                </a:solidFill>
                <a:latin typeface="Arial" panose="020B0604020202020204" pitchFamily="34" charset="0"/>
              </a:rPr>
              <a:t>a accompagné une dizaine de </a:t>
            </a:r>
            <a:r>
              <a:rPr lang="fr-FR" dirty="0" err="1">
                <a:solidFill>
                  <a:srgbClr val="444444"/>
                </a:solidFill>
                <a:latin typeface="Arial" panose="020B0604020202020204" pitchFamily="34" charset="0"/>
              </a:rPr>
              <a:t>méthaniseurs</a:t>
            </a:r>
            <a:r>
              <a:rPr lang="fr-FR" dirty="0">
                <a:solidFill>
                  <a:srgbClr val="444444"/>
                </a:solidFill>
                <a:latin typeface="Arial" panose="020B0604020202020204" pitchFamily="34" charset="0"/>
              </a:rPr>
              <a:t> depuis 10 ans en </a:t>
            </a:r>
            <a:r>
              <a:rPr lang="fr-FR" dirty="0" smtClean="0">
                <a:solidFill>
                  <a:srgbClr val="444444"/>
                </a:solidFill>
                <a:latin typeface="Arial" panose="020B0604020202020204" pitchFamily="34" charset="0"/>
              </a:rPr>
              <a:t>Mayenne, </a:t>
            </a:r>
            <a:r>
              <a:rPr lang="fr-FR" dirty="0">
                <a:solidFill>
                  <a:srgbClr val="444444"/>
                </a:solidFill>
                <a:latin typeface="Arial" panose="020B0604020202020204" pitchFamily="34" charset="0"/>
              </a:rPr>
              <a:t>tous ont abouti avec plusieurs </a:t>
            </a:r>
            <a:r>
              <a:rPr lang="fr-FR" dirty="0" smtClean="0">
                <a:solidFill>
                  <a:srgbClr val="444444"/>
                </a:solidFill>
                <a:latin typeface="Arial" panose="020B0604020202020204" pitchFamily="34" charset="0"/>
              </a:rPr>
              <a:t>déports. Tous, sauf un, celui de la Sara à Craon en 2014, près d’un collège et d’un lotissement ;</a:t>
            </a:r>
            <a:endParaRPr lang="fr-FR" dirty="0">
              <a:solidFill>
                <a:srgbClr val="444444"/>
              </a:solidFill>
              <a:latin typeface="Arial" panose="020B0604020202020204" pitchFamily="34" charset="0"/>
            </a:endParaRPr>
          </a:p>
        </p:txBody>
      </p:sp>
      <p:sp>
        <p:nvSpPr>
          <p:cNvPr id="11" name="Rectangle 10"/>
          <p:cNvSpPr/>
          <p:nvPr/>
        </p:nvSpPr>
        <p:spPr>
          <a:xfrm>
            <a:off x="5468815" y="2962640"/>
            <a:ext cx="6479344" cy="1754326"/>
          </a:xfrm>
          <a:prstGeom prst="rect">
            <a:avLst/>
          </a:prstGeom>
        </p:spPr>
        <p:txBody>
          <a:bodyPr wrap="square">
            <a:spAutoFit/>
          </a:bodyPr>
          <a:lstStyle/>
          <a:p>
            <a:pPr marL="285750" indent="-285750">
              <a:buFontTx/>
              <a:buChar char="-"/>
            </a:pPr>
            <a:r>
              <a:rPr lang="fr-FR" dirty="0">
                <a:solidFill>
                  <a:srgbClr val="444444"/>
                </a:solidFill>
                <a:latin typeface="Arial" panose="020B0604020202020204" pitchFamily="34" charset="0"/>
              </a:rPr>
              <a:t>f</a:t>
            </a:r>
            <a:r>
              <a:rPr lang="fr-FR" dirty="0" smtClean="0">
                <a:solidFill>
                  <a:srgbClr val="444444"/>
                </a:solidFill>
                <a:latin typeface="Arial" panose="020B0604020202020204" pitchFamily="34" charset="0"/>
              </a:rPr>
              <a:t>aciliter, ne pas être dogmatique, militer pour un modèle </a:t>
            </a:r>
            <a:r>
              <a:rPr lang="fr-FR" dirty="0">
                <a:solidFill>
                  <a:srgbClr val="444444"/>
                </a:solidFill>
                <a:latin typeface="Arial" panose="020B0604020202020204" pitchFamily="34" charset="0"/>
              </a:rPr>
              <a:t>de transition énergétique </a:t>
            </a:r>
            <a:r>
              <a:rPr lang="fr-FR" dirty="0" smtClean="0">
                <a:solidFill>
                  <a:srgbClr val="444444"/>
                </a:solidFill>
                <a:latin typeface="Arial" panose="020B0604020202020204" pitchFamily="34" charset="0"/>
              </a:rPr>
              <a:t>nécessaire (nous </a:t>
            </a:r>
            <a:r>
              <a:rPr lang="fr-FR" dirty="0">
                <a:solidFill>
                  <a:srgbClr val="444444"/>
                </a:solidFill>
                <a:latin typeface="Arial" panose="020B0604020202020204" pitchFamily="34" charset="0"/>
              </a:rPr>
              <a:t>soutenons sous certaines conditions d’acceptation sociale tous les </a:t>
            </a:r>
            <a:r>
              <a:rPr lang="fr-FR" dirty="0" smtClean="0">
                <a:solidFill>
                  <a:srgbClr val="444444"/>
                </a:solidFill>
                <a:latin typeface="Arial" panose="020B0604020202020204" pitchFamily="34" charset="0"/>
              </a:rPr>
              <a:t>projets). Une position indispensable pour convaincre parfois des riverains qui ont tendance à être au départ contre la méthanisation ou l’éolien, </a:t>
            </a:r>
            <a:r>
              <a:rPr lang="fr-FR" dirty="0" err="1" smtClean="0">
                <a:solidFill>
                  <a:srgbClr val="444444"/>
                </a:solidFill>
                <a:latin typeface="Arial" panose="020B0604020202020204" pitchFamily="34" charset="0"/>
              </a:rPr>
              <a:t>etc</a:t>
            </a:r>
            <a:r>
              <a:rPr lang="fr-FR" dirty="0" smtClean="0">
                <a:solidFill>
                  <a:srgbClr val="444444"/>
                </a:solidFill>
                <a:latin typeface="Arial" panose="020B0604020202020204" pitchFamily="34" charset="0"/>
              </a:rPr>
              <a:t> ;</a:t>
            </a:r>
            <a:endParaRPr lang="fr-FR" dirty="0">
              <a:solidFill>
                <a:srgbClr val="444444"/>
              </a:solidFill>
              <a:latin typeface="Arial" panose="020B0604020202020204" pitchFamily="34" charset="0"/>
            </a:endParaRPr>
          </a:p>
        </p:txBody>
      </p:sp>
      <p:sp>
        <p:nvSpPr>
          <p:cNvPr id="12" name="Rectangle 11"/>
          <p:cNvSpPr/>
          <p:nvPr/>
        </p:nvSpPr>
        <p:spPr>
          <a:xfrm>
            <a:off x="1148861" y="4724260"/>
            <a:ext cx="6096000" cy="646331"/>
          </a:xfrm>
          <a:prstGeom prst="rect">
            <a:avLst/>
          </a:prstGeom>
        </p:spPr>
        <p:txBody>
          <a:bodyPr>
            <a:spAutoFit/>
          </a:bodyPr>
          <a:lstStyle/>
          <a:p>
            <a:pPr marL="285750" indent="-285750">
              <a:buFontTx/>
              <a:buChar char="-"/>
            </a:pPr>
            <a:r>
              <a:rPr lang="fr-FR" dirty="0" smtClean="0">
                <a:solidFill>
                  <a:srgbClr val="444444"/>
                </a:solidFill>
                <a:latin typeface="Arial" panose="020B0604020202020204" pitchFamily="34" charset="0"/>
              </a:rPr>
              <a:t>entretenir </a:t>
            </a:r>
            <a:r>
              <a:rPr lang="fr-FR" dirty="0">
                <a:solidFill>
                  <a:srgbClr val="444444"/>
                </a:solidFill>
                <a:latin typeface="Arial" panose="020B0604020202020204" pitchFamily="34" charset="0"/>
              </a:rPr>
              <a:t>un dialogue permanent pendant le processus d’instruction pour améliorer le </a:t>
            </a:r>
            <a:r>
              <a:rPr lang="fr-FR" dirty="0" smtClean="0">
                <a:solidFill>
                  <a:srgbClr val="444444"/>
                </a:solidFill>
                <a:latin typeface="Arial" panose="020B0604020202020204" pitchFamily="34" charset="0"/>
              </a:rPr>
              <a:t>projet ;</a:t>
            </a:r>
            <a:endParaRPr lang="fr-FR" dirty="0">
              <a:solidFill>
                <a:srgbClr val="444444"/>
              </a:solidFill>
              <a:latin typeface="Arial" panose="020B0604020202020204" pitchFamily="34" charset="0"/>
            </a:endParaRPr>
          </a:p>
        </p:txBody>
      </p:sp>
      <p:sp>
        <p:nvSpPr>
          <p:cNvPr id="13" name="Rectangle 12"/>
          <p:cNvSpPr/>
          <p:nvPr/>
        </p:nvSpPr>
        <p:spPr>
          <a:xfrm>
            <a:off x="5695743" y="5015367"/>
            <a:ext cx="6252416" cy="1787055"/>
          </a:xfrm>
          <a:prstGeom prst="rect">
            <a:avLst/>
          </a:prstGeom>
        </p:spPr>
        <p:txBody>
          <a:bodyPr wrap="square">
            <a:spAutoFit/>
          </a:bodyPr>
          <a:lstStyle/>
          <a:p>
            <a:pPr marL="285750" indent="-285750">
              <a:buFontTx/>
              <a:buChar char="-"/>
            </a:pPr>
            <a:r>
              <a:rPr lang="fr-FR" dirty="0" smtClean="0">
                <a:solidFill>
                  <a:srgbClr val="444444"/>
                </a:solidFill>
                <a:latin typeface="Arial" panose="020B0604020202020204" pitchFamily="34" charset="0"/>
              </a:rPr>
              <a:t>Créer un rapport de force, nécessaire lorsque le dialogue est compliqué : la FE, forte de son expérience a un savoir-faire, bien utile pour accompagner des riverains qui sont par définition des minorités. Le rapport de force</a:t>
            </a:r>
            <a:br>
              <a:rPr lang="fr-FR" dirty="0" smtClean="0">
                <a:solidFill>
                  <a:srgbClr val="444444"/>
                </a:solidFill>
                <a:latin typeface="Arial" panose="020B0604020202020204" pitchFamily="34" charset="0"/>
              </a:rPr>
            </a:br>
            <a:r>
              <a:rPr lang="fr-FR" dirty="0" smtClean="0">
                <a:solidFill>
                  <a:srgbClr val="444444"/>
                </a:solidFill>
                <a:latin typeface="Arial" panose="020B0604020202020204" pitchFamily="34" charset="0"/>
              </a:rPr>
              <a:t>          se construit souvent dans la recherche</a:t>
            </a:r>
            <a:br>
              <a:rPr lang="fr-FR" dirty="0" smtClean="0">
                <a:solidFill>
                  <a:srgbClr val="444444"/>
                </a:solidFill>
                <a:latin typeface="Arial" panose="020B0604020202020204" pitchFamily="34" charset="0"/>
              </a:rPr>
            </a:br>
            <a:r>
              <a:rPr lang="fr-FR" dirty="0" smtClean="0">
                <a:solidFill>
                  <a:srgbClr val="444444"/>
                </a:solidFill>
                <a:latin typeface="Arial" panose="020B0604020202020204" pitchFamily="34" charset="0"/>
              </a:rPr>
              <a:t>          d’alternatives crédibles  ;</a:t>
            </a:r>
            <a:endParaRPr lang="fr-FR" dirty="0">
              <a:solidFill>
                <a:srgbClr val="444444"/>
              </a:solidFill>
              <a:latin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5253F130-22FD-436E-B233-0C12E2367D8F}" type="slidenum">
              <a:rPr lang="fr-FR" smtClean="0"/>
              <a:t>21</a:t>
            </a:fld>
            <a:endParaRPr lang="fr-FR"/>
          </a:p>
        </p:txBody>
      </p:sp>
    </p:spTree>
    <p:extLst>
      <p:ext uri="{BB962C8B-B14F-4D97-AF65-F5344CB8AC3E}">
        <p14:creationId xmlns:p14="http://schemas.microsoft.com/office/powerpoint/2010/main" val="16491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0" name="Rectangle 9"/>
          <p:cNvSpPr/>
          <p:nvPr/>
        </p:nvSpPr>
        <p:spPr>
          <a:xfrm>
            <a:off x="5307624" y="971771"/>
            <a:ext cx="2280138" cy="369332"/>
          </a:xfrm>
          <a:prstGeom prst="rect">
            <a:avLst/>
          </a:prstGeom>
        </p:spPr>
        <p:txBody>
          <a:bodyPr wrap="square">
            <a:spAutoFit/>
          </a:bodyPr>
          <a:lstStyle/>
          <a:p>
            <a:r>
              <a:rPr lang="fr-FR" b="1" dirty="0" smtClean="0">
                <a:solidFill>
                  <a:schemeClr val="accent5"/>
                </a:solidFill>
                <a:latin typeface="Arial" panose="020B0604020202020204" pitchFamily="34" charset="0"/>
              </a:rPr>
              <a:t>Conclusion</a:t>
            </a:r>
            <a:endParaRPr lang="fr-FR" b="1" dirty="0">
              <a:solidFill>
                <a:schemeClr val="accent5"/>
              </a:solidFill>
              <a:latin typeface="Arial" panose="020B0604020202020204" pitchFamily="34" charset="0"/>
            </a:endParaRPr>
          </a:p>
        </p:txBody>
      </p:sp>
      <p:sp>
        <p:nvSpPr>
          <p:cNvPr id="13" name="Rectangle 12"/>
          <p:cNvSpPr/>
          <p:nvPr/>
        </p:nvSpPr>
        <p:spPr>
          <a:xfrm>
            <a:off x="1456592" y="5252367"/>
            <a:ext cx="9639299" cy="1200329"/>
          </a:xfrm>
          <a:prstGeom prst="rect">
            <a:avLst/>
          </a:prstGeom>
        </p:spPr>
        <p:txBody>
          <a:bodyPr wrap="square">
            <a:spAutoFit/>
          </a:bodyPr>
          <a:lstStyle/>
          <a:p>
            <a:r>
              <a:rPr lang="fr-FR" dirty="0" smtClean="0">
                <a:solidFill>
                  <a:srgbClr val="444444"/>
                </a:solidFill>
                <a:latin typeface="Arial" panose="020B0604020202020204" pitchFamily="34" charset="0"/>
              </a:rPr>
              <a:t>Une anecdote qui illustre la façon dont est perçue la FE 53 :</a:t>
            </a:r>
          </a:p>
          <a:p>
            <a:r>
              <a:rPr lang="fr-FR" dirty="0" smtClean="0">
                <a:solidFill>
                  <a:srgbClr val="444444"/>
                </a:solidFill>
                <a:latin typeface="Arial" panose="020B0604020202020204" pitchFamily="34" charset="0"/>
              </a:rPr>
              <a:t>Celle entendue récemment </a:t>
            </a:r>
            <a:r>
              <a:rPr lang="fr-FR" dirty="0">
                <a:solidFill>
                  <a:srgbClr val="444444"/>
                </a:solidFill>
                <a:latin typeface="Arial" panose="020B0604020202020204" pitchFamily="34" charset="0"/>
              </a:rPr>
              <a:t>par un porteur de projet </a:t>
            </a:r>
            <a:r>
              <a:rPr lang="fr-FR" dirty="0" smtClean="0">
                <a:solidFill>
                  <a:srgbClr val="444444"/>
                </a:solidFill>
                <a:latin typeface="Arial" panose="020B0604020202020204" pitchFamily="34" charset="0"/>
              </a:rPr>
              <a:t>: « </a:t>
            </a:r>
            <a:r>
              <a:rPr lang="fr-FR" i="1" dirty="0" smtClean="0">
                <a:solidFill>
                  <a:schemeClr val="accent5"/>
                </a:solidFill>
                <a:latin typeface="Arial" panose="020B0604020202020204" pitchFamily="34" charset="0"/>
              </a:rPr>
              <a:t>Si </a:t>
            </a:r>
            <a:r>
              <a:rPr lang="fr-FR" i="1" dirty="0">
                <a:solidFill>
                  <a:schemeClr val="accent5"/>
                </a:solidFill>
                <a:latin typeface="Arial" panose="020B0604020202020204" pitchFamily="34" charset="0"/>
              </a:rPr>
              <a:t>j’avais </a:t>
            </a:r>
            <a:r>
              <a:rPr lang="fr-FR" i="1" dirty="0" smtClean="0">
                <a:solidFill>
                  <a:schemeClr val="accent5"/>
                </a:solidFill>
                <a:latin typeface="Arial" panose="020B0604020202020204" pitchFamily="34" charset="0"/>
              </a:rPr>
              <a:t>su, </a:t>
            </a:r>
            <a:r>
              <a:rPr lang="fr-FR" i="1" dirty="0">
                <a:solidFill>
                  <a:schemeClr val="accent5"/>
                </a:solidFill>
                <a:latin typeface="Arial" panose="020B0604020202020204" pitchFamily="34" charset="0"/>
              </a:rPr>
              <a:t>j’aurais contacté très en amont la FE </a:t>
            </a:r>
            <a:r>
              <a:rPr lang="fr-FR" i="1" dirty="0" smtClean="0">
                <a:solidFill>
                  <a:schemeClr val="accent5"/>
                </a:solidFill>
                <a:latin typeface="Arial" panose="020B0604020202020204" pitchFamily="34" charset="0"/>
              </a:rPr>
              <a:t>53, </a:t>
            </a:r>
            <a:r>
              <a:rPr lang="fr-FR" i="1" dirty="0">
                <a:solidFill>
                  <a:schemeClr val="accent5"/>
                </a:solidFill>
                <a:latin typeface="Arial" panose="020B0604020202020204" pitchFamily="34" charset="0"/>
              </a:rPr>
              <a:t>cela m’aurait évité bien des tracasseries avec les riverains et mon projet aurait été amélioré </a:t>
            </a:r>
            <a:r>
              <a:rPr lang="fr-FR" i="1" dirty="0" smtClean="0">
                <a:solidFill>
                  <a:schemeClr val="accent5"/>
                </a:solidFill>
                <a:latin typeface="Arial" panose="020B0604020202020204" pitchFamily="34" charset="0"/>
              </a:rPr>
              <a:t>d’entrée</a:t>
            </a:r>
            <a:r>
              <a:rPr lang="fr-FR" dirty="0" smtClean="0">
                <a:solidFill>
                  <a:srgbClr val="444444"/>
                </a:solidFill>
                <a:latin typeface="Arial" panose="020B0604020202020204" pitchFamily="34" charset="0"/>
              </a:rPr>
              <a:t> ».</a:t>
            </a:r>
            <a:endParaRPr lang="fr-FR" dirty="0">
              <a:solidFill>
                <a:srgbClr val="444444"/>
              </a:solidFill>
              <a:latin typeface="Arial" panose="020B0604020202020204" pitchFamily="34" charset="0"/>
            </a:endParaRPr>
          </a:p>
        </p:txBody>
      </p:sp>
      <p:sp>
        <p:nvSpPr>
          <p:cNvPr id="14" name="ZoneTexte 13"/>
          <p:cNvSpPr txBox="1"/>
          <p:nvPr/>
        </p:nvSpPr>
        <p:spPr>
          <a:xfrm>
            <a:off x="7979318" y="6477072"/>
            <a:ext cx="4080797" cy="215444"/>
          </a:xfrm>
          <a:prstGeom prst="rect">
            <a:avLst/>
          </a:prstGeom>
          <a:noFill/>
        </p:spPr>
        <p:txBody>
          <a:bodyPr wrap="square" rtlCol="0">
            <a:spAutoFit/>
          </a:bodyPr>
          <a:lstStyle/>
          <a:p>
            <a:r>
              <a:rPr lang="fr-FR" sz="800" dirty="0" smtClean="0">
                <a:latin typeface="Tahoma" panose="020B0604030504040204" pitchFamily="34" charset="0"/>
                <a:ea typeface="Tahoma" panose="020B0604030504040204" pitchFamily="34" charset="0"/>
                <a:cs typeface="Tahoma" panose="020B0604030504040204" pitchFamily="34" charset="0"/>
              </a:rPr>
              <a:t>Jacky LEBANNIER, Roger GODEFROY et Alain ROUSSARD - 14 novembre 2023</a:t>
            </a:r>
          </a:p>
        </p:txBody>
      </p:sp>
      <p:sp>
        <p:nvSpPr>
          <p:cNvPr id="4" name="Espace réservé du numéro de diapositive 3"/>
          <p:cNvSpPr>
            <a:spLocks noGrp="1"/>
          </p:cNvSpPr>
          <p:nvPr>
            <p:ph type="sldNum" sz="quarter" idx="12"/>
          </p:nvPr>
        </p:nvSpPr>
        <p:spPr/>
        <p:txBody>
          <a:bodyPr/>
          <a:lstStyle/>
          <a:p>
            <a:fld id="{5253F130-22FD-436E-B233-0C12E2367D8F}" type="slidenum">
              <a:rPr lang="fr-FR" smtClean="0"/>
              <a:t>22</a:t>
            </a:fld>
            <a:endParaRPr lang="fr-FR"/>
          </a:p>
        </p:txBody>
      </p:sp>
      <p:sp>
        <p:nvSpPr>
          <p:cNvPr id="11" name="Rectangle 10"/>
          <p:cNvSpPr/>
          <p:nvPr/>
        </p:nvSpPr>
        <p:spPr>
          <a:xfrm>
            <a:off x="1456592" y="1368124"/>
            <a:ext cx="9897208" cy="1200329"/>
          </a:xfrm>
          <a:prstGeom prst="rect">
            <a:avLst/>
          </a:prstGeom>
        </p:spPr>
        <p:txBody>
          <a:bodyPr wrap="square">
            <a:spAutoFit/>
          </a:bodyPr>
          <a:lstStyle/>
          <a:p>
            <a:r>
              <a:rPr lang="fr-FR" dirty="0" smtClean="0">
                <a:solidFill>
                  <a:srgbClr val="444444"/>
                </a:solidFill>
                <a:latin typeface="Arial" panose="020B0604020202020204" pitchFamily="34" charset="0"/>
              </a:rPr>
              <a:t>Les missions de la FE 53 rejoignent celles de nombreuses autres structures de défense de l’environnement présentes sur le territoire comme MNE (Mayenne Nature Environnement), la LPO (ligue de la protection des oiseaux), l’OFB (l’office français de la biodiversité), etc… Elle est d’ailleurs souvent amenée à travailler avec celles-ci.  </a:t>
            </a:r>
          </a:p>
        </p:txBody>
      </p:sp>
      <p:sp>
        <p:nvSpPr>
          <p:cNvPr id="12" name="Titre 1"/>
          <p:cNvSpPr txBox="1">
            <a:spLocks/>
          </p:cNvSpPr>
          <p:nvPr/>
        </p:nvSpPr>
        <p:spPr>
          <a:xfrm>
            <a:off x="2249369" y="214533"/>
            <a:ext cx="7763607" cy="572614"/>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 FAUT-IL RETENIR DU MESSAGE DE LA FE 53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456592" y="3768782"/>
            <a:ext cx="9897208" cy="1477328"/>
          </a:xfrm>
          <a:prstGeom prst="rect">
            <a:avLst/>
          </a:prstGeom>
        </p:spPr>
        <p:txBody>
          <a:bodyPr wrap="square">
            <a:spAutoFit/>
          </a:bodyPr>
          <a:lstStyle/>
          <a:p>
            <a:r>
              <a:rPr lang="fr-FR" dirty="0" smtClean="0">
                <a:solidFill>
                  <a:srgbClr val="444444"/>
                </a:solidFill>
                <a:latin typeface="Arial" panose="020B0604020202020204" pitchFamily="34" charset="0"/>
              </a:rPr>
              <a:t>Ce qui l’amène à travailler en médiateur avec les porteurs de projet, les entreprises, la préfecture, le Conseil départemental, la Chambre d’agriculture, Territoire d’énergie de la Mayenne, GRDF, </a:t>
            </a:r>
            <a:r>
              <a:rPr lang="fr-FR" dirty="0" err="1" smtClean="0">
                <a:solidFill>
                  <a:srgbClr val="444444"/>
                </a:solidFill>
                <a:latin typeface="Arial" panose="020B0604020202020204" pitchFamily="34" charset="0"/>
              </a:rPr>
              <a:t>Engie</a:t>
            </a:r>
            <a:r>
              <a:rPr lang="fr-FR" dirty="0" smtClean="0">
                <a:solidFill>
                  <a:srgbClr val="444444"/>
                </a:solidFill>
                <a:latin typeface="Arial" panose="020B0604020202020204" pitchFamily="34" charset="0"/>
              </a:rPr>
              <a:t>, les élus, grands élus et bien sûr avec les collectifs et les associations de riverains… Nous ne sommes pas des experts mais nous revendiquons une certaine expertise, avec cependant pour limite notre statut de bénévole. </a:t>
            </a:r>
          </a:p>
        </p:txBody>
      </p:sp>
      <p:sp>
        <p:nvSpPr>
          <p:cNvPr id="16" name="Rectangle 15"/>
          <p:cNvSpPr/>
          <p:nvPr/>
        </p:nvSpPr>
        <p:spPr>
          <a:xfrm>
            <a:off x="1456592" y="2568453"/>
            <a:ext cx="9897208" cy="1200329"/>
          </a:xfrm>
          <a:prstGeom prst="rect">
            <a:avLst/>
          </a:prstGeom>
        </p:spPr>
        <p:txBody>
          <a:bodyPr wrap="square">
            <a:spAutoFit/>
          </a:bodyPr>
          <a:lstStyle/>
          <a:p>
            <a:r>
              <a:rPr lang="fr-FR" dirty="0" smtClean="0">
                <a:solidFill>
                  <a:srgbClr val="444444"/>
                </a:solidFill>
                <a:latin typeface="Arial" panose="020B0604020202020204" pitchFamily="34" charset="0"/>
              </a:rPr>
              <a:t>Mais sa singularité réside dans le fait qu’elle occupe un créneau vacant en Mayenne (nous sommes sollicités aussi dans d’autres départements), celui de l’accompagnement de riverains impactés par un projet. Nous constatons un vide : qui d’autre pour faire entendre leurs voix ? Qui d’autre pour apporter une information différente de celle des "experts/vendeurs" ?</a:t>
            </a:r>
          </a:p>
        </p:txBody>
      </p:sp>
    </p:spTree>
    <p:extLst>
      <p:ext uri="{BB962C8B-B14F-4D97-AF65-F5344CB8AC3E}">
        <p14:creationId xmlns:p14="http://schemas.microsoft.com/office/powerpoint/2010/main" val="27518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1"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5" name="ZoneTexte 4"/>
          <p:cNvSpPr txBox="1"/>
          <p:nvPr/>
        </p:nvSpPr>
        <p:spPr>
          <a:xfrm>
            <a:off x="8190333" y="6244539"/>
            <a:ext cx="4080797" cy="215444"/>
          </a:xfrm>
          <a:prstGeom prst="rect">
            <a:avLst/>
          </a:prstGeom>
          <a:noFill/>
        </p:spPr>
        <p:txBody>
          <a:bodyPr wrap="square" rtlCol="0">
            <a:spAutoFit/>
          </a:bodyPr>
          <a:lstStyle/>
          <a:p>
            <a:r>
              <a:rPr lang="fr-FR" sz="800" dirty="0" smtClean="0">
                <a:latin typeface="Tahoma" panose="020B0604030504040204" pitchFamily="34" charset="0"/>
                <a:ea typeface="Tahoma" panose="020B0604030504040204" pitchFamily="34" charset="0"/>
                <a:cs typeface="Tahoma" panose="020B0604030504040204" pitchFamily="34" charset="0"/>
              </a:rPr>
              <a:t>Jacky LEBANNIER, Roger GODEFROY et Alain ROUSSARD - 14 novembre 2023</a:t>
            </a:r>
          </a:p>
        </p:txBody>
      </p:sp>
      <p:sp>
        <p:nvSpPr>
          <p:cNvPr id="6" name="Rectangle 5"/>
          <p:cNvSpPr/>
          <p:nvPr/>
        </p:nvSpPr>
        <p:spPr>
          <a:xfrm>
            <a:off x="1456592" y="3101083"/>
            <a:ext cx="9639299" cy="923330"/>
          </a:xfrm>
          <a:prstGeom prst="rect">
            <a:avLst/>
          </a:prstGeom>
        </p:spPr>
        <p:txBody>
          <a:bodyPr wrap="square">
            <a:spAutoFit/>
          </a:bodyPr>
          <a:lstStyle/>
          <a:p>
            <a:r>
              <a:rPr lang="fr-FR" dirty="0" smtClean="0">
                <a:solidFill>
                  <a:srgbClr val="444444"/>
                </a:solidFill>
                <a:latin typeface="Arial" panose="020B0604020202020204" pitchFamily="34" charset="0"/>
              </a:rPr>
              <a:t>Merci à Monsieur MORIN pour nous avoir sollicités. Merci aux étudiants pour leur participation active (même pas de pause !). Nous avons passé un bon moment.</a:t>
            </a:r>
          </a:p>
          <a:p>
            <a:r>
              <a:rPr lang="fr-FR" dirty="0" smtClean="0">
                <a:solidFill>
                  <a:srgbClr val="444444"/>
                </a:solidFill>
                <a:latin typeface="Arial" panose="020B0604020202020204" pitchFamily="34" charset="0"/>
              </a:rPr>
              <a:t>Merci à la personne responsable de ce groupe. </a:t>
            </a:r>
            <a:endParaRPr lang="fr-FR" dirty="0">
              <a:solidFill>
                <a:srgbClr val="444444"/>
              </a:solidFill>
              <a:latin typeface="Arial" panose="020B0604020202020204" pitchFamily="34" charset="0"/>
            </a:endParaRPr>
          </a:p>
        </p:txBody>
      </p:sp>
      <p:sp>
        <p:nvSpPr>
          <p:cNvPr id="7" name="Rectangle 6"/>
          <p:cNvSpPr/>
          <p:nvPr/>
        </p:nvSpPr>
        <p:spPr>
          <a:xfrm>
            <a:off x="5155691" y="1395770"/>
            <a:ext cx="2241100" cy="707886"/>
          </a:xfrm>
          <a:prstGeom prst="rect">
            <a:avLst/>
          </a:prstGeom>
        </p:spPr>
        <p:txBody>
          <a:bodyPr wrap="square">
            <a:spAutoFit/>
          </a:bodyPr>
          <a:lstStyle/>
          <a:p>
            <a:r>
              <a:rPr lang="fr-FR" sz="4000" b="1" dirty="0" smtClean="0">
                <a:solidFill>
                  <a:srgbClr val="444444"/>
                </a:solidFill>
                <a:latin typeface="Arial" panose="020B0604020202020204" pitchFamily="34" charset="0"/>
              </a:rPr>
              <a:t>MERCI !</a:t>
            </a:r>
            <a:endParaRPr lang="fr-FR" sz="4000" b="1" dirty="0">
              <a:solidFill>
                <a:srgbClr val="444444"/>
              </a:solidFill>
              <a:latin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5253F130-22FD-436E-B233-0C12E2367D8F}" type="slidenum">
              <a:rPr lang="fr-FR" smtClean="0"/>
              <a:t>23</a:t>
            </a:fld>
            <a:endParaRPr lang="fr-FR"/>
          </a:p>
        </p:txBody>
      </p:sp>
    </p:spTree>
    <p:extLst>
      <p:ext uri="{BB962C8B-B14F-4D97-AF65-F5344CB8AC3E}">
        <p14:creationId xmlns:p14="http://schemas.microsoft.com/office/powerpoint/2010/main" val="3691162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850005" y="940158"/>
          <a:ext cx="10496280" cy="5280340"/>
        </p:xfrm>
        <a:graphic>
          <a:graphicData uri="http://schemas.openxmlformats.org/drawingml/2006/table">
            <a:tbl>
              <a:tblPr firstRow="1" bandRow="1">
                <a:tableStyleId>{5940675A-B579-460E-94D1-54222C63F5DA}</a:tableStyleId>
              </a:tblPr>
              <a:tblGrid>
                <a:gridCol w="2099256"/>
                <a:gridCol w="2099256"/>
                <a:gridCol w="2099256"/>
                <a:gridCol w="2099256"/>
                <a:gridCol w="2099256"/>
              </a:tblGrid>
              <a:tr h="1320085">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1320085">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1320085">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1320085">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8" name="ZoneTexte 7"/>
          <p:cNvSpPr txBox="1"/>
          <p:nvPr/>
        </p:nvSpPr>
        <p:spPr>
          <a:xfrm>
            <a:off x="570873" y="260108"/>
            <a:ext cx="11245387" cy="523220"/>
          </a:xfrm>
          <a:prstGeom prst="rect">
            <a:avLst/>
          </a:prstGeom>
          <a:noFill/>
        </p:spPr>
        <p:txBody>
          <a:bodyPr wrap="none" rtlCol="0">
            <a:spAutoFit/>
          </a:bodyPr>
          <a:lstStyle/>
          <a:p>
            <a:pPr algn="ctr"/>
            <a:r>
              <a:rPr lang="fr-FR"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QUELS SONT LES DOMAINES D’INTERVENTION DE LA FE 53 ?</a:t>
            </a:r>
            <a:endParaRPr lang="fr-FR"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9" name="ZoneTexte 8"/>
          <p:cNvSpPr txBox="1"/>
          <p:nvPr/>
        </p:nvSpPr>
        <p:spPr>
          <a:xfrm>
            <a:off x="960113" y="1217787"/>
            <a:ext cx="1866094" cy="646331"/>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ÉLEVAGES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 surtout, les poulaillers (le </a:t>
            </a:r>
          </a:p>
          <a:p>
            <a:pPr algn="ctr"/>
            <a:r>
              <a:rPr lang="fr-FR" sz="1100" dirty="0" err="1" smtClean="0">
                <a:latin typeface="Tahoma" panose="020B0604030504040204" pitchFamily="34" charset="0"/>
                <a:ea typeface="Tahoma" panose="020B0604030504040204" pitchFamily="34" charset="0"/>
                <a:cs typeface="Tahoma" panose="020B0604030504040204" pitchFamily="34" charset="0"/>
              </a:rPr>
              <a:t>Bourgneuf</a:t>
            </a:r>
            <a:r>
              <a:rPr lang="fr-FR" sz="1100" dirty="0" smtClean="0">
                <a:latin typeface="Tahoma" panose="020B0604030504040204" pitchFamily="34" charset="0"/>
                <a:ea typeface="Tahoma" panose="020B0604030504040204" pitchFamily="34" charset="0"/>
                <a:cs typeface="Tahoma" panose="020B0604030504040204" pitchFamily="34" charset="0"/>
              </a:rPr>
              <a:t>-la-Forêt).</a:t>
            </a:r>
          </a:p>
        </p:txBody>
      </p:sp>
      <p:sp>
        <p:nvSpPr>
          <p:cNvPr id="10" name="ZoneTexte 9"/>
          <p:cNvSpPr txBox="1"/>
          <p:nvPr/>
        </p:nvSpPr>
        <p:spPr>
          <a:xfrm>
            <a:off x="2973966" y="940158"/>
            <a:ext cx="2041662" cy="1323439"/>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LA MÉTHANISATION </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Oudon </a:t>
            </a:r>
            <a:r>
              <a:rPr lang="fr-FR" sz="1100" dirty="0" err="1" smtClean="0">
                <a:latin typeface="Tahoma" panose="020B0604030504040204" pitchFamily="34" charset="0"/>
                <a:ea typeface="Tahoma" panose="020B0604030504040204" pitchFamily="34" charset="0"/>
                <a:cs typeface="Tahoma" panose="020B0604030504040204" pitchFamily="34" charset="0"/>
              </a:rPr>
              <a:t>Bioaz</a:t>
            </a:r>
            <a:r>
              <a:rPr lang="fr-FR" sz="1100" dirty="0" smtClean="0">
                <a:latin typeface="Tahoma" panose="020B0604030504040204" pitchFamily="34" charset="0"/>
                <a:ea typeface="Tahoma" panose="020B0604030504040204" pitchFamily="34" charset="0"/>
                <a:cs typeface="Tahoma" panose="020B0604030504040204" pitchFamily="34" charset="0"/>
              </a:rPr>
              <a:t> (Livré), </a:t>
            </a:r>
          </a:p>
          <a:p>
            <a:pPr algn="ctr"/>
            <a:r>
              <a:rPr lang="fr-FR" sz="1100" dirty="0" err="1" smtClean="0">
                <a:latin typeface="Tahoma" panose="020B0604030504040204" pitchFamily="34" charset="0"/>
                <a:ea typeface="Tahoma" panose="020B0604030504040204" pitchFamily="34" charset="0"/>
                <a:cs typeface="Tahoma" panose="020B0604030504040204" pitchFamily="34" charset="0"/>
              </a:rPr>
              <a:t>Cetra</a:t>
            </a:r>
            <a:r>
              <a:rPr lang="fr-FR" sz="1100" dirty="0" smtClean="0">
                <a:latin typeface="Tahoma" panose="020B0604030504040204" pitchFamily="34" charset="0"/>
                <a:ea typeface="Tahoma" panose="020B0604030504040204" pitchFamily="34" charset="0"/>
                <a:cs typeface="Tahoma" panose="020B0604030504040204" pitchFamily="34" charset="0"/>
              </a:rPr>
              <a:t> Conseil (</a:t>
            </a:r>
            <a:r>
              <a:rPr lang="fr-FR" sz="1100" dirty="0" err="1" smtClean="0">
                <a:latin typeface="Tahoma" panose="020B0604030504040204" pitchFamily="34" charset="0"/>
                <a:ea typeface="Tahoma" panose="020B0604030504040204" pitchFamily="34" charset="0"/>
                <a:cs typeface="Tahoma" panose="020B0604030504040204" pitchFamily="34" charset="0"/>
              </a:rPr>
              <a:t>Méral</a:t>
            </a:r>
            <a:r>
              <a:rPr lang="fr-FR" sz="1100" dirty="0" smtClean="0">
                <a:latin typeface="Tahoma" panose="020B0604030504040204" pitchFamily="34" charset="0"/>
                <a:ea typeface="Tahoma" panose="020B0604030504040204" pitchFamily="34" charset="0"/>
                <a:cs typeface="Tahoma" panose="020B0604030504040204" pitchFamily="34" charset="0"/>
              </a:rPr>
              <a:t>/Cossé)</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CS </a:t>
            </a:r>
            <a:r>
              <a:rPr lang="fr-FR" sz="1100" dirty="0" err="1" smtClean="0">
                <a:latin typeface="Tahoma" panose="020B0604030504040204" pitchFamily="34" charset="0"/>
                <a:ea typeface="Tahoma" panose="020B0604030504040204" pitchFamily="34" charset="0"/>
                <a:cs typeface="Tahoma" panose="020B0604030504040204" pitchFamily="34" charset="0"/>
              </a:rPr>
              <a:t>Bioaz</a:t>
            </a:r>
            <a:r>
              <a:rPr lang="fr-FR" sz="1100" dirty="0" smtClean="0">
                <a:latin typeface="Tahoma" panose="020B0604030504040204" pitchFamily="34" charset="0"/>
                <a:ea typeface="Tahoma" panose="020B0604030504040204" pitchFamily="34" charset="0"/>
                <a:cs typeface="Tahoma" panose="020B0604030504040204" pitchFamily="34" charset="0"/>
              </a:rPr>
              <a:t> (</a:t>
            </a:r>
            <a:r>
              <a:rPr lang="fr-FR" sz="1100" dirty="0" err="1" smtClean="0">
                <a:latin typeface="Tahoma" panose="020B0604030504040204" pitchFamily="34" charset="0"/>
                <a:ea typeface="Tahoma" panose="020B0604030504040204" pitchFamily="34" charset="0"/>
                <a:cs typeface="Tahoma" panose="020B0604030504040204" pitchFamily="34" charset="0"/>
              </a:rPr>
              <a:t>Congrier</a:t>
            </a:r>
            <a:r>
              <a:rPr lang="fr-FR" sz="1100" dirty="0" smtClean="0">
                <a:latin typeface="Tahoma" panose="020B0604030504040204" pitchFamily="34" charset="0"/>
                <a:ea typeface="Tahoma" panose="020B0604030504040204" pitchFamily="34" charset="0"/>
                <a:cs typeface="Tahoma" panose="020B0604030504040204" pitchFamily="34" charset="0"/>
              </a:rPr>
              <a:t>)</a:t>
            </a:r>
          </a:p>
          <a:p>
            <a:pPr algn="ctr"/>
            <a:r>
              <a:rPr lang="fr-FR" sz="1100" dirty="0" err="1" smtClean="0">
                <a:latin typeface="Tahoma" panose="020B0604030504040204" pitchFamily="34" charset="0"/>
                <a:ea typeface="Tahoma" panose="020B0604030504040204" pitchFamily="34" charset="0"/>
                <a:cs typeface="Tahoma" panose="020B0604030504040204" pitchFamily="34" charset="0"/>
              </a:rPr>
              <a:t>Méthadom</a:t>
            </a:r>
            <a:r>
              <a:rPr lang="fr-FR" sz="1100" dirty="0" smtClean="0">
                <a:latin typeface="Tahoma" panose="020B0604030504040204" pitchFamily="34" charset="0"/>
                <a:ea typeface="Tahoma" panose="020B0604030504040204" pitchFamily="34" charset="0"/>
                <a:cs typeface="Tahoma" panose="020B0604030504040204" pitchFamily="34" charset="0"/>
              </a:rPr>
              <a:t> (</a:t>
            </a:r>
            <a:r>
              <a:rPr lang="fr-FR" sz="1100" dirty="0" err="1" smtClean="0">
                <a:latin typeface="Tahoma" panose="020B0604030504040204" pitchFamily="34" charset="0"/>
                <a:ea typeface="Tahoma" panose="020B0604030504040204" pitchFamily="34" charset="0"/>
                <a:cs typeface="Tahoma" panose="020B0604030504040204" pitchFamily="34" charset="0"/>
              </a:rPr>
              <a:t>Ampoigné</a:t>
            </a:r>
            <a:r>
              <a:rPr lang="fr-FR" sz="1100" dirty="0" smtClean="0">
                <a:latin typeface="Tahoma" panose="020B0604030504040204" pitchFamily="34" charset="0"/>
                <a:ea typeface="Tahoma" panose="020B0604030504040204" pitchFamily="34" charset="0"/>
                <a:cs typeface="Tahoma" panose="020B0604030504040204" pitchFamily="34" charset="0"/>
              </a:rPr>
              <a:t>/</a:t>
            </a:r>
            <a:r>
              <a:rPr lang="fr-FR" sz="1100" dirty="0" err="1" smtClean="0">
                <a:latin typeface="Tahoma" panose="020B0604030504040204" pitchFamily="34" charset="0"/>
                <a:ea typeface="Tahoma" panose="020B0604030504040204" pitchFamily="34" charset="0"/>
                <a:cs typeface="Tahoma" panose="020B0604030504040204" pitchFamily="34" charset="0"/>
              </a:rPr>
              <a:t>Mée</a:t>
            </a:r>
            <a:r>
              <a:rPr lang="fr-FR" sz="1100" dirty="0" smtClean="0">
                <a:latin typeface="Tahoma" panose="020B0604030504040204" pitchFamily="34" charset="0"/>
                <a:ea typeface="Tahoma" panose="020B0604030504040204" pitchFamily="34" charset="0"/>
                <a:cs typeface="Tahoma" panose="020B0604030504040204" pitchFamily="34" charset="0"/>
              </a:rPr>
              <a:t>)…</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Membres d’un groupe national.</a:t>
            </a:r>
            <a:endParaRPr lang="fr-FR" sz="1100" dirty="0">
              <a:latin typeface="Tahoma" panose="020B0604030504040204" pitchFamily="34" charset="0"/>
              <a:ea typeface="Tahoma" panose="020B0604030504040204" pitchFamily="34" charset="0"/>
              <a:cs typeface="Tahoma" panose="020B0604030504040204" pitchFamily="34" charset="0"/>
            </a:endParaRPr>
          </a:p>
        </p:txBody>
      </p:sp>
      <p:sp>
        <p:nvSpPr>
          <p:cNvPr id="11" name="ZoneTexte 10"/>
          <p:cNvSpPr txBox="1"/>
          <p:nvPr/>
        </p:nvSpPr>
        <p:spPr>
          <a:xfrm>
            <a:off x="5217891" y="930471"/>
            <a:ext cx="1800493" cy="815608"/>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L’EAU</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La pollution des mares et </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des rivières.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Les bassines.</a:t>
            </a:r>
          </a:p>
        </p:txBody>
      </p:sp>
      <p:sp>
        <p:nvSpPr>
          <p:cNvPr id="12" name="ZoneTexte 11"/>
          <p:cNvSpPr txBox="1"/>
          <p:nvPr/>
        </p:nvSpPr>
        <p:spPr>
          <a:xfrm>
            <a:off x="7440096" y="1302036"/>
            <a:ext cx="1500731" cy="523220"/>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 BIEN-ÊTRE </a:t>
            </a: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ANIMAL</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07" y="4971246"/>
            <a:ext cx="2053106" cy="1094706"/>
          </a:xfrm>
          <a:prstGeom prst="rect">
            <a:avLst/>
          </a:prstGeom>
        </p:spPr>
      </p:pic>
      <p:sp>
        <p:nvSpPr>
          <p:cNvPr id="15" name="ZoneTexte 14"/>
          <p:cNvSpPr txBox="1"/>
          <p:nvPr/>
        </p:nvSpPr>
        <p:spPr>
          <a:xfrm>
            <a:off x="9256165" y="1311739"/>
            <a:ext cx="2019308" cy="646331"/>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LA MOBILITÉ</a:t>
            </a:r>
          </a:p>
          <a:p>
            <a:pPr algn="ctr"/>
            <a:r>
              <a:rPr lang="fr-FR" sz="1100" dirty="0">
                <a:latin typeface="Tahoma" panose="020B0604030504040204" pitchFamily="34" charset="0"/>
                <a:ea typeface="Tahoma" panose="020B0604030504040204" pitchFamily="34" charset="0"/>
                <a:cs typeface="Tahoma" panose="020B0604030504040204" pitchFamily="34" charset="0"/>
              </a:rPr>
              <a:t>a</a:t>
            </a:r>
            <a:r>
              <a:rPr lang="fr-FR" sz="1100" dirty="0" smtClean="0">
                <a:latin typeface="Tahoma" panose="020B0604030504040204" pitchFamily="34" charset="0"/>
                <a:ea typeface="Tahoma" panose="020B0604030504040204" pitchFamily="34" charset="0"/>
                <a:cs typeface="Tahoma" panose="020B0604030504040204" pitchFamily="34" charset="0"/>
              </a:rPr>
              <a:t>vec l’association "Place au Vélo"</a:t>
            </a:r>
          </a:p>
        </p:txBody>
      </p:sp>
      <p:sp>
        <p:nvSpPr>
          <p:cNvPr id="16" name="ZoneTexte 15"/>
          <p:cNvSpPr txBox="1"/>
          <p:nvPr/>
        </p:nvSpPr>
        <p:spPr>
          <a:xfrm>
            <a:off x="9401081" y="5251411"/>
            <a:ext cx="1797287" cy="477054"/>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MINES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Le Perm d’Olivet en 2019.</a:t>
            </a:r>
          </a:p>
        </p:txBody>
      </p:sp>
      <p:sp>
        <p:nvSpPr>
          <p:cNvPr id="17" name="ZoneTexte 16"/>
          <p:cNvSpPr txBox="1"/>
          <p:nvPr/>
        </p:nvSpPr>
        <p:spPr>
          <a:xfrm>
            <a:off x="1225393" y="2722240"/>
            <a:ext cx="1510350" cy="477054"/>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a:t>
            </a:r>
            <a:r>
              <a:rPr lang="fr-FR" sz="1400" b="1" dirty="0" err="1" smtClean="0">
                <a:latin typeface="Tahoma" panose="020B0604030504040204" pitchFamily="34" charset="0"/>
                <a:ea typeface="Tahoma" panose="020B0604030504040204" pitchFamily="34" charset="0"/>
                <a:cs typeface="Tahoma" panose="020B0604030504040204" pitchFamily="34" charset="0"/>
              </a:rPr>
              <a:t>PLUi</a:t>
            </a:r>
            <a:endParaRPr lang="fr-FR" sz="1400" b="1" dirty="0" smtClean="0">
              <a:latin typeface="Tahoma" panose="020B0604030504040204" pitchFamily="34" charset="0"/>
              <a:ea typeface="Tahoma" panose="020B0604030504040204" pitchFamily="34" charset="0"/>
              <a:cs typeface="Tahoma" panose="020B0604030504040204" pitchFamily="34" charset="0"/>
            </a:endParaRPr>
          </a:p>
          <a:p>
            <a:pPr algn="ctr"/>
            <a:r>
              <a:rPr lang="fr-FR" sz="1100" dirty="0" smtClean="0">
                <a:latin typeface="Tahoma" panose="020B0604030504040204" pitchFamily="34" charset="0"/>
                <a:ea typeface="Tahoma" panose="020B0604030504040204" pitchFamily="34" charset="0"/>
                <a:cs typeface="Tahoma" panose="020B0604030504040204" pitchFamily="34" charset="0"/>
              </a:rPr>
              <a:t>Pays de </a:t>
            </a:r>
            <a:r>
              <a:rPr lang="fr-FR" sz="1100" dirty="0" err="1" smtClean="0">
                <a:latin typeface="Tahoma" panose="020B0604030504040204" pitchFamily="34" charset="0"/>
                <a:ea typeface="Tahoma" panose="020B0604030504040204" pitchFamily="34" charset="0"/>
                <a:cs typeface="Tahoma" panose="020B0604030504040204" pitchFamily="34" charset="0"/>
              </a:rPr>
              <a:t>Meslay-Grez</a:t>
            </a:r>
            <a:r>
              <a:rPr lang="fr-FR" sz="1100" dirty="0" smtClean="0">
                <a:latin typeface="Tahoma" panose="020B0604030504040204" pitchFamily="34" charset="0"/>
                <a:ea typeface="Tahoma" panose="020B0604030504040204" pitchFamily="34" charset="0"/>
                <a:cs typeface="Tahoma" panose="020B0604030504040204" pitchFamily="34" charset="0"/>
              </a:rPr>
              <a:t>.</a:t>
            </a:r>
            <a:endParaRPr lang="fr-FR" sz="1100" dirty="0">
              <a:latin typeface="Tahoma" panose="020B0604030504040204" pitchFamily="34" charset="0"/>
              <a:ea typeface="Tahoma" panose="020B0604030504040204" pitchFamily="34" charset="0"/>
              <a:cs typeface="Tahoma" panose="020B0604030504040204" pitchFamily="34" charset="0"/>
            </a:endParaRPr>
          </a:p>
        </p:txBody>
      </p:sp>
      <p:sp>
        <p:nvSpPr>
          <p:cNvPr id="18" name="ZoneTexte 17"/>
          <p:cNvSpPr txBox="1"/>
          <p:nvPr/>
        </p:nvSpPr>
        <p:spPr>
          <a:xfrm>
            <a:off x="3246201" y="2937684"/>
            <a:ext cx="1443023" cy="523220"/>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RISQUES </a:t>
            </a: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CHIMIQUES</a:t>
            </a:r>
          </a:p>
        </p:txBody>
      </p:sp>
      <p:sp>
        <p:nvSpPr>
          <p:cNvPr id="26" name="ZoneTexte 25"/>
          <p:cNvSpPr txBox="1"/>
          <p:nvPr/>
        </p:nvSpPr>
        <p:spPr>
          <a:xfrm>
            <a:off x="3144410" y="2331566"/>
            <a:ext cx="1733167" cy="523220"/>
          </a:xfrm>
          <a:prstGeom prst="rect">
            <a:avLst/>
          </a:prstGeom>
          <a:noFill/>
        </p:spPr>
        <p:txBody>
          <a:bodyPr wrap="none" rtlCol="0">
            <a:spAutoFit/>
          </a:bodyPr>
          <a:lstStyle/>
          <a:p>
            <a:r>
              <a:rPr lang="fr-FR" sz="1400" b="1" dirty="0" smtClean="0">
                <a:latin typeface="Tahoma" panose="020B0604030504040204" pitchFamily="34" charset="0"/>
                <a:ea typeface="Tahoma" panose="020B0604030504040204" pitchFamily="34" charset="0"/>
                <a:cs typeface="Tahoma" panose="020B0604030504040204" pitchFamily="34" charset="0"/>
              </a:rPr>
              <a:t>LES DÉCHARGES </a:t>
            </a: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SAUVAGES</a:t>
            </a:r>
          </a:p>
        </p:txBody>
      </p:sp>
      <p:sp>
        <p:nvSpPr>
          <p:cNvPr id="27" name="ZoneTexte 26"/>
          <p:cNvSpPr txBox="1"/>
          <p:nvPr/>
        </p:nvSpPr>
        <p:spPr>
          <a:xfrm>
            <a:off x="5234569" y="2673651"/>
            <a:ext cx="1694125" cy="661720"/>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PESTICIDES</a:t>
            </a:r>
          </a:p>
          <a:p>
            <a:pPr algn="ctr"/>
            <a:r>
              <a:rPr lang="fr-FR" sz="1100" dirty="0">
                <a:latin typeface="Tahoma" panose="020B0604030504040204" pitchFamily="34" charset="0"/>
                <a:ea typeface="Tahoma" panose="020B0604030504040204" pitchFamily="34" charset="0"/>
                <a:cs typeface="Tahoma" panose="020B0604030504040204" pitchFamily="34" charset="0"/>
              </a:rPr>
              <a:t>l</a:t>
            </a:r>
            <a:r>
              <a:rPr lang="fr-FR" sz="1100" dirty="0" smtClean="0">
                <a:latin typeface="Tahoma" panose="020B0604030504040204" pitchFamily="34" charset="0"/>
                <a:ea typeface="Tahoma" panose="020B0604030504040204" pitchFamily="34" charset="0"/>
                <a:cs typeface="Tahoma" panose="020B0604030504040204" pitchFamily="34" charset="0"/>
              </a:rPr>
              <a:t>es Zones de Non Traitement (ZNT).</a:t>
            </a:r>
          </a:p>
        </p:txBody>
      </p:sp>
      <p:sp>
        <p:nvSpPr>
          <p:cNvPr id="28" name="ZoneTexte 27"/>
          <p:cNvSpPr txBox="1"/>
          <p:nvPr/>
        </p:nvSpPr>
        <p:spPr>
          <a:xfrm>
            <a:off x="7113985" y="2265847"/>
            <a:ext cx="2155976" cy="815608"/>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 BOCAGE</a:t>
            </a:r>
          </a:p>
          <a:p>
            <a:pPr algn="ctr"/>
            <a:r>
              <a:rPr lang="fr-FR" sz="1100" dirty="0">
                <a:latin typeface="Tahoma" panose="020B0604030504040204" pitchFamily="34" charset="0"/>
                <a:ea typeface="Tahoma" panose="020B0604030504040204" pitchFamily="34" charset="0"/>
                <a:cs typeface="Tahoma" panose="020B0604030504040204" pitchFamily="34" charset="0"/>
              </a:rPr>
              <a:t>a</a:t>
            </a:r>
            <a:r>
              <a:rPr lang="fr-FR" sz="1100" dirty="0" smtClean="0">
                <a:latin typeface="Tahoma" panose="020B0604030504040204" pitchFamily="34" charset="0"/>
                <a:ea typeface="Tahoma" panose="020B0604030504040204" pitchFamily="34" charset="0"/>
                <a:cs typeface="Tahoma" panose="020B0604030504040204" pitchFamily="34" charset="0"/>
              </a:rPr>
              <a:t>vec le collectif "Bocage 53",</a:t>
            </a:r>
          </a:p>
          <a:p>
            <a:pPr algn="ctr"/>
            <a:r>
              <a:rPr lang="fr-FR" sz="1100" dirty="0">
                <a:latin typeface="Tahoma" panose="020B0604030504040204" pitchFamily="34" charset="0"/>
                <a:ea typeface="Tahoma" panose="020B0604030504040204" pitchFamily="34" charset="0"/>
                <a:cs typeface="Tahoma" panose="020B0604030504040204" pitchFamily="34" charset="0"/>
              </a:rPr>
              <a:t>l</a:t>
            </a:r>
            <a:r>
              <a:rPr lang="fr-FR" sz="1100" dirty="0" smtClean="0">
                <a:latin typeface="Tahoma" panose="020B0604030504040204" pitchFamily="34" charset="0"/>
                <a:ea typeface="Tahoma" panose="020B0604030504040204" pitchFamily="34" charset="0"/>
                <a:cs typeface="Tahoma" panose="020B0604030504040204" pitchFamily="34" charset="0"/>
              </a:rPr>
              <a:t>es haies, les bois, les forêts, les </a:t>
            </a:r>
            <a:r>
              <a:rPr lang="fr-FR" sz="1100" dirty="0" err="1" smtClean="0">
                <a:latin typeface="Tahoma" panose="020B0604030504040204" pitchFamily="34" charset="0"/>
                <a:ea typeface="Tahoma" panose="020B0604030504040204" pitchFamily="34" charset="0"/>
                <a:cs typeface="Tahoma" panose="020B0604030504040204" pitchFamily="34" charset="0"/>
              </a:rPr>
              <a:t>PLUi</a:t>
            </a:r>
            <a:r>
              <a:rPr lang="fr-FR" sz="1100" dirty="0">
                <a:latin typeface="Tahoma" panose="020B0604030504040204" pitchFamily="34" charset="0"/>
                <a:ea typeface="Tahoma" panose="020B0604030504040204" pitchFamily="34" charset="0"/>
                <a:cs typeface="Tahoma" panose="020B0604030504040204" pitchFamily="34" charset="0"/>
              </a:rPr>
              <a:t>.</a:t>
            </a:r>
            <a:endParaRPr lang="fr-FR"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29" name="ZoneTexte 28"/>
          <p:cNvSpPr txBox="1"/>
          <p:nvPr/>
        </p:nvSpPr>
        <p:spPr>
          <a:xfrm>
            <a:off x="9185014" y="2246253"/>
            <a:ext cx="2131337" cy="1369606"/>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ÉMISSIONS </a:t>
            </a: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MAGNÉTIQUES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Les antennes-relais à Ménil et à</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Saint-Germain d’</a:t>
            </a:r>
            <a:r>
              <a:rPr lang="fr-FR" sz="1100" dirty="0" err="1" smtClean="0">
                <a:latin typeface="Tahoma" panose="020B0604030504040204" pitchFamily="34" charset="0"/>
                <a:ea typeface="Tahoma" panose="020B0604030504040204" pitchFamily="34" charset="0"/>
                <a:cs typeface="Tahoma" panose="020B0604030504040204" pitchFamily="34" charset="0"/>
              </a:rPr>
              <a:t>Anxure</a:t>
            </a:r>
            <a:r>
              <a:rPr lang="fr-FR" sz="1100" dirty="0" smtClean="0">
                <a:latin typeface="Tahoma" panose="020B0604030504040204" pitchFamily="34" charset="0"/>
                <a:ea typeface="Tahoma" panose="020B0604030504040204" pitchFamily="34" charset="0"/>
                <a:cs typeface="Tahoma" panose="020B0604030504040204" pitchFamily="34" charset="0"/>
              </a:rPr>
              <a:t>.</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Une collaboration avec l’ANAST</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(association animaux sous tension)</a:t>
            </a:r>
          </a:p>
        </p:txBody>
      </p:sp>
      <p:sp>
        <p:nvSpPr>
          <p:cNvPr id="30" name="ZoneTexte 29"/>
          <p:cNvSpPr txBox="1"/>
          <p:nvPr/>
        </p:nvSpPr>
        <p:spPr>
          <a:xfrm>
            <a:off x="984097" y="3676205"/>
            <a:ext cx="1818126" cy="307777"/>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LA BIODIVERSITÉ</a:t>
            </a:r>
          </a:p>
        </p:txBody>
      </p:sp>
      <p:sp>
        <p:nvSpPr>
          <p:cNvPr id="31" name="ZoneTexte 30"/>
          <p:cNvSpPr txBox="1"/>
          <p:nvPr/>
        </p:nvSpPr>
        <p:spPr>
          <a:xfrm>
            <a:off x="1380840" y="4108001"/>
            <a:ext cx="1024639" cy="523220"/>
          </a:xfrm>
          <a:prstGeom prst="rect">
            <a:avLst/>
          </a:prstGeom>
          <a:noFill/>
        </p:spPr>
        <p:txBody>
          <a:bodyPr wrap="none" rtlCol="0">
            <a:spAutoFit/>
          </a:bodyPr>
          <a:lstStyle/>
          <a:p>
            <a:pPr algn="ctr"/>
            <a:r>
              <a:rPr lang="fr-FR" sz="1400" b="1" dirty="0">
                <a:latin typeface="Tahoma" panose="020B0604030504040204" pitchFamily="34" charset="0"/>
                <a:ea typeface="Tahoma" panose="020B0604030504040204" pitchFamily="34" charset="0"/>
                <a:cs typeface="Tahoma" panose="020B0604030504040204" pitchFamily="34" charset="0"/>
              </a:rPr>
              <a:t>LES </a:t>
            </a:r>
            <a:endParaRPr lang="fr-FR" sz="1400" b="1" dirty="0" smtClean="0">
              <a:latin typeface="Tahoma" panose="020B0604030504040204" pitchFamily="34" charset="0"/>
              <a:ea typeface="Tahoma" panose="020B0604030504040204" pitchFamily="34" charset="0"/>
              <a:cs typeface="Tahoma" panose="020B0604030504040204" pitchFamily="34" charset="0"/>
            </a:endParaRP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DÉCHETS</a:t>
            </a:r>
          </a:p>
        </p:txBody>
      </p:sp>
      <p:sp>
        <p:nvSpPr>
          <p:cNvPr id="32" name="ZoneTexte 31"/>
          <p:cNvSpPr txBox="1"/>
          <p:nvPr/>
        </p:nvSpPr>
        <p:spPr>
          <a:xfrm>
            <a:off x="3022414" y="3718827"/>
            <a:ext cx="1944763" cy="984885"/>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USINES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 </a:t>
            </a:r>
            <a:r>
              <a:rPr lang="fr-FR" sz="1100" dirty="0" err="1" smtClean="0">
                <a:latin typeface="Tahoma" panose="020B0604030504040204" pitchFamily="34" charset="0"/>
                <a:ea typeface="Tahoma" panose="020B0604030504040204" pitchFamily="34" charset="0"/>
                <a:cs typeface="Tahoma" panose="020B0604030504040204" pitchFamily="34" charset="0"/>
              </a:rPr>
              <a:t>Aprochim</a:t>
            </a:r>
            <a:r>
              <a:rPr lang="fr-FR" sz="1100" dirty="0" smtClean="0">
                <a:latin typeface="Tahoma" panose="020B0604030504040204" pitchFamily="34" charset="0"/>
                <a:ea typeface="Tahoma" panose="020B0604030504040204" pitchFamily="34" charset="0"/>
                <a:cs typeface="Tahoma" panose="020B0604030504040204" pitchFamily="34" charset="0"/>
              </a:rPr>
              <a:t> (</a:t>
            </a:r>
            <a:r>
              <a:rPr lang="fr-FR" sz="1100" dirty="0" err="1" smtClean="0">
                <a:latin typeface="Tahoma" panose="020B0604030504040204" pitchFamily="34" charset="0"/>
                <a:ea typeface="Tahoma" panose="020B0604030504040204" pitchFamily="34" charset="0"/>
                <a:cs typeface="Tahoma" panose="020B0604030504040204" pitchFamily="34" charset="0"/>
              </a:rPr>
              <a:t>Grez</a:t>
            </a:r>
            <a:r>
              <a:rPr lang="fr-FR" sz="1100" dirty="0" smtClean="0">
                <a:latin typeface="Tahoma" panose="020B0604030504040204" pitchFamily="34" charset="0"/>
                <a:ea typeface="Tahoma" panose="020B0604030504040204" pitchFamily="34" charset="0"/>
                <a:cs typeface="Tahoma" panose="020B0604030504040204" pitchFamily="34" charset="0"/>
              </a:rPr>
              <a:t>-en-</a:t>
            </a:r>
            <a:r>
              <a:rPr lang="fr-FR" sz="1100" dirty="0" err="1" smtClean="0">
                <a:latin typeface="Tahoma" panose="020B0604030504040204" pitchFamily="34" charset="0"/>
                <a:ea typeface="Tahoma" panose="020B0604030504040204" pitchFamily="34" charset="0"/>
                <a:cs typeface="Tahoma" panose="020B0604030504040204" pitchFamily="34" charset="0"/>
              </a:rPr>
              <a:t>Bouère</a:t>
            </a:r>
            <a:r>
              <a:rPr lang="fr-FR" sz="1100" dirty="0" smtClean="0">
                <a:latin typeface="Tahoma" panose="020B0604030504040204" pitchFamily="34" charset="0"/>
                <a:ea typeface="Tahoma" panose="020B0604030504040204" pitchFamily="34" charset="0"/>
                <a:cs typeface="Tahoma" panose="020B0604030504040204" pitchFamily="34" charset="0"/>
              </a:rPr>
              <a:t>)</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PFC (</a:t>
            </a:r>
            <a:r>
              <a:rPr lang="fr-FR" sz="1100" dirty="0" err="1" smtClean="0">
                <a:latin typeface="Tahoma" panose="020B0604030504040204" pitchFamily="34" charset="0"/>
                <a:ea typeface="Tahoma" panose="020B0604030504040204" pitchFamily="34" charset="0"/>
                <a:cs typeface="Tahoma" panose="020B0604030504040204" pitchFamily="34" charset="0"/>
              </a:rPr>
              <a:t>Vaiges</a:t>
            </a:r>
            <a:r>
              <a:rPr lang="fr-FR" sz="1100" dirty="0" smtClean="0">
                <a:latin typeface="Tahoma" panose="020B0604030504040204" pitchFamily="34" charset="0"/>
                <a:ea typeface="Tahoma" panose="020B0604030504040204" pitchFamily="34" charset="0"/>
                <a:cs typeface="Tahoma" panose="020B0604030504040204" pitchFamily="34" charset="0"/>
              </a:rPr>
              <a:t>), </a:t>
            </a:r>
          </a:p>
          <a:p>
            <a:pPr algn="ctr"/>
            <a:r>
              <a:rPr lang="fr-FR" sz="1100" dirty="0" err="1" smtClean="0">
                <a:latin typeface="Tahoma" panose="020B0604030504040204" pitchFamily="34" charset="0"/>
                <a:ea typeface="Tahoma" panose="020B0604030504040204" pitchFamily="34" charset="0"/>
                <a:cs typeface="Tahoma" panose="020B0604030504040204" pitchFamily="34" charset="0"/>
              </a:rPr>
              <a:t>Lactalis</a:t>
            </a:r>
            <a:r>
              <a:rPr lang="fr-FR" sz="1100" dirty="0" smtClean="0">
                <a:latin typeface="Tahoma" panose="020B0604030504040204" pitchFamily="34" charset="0"/>
                <a:ea typeface="Tahoma" panose="020B0604030504040204" pitchFamily="34" charset="0"/>
                <a:cs typeface="Tahoma" panose="020B0604030504040204" pitchFamily="34" charset="0"/>
              </a:rPr>
              <a:t> (Craon)</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Séché (Laval)…</a:t>
            </a:r>
            <a:endParaRPr lang="fr-FR" sz="1100" dirty="0">
              <a:latin typeface="Tahoma" panose="020B0604030504040204" pitchFamily="34" charset="0"/>
              <a:ea typeface="Tahoma" panose="020B0604030504040204" pitchFamily="34" charset="0"/>
              <a:cs typeface="Tahoma" panose="020B0604030504040204" pitchFamily="34" charset="0"/>
            </a:endParaRPr>
          </a:p>
        </p:txBody>
      </p:sp>
      <p:sp>
        <p:nvSpPr>
          <p:cNvPr id="33" name="ZoneTexte 32"/>
          <p:cNvSpPr txBox="1"/>
          <p:nvPr/>
        </p:nvSpPr>
        <p:spPr>
          <a:xfrm>
            <a:off x="5306856" y="3807401"/>
            <a:ext cx="1593705" cy="646331"/>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L’APICULTURE</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Projet gigantesque de </a:t>
            </a:r>
          </a:p>
          <a:p>
            <a:pPr algn="ctr"/>
            <a:r>
              <a:rPr lang="fr-FR" sz="1100" dirty="0" err="1" smtClean="0">
                <a:latin typeface="Tahoma" panose="020B0604030504040204" pitchFamily="34" charset="0"/>
                <a:ea typeface="Tahoma" panose="020B0604030504040204" pitchFamily="34" charset="0"/>
                <a:cs typeface="Tahoma" panose="020B0604030504040204" pitchFamily="34" charset="0"/>
              </a:rPr>
              <a:t>Grazay</a:t>
            </a:r>
            <a:r>
              <a:rPr lang="fr-FR" sz="1100" dirty="0" smtClean="0">
                <a:latin typeface="Tahoma" panose="020B0604030504040204" pitchFamily="34" charset="0"/>
                <a:ea typeface="Tahoma" panose="020B0604030504040204" pitchFamily="34" charset="0"/>
                <a:cs typeface="Tahoma" panose="020B0604030504040204" pitchFamily="34" charset="0"/>
              </a:rPr>
              <a:t> (2020).</a:t>
            </a:r>
            <a:endParaRPr lang="fr-FR" sz="1100" dirty="0">
              <a:latin typeface="Tahoma" panose="020B0604030504040204" pitchFamily="34" charset="0"/>
              <a:ea typeface="Tahoma" panose="020B0604030504040204" pitchFamily="34" charset="0"/>
              <a:cs typeface="Tahoma" panose="020B0604030504040204" pitchFamily="34" charset="0"/>
            </a:endParaRPr>
          </a:p>
        </p:txBody>
      </p:sp>
      <p:sp>
        <p:nvSpPr>
          <p:cNvPr id="34" name="ZoneTexte 33"/>
          <p:cNvSpPr txBox="1"/>
          <p:nvPr/>
        </p:nvSpPr>
        <p:spPr>
          <a:xfrm>
            <a:off x="7275517" y="3735176"/>
            <a:ext cx="1786065" cy="815608"/>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CARRIÈRES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 21 carrières dont</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Lafarge (</a:t>
            </a:r>
            <a:r>
              <a:rPr lang="fr-FR" sz="1100" dirty="0" err="1" smtClean="0">
                <a:latin typeface="Tahoma" panose="020B0604030504040204" pitchFamily="34" charset="0"/>
                <a:ea typeface="Tahoma" panose="020B0604030504040204" pitchFamily="34" charset="0"/>
                <a:cs typeface="Tahoma" panose="020B0604030504040204" pitchFamily="34" charset="0"/>
              </a:rPr>
              <a:t>Marigné-Peuton</a:t>
            </a:r>
            <a:r>
              <a:rPr lang="fr-FR" sz="1100" dirty="0" smtClean="0">
                <a:latin typeface="Tahoma" panose="020B0604030504040204" pitchFamily="34" charset="0"/>
                <a:ea typeface="Tahoma" panose="020B0604030504040204" pitchFamily="34" charset="0"/>
                <a:cs typeface="Tahoma" panose="020B0604030504040204" pitchFamily="34" charset="0"/>
              </a:rPr>
              <a:t>)</a:t>
            </a:r>
          </a:p>
          <a:p>
            <a:pPr algn="ctr"/>
            <a:r>
              <a:rPr lang="fr-FR" sz="1100" dirty="0" err="1" smtClean="0">
                <a:latin typeface="Tahoma" panose="020B0604030504040204" pitchFamily="34" charset="0"/>
                <a:ea typeface="Tahoma" panose="020B0604030504040204" pitchFamily="34" charset="0"/>
                <a:cs typeface="Tahoma" panose="020B0604030504040204" pitchFamily="34" charset="0"/>
              </a:rPr>
              <a:t>Baglione</a:t>
            </a:r>
            <a:r>
              <a:rPr lang="fr-FR" sz="1100" dirty="0" smtClean="0">
                <a:latin typeface="Tahoma" panose="020B0604030504040204" pitchFamily="34" charset="0"/>
                <a:ea typeface="Tahoma" panose="020B0604030504040204" pitchFamily="34" charset="0"/>
                <a:cs typeface="Tahoma" panose="020B0604030504040204" pitchFamily="34" charset="0"/>
              </a:rPr>
              <a:t> (</a:t>
            </a:r>
            <a:r>
              <a:rPr lang="fr-FR" sz="1100" dirty="0" err="1" smtClean="0">
                <a:latin typeface="Tahoma" panose="020B0604030504040204" pitchFamily="34" charset="0"/>
                <a:ea typeface="Tahoma" panose="020B0604030504040204" pitchFamily="34" charset="0"/>
                <a:cs typeface="Tahoma" panose="020B0604030504040204" pitchFamily="34" charset="0"/>
              </a:rPr>
              <a:t>Maisoncelles</a:t>
            </a:r>
            <a:r>
              <a:rPr lang="fr-FR" sz="1100" dirty="0" smtClean="0">
                <a:latin typeface="Tahoma" panose="020B0604030504040204" pitchFamily="34" charset="0"/>
                <a:ea typeface="Tahoma" panose="020B0604030504040204" pitchFamily="34" charset="0"/>
                <a:cs typeface="Tahoma" panose="020B0604030504040204" pitchFamily="34" charset="0"/>
              </a:rPr>
              <a:t>)…</a:t>
            </a:r>
            <a:endParaRPr lang="fr-FR" sz="1100" dirty="0">
              <a:latin typeface="Tahoma" panose="020B0604030504040204" pitchFamily="34" charset="0"/>
              <a:ea typeface="Tahoma" panose="020B0604030504040204" pitchFamily="34" charset="0"/>
              <a:cs typeface="Tahoma" panose="020B0604030504040204" pitchFamily="34" charset="0"/>
            </a:endParaRPr>
          </a:p>
        </p:txBody>
      </p:sp>
      <p:sp>
        <p:nvSpPr>
          <p:cNvPr id="35" name="ZoneTexte 34"/>
          <p:cNvSpPr txBox="1"/>
          <p:nvPr/>
        </p:nvSpPr>
        <p:spPr>
          <a:xfrm>
            <a:off x="9102851" y="3592475"/>
            <a:ext cx="2353529" cy="1031051"/>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ROCADES</a:t>
            </a: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CONTOURNEMENTS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Cossé-le-Vivien</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Château-Gontier</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Montsûrs.</a:t>
            </a:r>
          </a:p>
        </p:txBody>
      </p:sp>
      <p:sp>
        <p:nvSpPr>
          <p:cNvPr id="36" name="ZoneTexte 35"/>
          <p:cNvSpPr txBox="1"/>
          <p:nvPr/>
        </p:nvSpPr>
        <p:spPr>
          <a:xfrm>
            <a:off x="3291720" y="5048220"/>
            <a:ext cx="1569660" cy="984885"/>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LA LGV</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Les nuisances sonores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Les vibrations,</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Les pertes de valeur </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immobilière</a:t>
            </a:r>
          </a:p>
        </p:txBody>
      </p:sp>
      <p:sp>
        <p:nvSpPr>
          <p:cNvPr id="37" name="ZoneTexte 36"/>
          <p:cNvSpPr txBox="1"/>
          <p:nvPr/>
        </p:nvSpPr>
        <p:spPr>
          <a:xfrm>
            <a:off x="7456126" y="3063791"/>
            <a:ext cx="1484701" cy="523220"/>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CHEMINS </a:t>
            </a: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RURAUX</a:t>
            </a:r>
            <a:endParaRPr lang="fr-FR" sz="1400" dirty="0">
              <a:latin typeface="Tahoma" panose="020B0604030504040204" pitchFamily="34" charset="0"/>
              <a:ea typeface="Tahoma" panose="020B0604030504040204" pitchFamily="34" charset="0"/>
              <a:cs typeface="Tahoma" panose="020B0604030504040204" pitchFamily="34" charset="0"/>
            </a:endParaRPr>
          </a:p>
        </p:txBody>
      </p:sp>
      <p:sp>
        <p:nvSpPr>
          <p:cNvPr id="38" name="ZoneTexte 37"/>
          <p:cNvSpPr txBox="1"/>
          <p:nvPr/>
        </p:nvSpPr>
        <p:spPr>
          <a:xfrm>
            <a:off x="5591815" y="1731536"/>
            <a:ext cx="1229824" cy="523220"/>
          </a:xfrm>
          <a:prstGeom prst="rect">
            <a:avLst/>
          </a:prstGeom>
          <a:noFill/>
        </p:spPr>
        <p:txBody>
          <a:bodyPr wrap="non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LES ZONES </a:t>
            </a:r>
          </a:p>
          <a:p>
            <a:pPr algn="ctr"/>
            <a:r>
              <a:rPr lang="fr-FR" sz="1400" b="1" dirty="0" smtClean="0">
                <a:latin typeface="Tahoma" panose="020B0604030504040204" pitchFamily="34" charset="0"/>
                <a:ea typeface="Tahoma" panose="020B0604030504040204" pitchFamily="34" charset="0"/>
                <a:cs typeface="Tahoma" panose="020B0604030504040204" pitchFamily="34" charset="0"/>
              </a:rPr>
              <a:t>HUMIDES</a:t>
            </a:r>
          </a:p>
        </p:txBody>
      </p:sp>
      <p:sp>
        <p:nvSpPr>
          <p:cNvPr id="41" name="ZoneTexte 40"/>
          <p:cNvSpPr txBox="1"/>
          <p:nvPr/>
        </p:nvSpPr>
        <p:spPr>
          <a:xfrm>
            <a:off x="5158418" y="5078181"/>
            <a:ext cx="1859966" cy="861774"/>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L’ÉOLIEN CITOYEN</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avec l’association "Vents Citoyens".</a:t>
            </a:r>
          </a:p>
        </p:txBody>
      </p:sp>
      <p:sp>
        <p:nvSpPr>
          <p:cNvPr id="42" name="ZoneTexte 41"/>
          <p:cNvSpPr txBox="1"/>
          <p:nvPr/>
        </p:nvSpPr>
        <p:spPr>
          <a:xfrm>
            <a:off x="7234451" y="5007941"/>
            <a:ext cx="1950563" cy="1031051"/>
          </a:xfrm>
          <a:prstGeom prst="rect">
            <a:avLst/>
          </a:prstGeom>
          <a:noFill/>
        </p:spPr>
        <p:txBody>
          <a:bodyPr wrap="square" rtlCol="0">
            <a:spAutoFit/>
          </a:bodyPr>
          <a:lstStyle/>
          <a:p>
            <a:pPr algn="ctr"/>
            <a:r>
              <a:rPr lang="fr-FR" sz="1400" b="1" dirty="0" smtClean="0">
                <a:latin typeface="Tahoma" panose="020B0604030504040204" pitchFamily="34" charset="0"/>
                <a:ea typeface="Tahoma" panose="020B0604030504040204" pitchFamily="34" charset="0"/>
                <a:cs typeface="Tahoma" panose="020B0604030504040204" pitchFamily="34" charset="0"/>
              </a:rPr>
              <a:t>LE PHOTOVOLTAÏQUE</a:t>
            </a:r>
          </a:p>
          <a:p>
            <a:pPr algn="ctr"/>
            <a:r>
              <a:rPr lang="fr-FR" sz="1100" dirty="0">
                <a:latin typeface="Tahoma" panose="020B0604030504040204" pitchFamily="34" charset="0"/>
                <a:ea typeface="Tahoma" panose="020B0604030504040204" pitchFamily="34" charset="0"/>
                <a:cs typeface="Tahoma" panose="020B0604030504040204" pitchFamily="34" charset="0"/>
              </a:rPr>
              <a:t>s</a:t>
            </a:r>
            <a:r>
              <a:rPr lang="fr-FR" sz="1100" dirty="0" smtClean="0">
                <a:latin typeface="Tahoma" panose="020B0604030504040204" pitchFamily="34" charset="0"/>
                <a:ea typeface="Tahoma" panose="020B0604030504040204" pitchFamily="34" charset="0"/>
                <a:cs typeface="Tahoma" panose="020B0604030504040204" pitchFamily="34" charset="0"/>
              </a:rPr>
              <a:t>ur les terres agricoles notamment </a:t>
            </a:r>
          </a:p>
          <a:p>
            <a:pPr algn="ctr"/>
            <a:r>
              <a:rPr lang="fr-FR" sz="1100" dirty="0" smtClean="0">
                <a:latin typeface="Tahoma" panose="020B0604030504040204" pitchFamily="34" charset="0"/>
                <a:ea typeface="Tahoma" panose="020B0604030504040204" pitchFamily="34" charset="0"/>
                <a:cs typeface="Tahoma" panose="020B0604030504040204" pitchFamily="34" charset="0"/>
              </a:rPr>
              <a:t>(+ agrivoltaïsme).</a:t>
            </a:r>
          </a:p>
        </p:txBody>
      </p:sp>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4" name="Espace réservé du numéro de diapositive 3"/>
          <p:cNvSpPr>
            <a:spLocks noGrp="1"/>
          </p:cNvSpPr>
          <p:nvPr>
            <p:ph type="sldNum" sz="quarter" idx="12"/>
          </p:nvPr>
        </p:nvSpPr>
        <p:spPr/>
        <p:txBody>
          <a:bodyPr/>
          <a:lstStyle/>
          <a:p>
            <a:fld id="{5253F130-22FD-436E-B233-0C12E2367D8F}" type="slidenum">
              <a:rPr lang="fr-FR" smtClean="0"/>
              <a:t>3</a:t>
            </a:fld>
            <a:endParaRPr lang="fr-FR"/>
          </a:p>
        </p:txBody>
      </p:sp>
    </p:spTree>
    <p:extLst>
      <p:ext uri="{BB962C8B-B14F-4D97-AF65-F5344CB8AC3E}">
        <p14:creationId xmlns:p14="http://schemas.microsoft.com/office/powerpoint/2010/main" val="252729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22388" y="431715"/>
            <a:ext cx="6014788" cy="523220"/>
          </a:xfrm>
          <a:prstGeom prst="rect">
            <a:avLst/>
          </a:prstGeom>
          <a:noFill/>
        </p:spPr>
        <p:txBody>
          <a:bodyPr wrap="none" rtlCol="0">
            <a:spAutoFit/>
          </a:bodyPr>
          <a:lstStyle/>
          <a:p>
            <a:r>
              <a:rPr lang="fr-F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QUIZZ SUR LA MÉTHANISATION</a:t>
            </a:r>
            <a:endParaRPr lang="fr-FR" sz="28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668337" y="1487402"/>
            <a:ext cx="4636445" cy="369332"/>
          </a:xfrm>
          <a:prstGeom prst="rect">
            <a:avLst/>
          </a:prstGeom>
        </p:spPr>
        <p:txBody>
          <a:bodyPr wrap="square">
            <a:spAutoFit/>
          </a:bodyPr>
          <a:lstStyle/>
          <a:p>
            <a:r>
              <a:rPr lang="fr-FR" dirty="0"/>
              <a:t>1. </a:t>
            </a:r>
            <a:r>
              <a:rPr lang="fr-FR" dirty="0" smtClean="0"/>
              <a:t>Combien y </a:t>
            </a:r>
            <a:r>
              <a:rPr lang="fr-FR" dirty="0" err="1" smtClean="0"/>
              <a:t>a-t-il</a:t>
            </a:r>
            <a:r>
              <a:rPr lang="fr-FR" dirty="0" smtClean="0"/>
              <a:t> de </a:t>
            </a:r>
            <a:r>
              <a:rPr lang="fr-FR" dirty="0" err="1" smtClean="0"/>
              <a:t>méthaniseurs</a:t>
            </a:r>
            <a:r>
              <a:rPr lang="fr-FR" dirty="0" smtClean="0"/>
              <a:t> en France ? </a:t>
            </a:r>
            <a:endParaRPr lang="fr-FR" dirty="0"/>
          </a:p>
        </p:txBody>
      </p:sp>
      <p:pic>
        <p:nvPicPr>
          <p:cNvPr id="13" name="Image 12"/>
          <p:cNvPicPr>
            <a:picLocks noChangeAspect="1"/>
          </p:cNvPicPr>
          <p:nvPr/>
        </p:nvPicPr>
        <p:blipFill>
          <a:blip r:embed="rId2"/>
          <a:stretch>
            <a:fillRect/>
          </a:stretch>
        </p:blipFill>
        <p:spPr>
          <a:xfrm>
            <a:off x="741250" y="1931220"/>
            <a:ext cx="266490" cy="1040580"/>
          </a:xfrm>
          <a:prstGeom prst="rect">
            <a:avLst/>
          </a:prstGeom>
        </p:spPr>
      </p:pic>
      <p:sp>
        <p:nvSpPr>
          <p:cNvPr id="14" name="Rectangle 13"/>
          <p:cNvSpPr/>
          <p:nvPr/>
        </p:nvSpPr>
        <p:spPr>
          <a:xfrm>
            <a:off x="1007740" y="1910464"/>
            <a:ext cx="1515327" cy="369332"/>
          </a:xfrm>
          <a:prstGeom prst="rect">
            <a:avLst/>
          </a:prstGeom>
        </p:spPr>
        <p:txBody>
          <a:bodyPr wrap="square">
            <a:spAutoFit/>
          </a:bodyPr>
          <a:lstStyle/>
          <a:p>
            <a:r>
              <a:rPr lang="fr-FR" dirty="0" smtClean="0"/>
              <a:t>2700</a:t>
            </a:r>
            <a:endParaRPr lang="fr-FR" dirty="0"/>
          </a:p>
        </p:txBody>
      </p:sp>
      <p:sp>
        <p:nvSpPr>
          <p:cNvPr id="15" name="Rectangle 14"/>
          <p:cNvSpPr/>
          <p:nvPr/>
        </p:nvSpPr>
        <p:spPr>
          <a:xfrm>
            <a:off x="1007740" y="2256465"/>
            <a:ext cx="1456060" cy="369332"/>
          </a:xfrm>
          <a:prstGeom prst="rect">
            <a:avLst/>
          </a:prstGeom>
        </p:spPr>
        <p:txBody>
          <a:bodyPr wrap="square">
            <a:spAutoFit/>
          </a:bodyPr>
          <a:lstStyle/>
          <a:p>
            <a:r>
              <a:rPr lang="fr-FR" dirty="0" smtClean="0"/>
              <a:t>700</a:t>
            </a:r>
            <a:endParaRPr lang="fr-FR" dirty="0"/>
          </a:p>
        </p:txBody>
      </p:sp>
      <p:sp>
        <p:nvSpPr>
          <p:cNvPr id="16" name="Rectangle 15"/>
          <p:cNvSpPr/>
          <p:nvPr/>
        </p:nvSpPr>
        <p:spPr>
          <a:xfrm>
            <a:off x="1007739" y="2602467"/>
            <a:ext cx="2082593" cy="380117"/>
          </a:xfrm>
          <a:prstGeom prst="rect">
            <a:avLst/>
          </a:prstGeom>
        </p:spPr>
        <p:txBody>
          <a:bodyPr wrap="square">
            <a:spAutoFit/>
          </a:bodyPr>
          <a:lstStyle/>
          <a:p>
            <a:r>
              <a:rPr lang="fr-FR" dirty="0"/>
              <a:t>1</a:t>
            </a:r>
            <a:r>
              <a:rPr lang="fr-FR" dirty="0" smtClean="0"/>
              <a:t>700</a:t>
            </a:r>
            <a:endParaRPr lang="fr-FR" dirty="0"/>
          </a:p>
        </p:txBody>
      </p:sp>
      <p:sp>
        <p:nvSpPr>
          <p:cNvPr id="17" name="Rectangle 16"/>
          <p:cNvSpPr/>
          <p:nvPr/>
        </p:nvSpPr>
        <p:spPr>
          <a:xfrm>
            <a:off x="668338" y="3046287"/>
            <a:ext cx="4521730" cy="369332"/>
          </a:xfrm>
          <a:prstGeom prst="rect">
            <a:avLst/>
          </a:prstGeom>
        </p:spPr>
        <p:txBody>
          <a:bodyPr wrap="square">
            <a:spAutoFit/>
          </a:bodyPr>
          <a:lstStyle/>
          <a:p>
            <a:r>
              <a:rPr lang="fr-FR" dirty="0" smtClean="0"/>
              <a:t>2. Il fournit de l’électricité et de la chaleur :  </a:t>
            </a:r>
            <a:endParaRPr lang="fr-FR" dirty="0"/>
          </a:p>
        </p:txBody>
      </p:sp>
      <p:pic>
        <p:nvPicPr>
          <p:cNvPr id="18" name="Image 17"/>
          <p:cNvPicPr>
            <a:picLocks noChangeAspect="1"/>
          </p:cNvPicPr>
          <p:nvPr/>
        </p:nvPicPr>
        <p:blipFill>
          <a:blip r:embed="rId2"/>
          <a:stretch>
            <a:fillRect/>
          </a:stretch>
        </p:blipFill>
        <p:spPr>
          <a:xfrm>
            <a:off x="741250" y="3490106"/>
            <a:ext cx="266490" cy="1040580"/>
          </a:xfrm>
          <a:prstGeom prst="rect">
            <a:avLst/>
          </a:prstGeom>
        </p:spPr>
      </p:pic>
      <p:sp>
        <p:nvSpPr>
          <p:cNvPr id="19" name="Rectangle 18"/>
          <p:cNvSpPr/>
          <p:nvPr/>
        </p:nvSpPr>
        <p:spPr>
          <a:xfrm>
            <a:off x="1007740" y="3469349"/>
            <a:ext cx="1168193" cy="369332"/>
          </a:xfrm>
          <a:prstGeom prst="rect">
            <a:avLst/>
          </a:prstGeom>
        </p:spPr>
        <p:txBody>
          <a:bodyPr wrap="square">
            <a:spAutoFit/>
          </a:bodyPr>
          <a:lstStyle/>
          <a:p>
            <a:r>
              <a:rPr lang="fr-FR" dirty="0"/>
              <a:t>l</a:t>
            </a:r>
            <a:r>
              <a:rPr lang="fr-FR" dirty="0" smtClean="0"/>
              <a:t>’injection</a:t>
            </a:r>
            <a:endParaRPr lang="fr-FR" dirty="0"/>
          </a:p>
        </p:txBody>
      </p:sp>
      <p:sp>
        <p:nvSpPr>
          <p:cNvPr id="20" name="Rectangle 19"/>
          <p:cNvSpPr/>
          <p:nvPr/>
        </p:nvSpPr>
        <p:spPr>
          <a:xfrm>
            <a:off x="1007739" y="3815351"/>
            <a:ext cx="2234993" cy="369332"/>
          </a:xfrm>
          <a:prstGeom prst="rect">
            <a:avLst/>
          </a:prstGeom>
        </p:spPr>
        <p:txBody>
          <a:bodyPr wrap="square">
            <a:spAutoFit/>
          </a:bodyPr>
          <a:lstStyle/>
          <a:p>
            <a:r>
              <a:rPr lang="fr-FR" dirty="0"/>
              <a:t>l</a:t>
            </a:r>
            <a:r>
              <a:rPr lang="fr-FR" dirty="0" smtClean="0"/>
              <a:t>a cogénération</a:t>
            </a:r>
            <a:endParaRPr lang="fr-FR" dirty="0"/>
          </a:p>
        </p:txBody>
      </p:sp>
      <p:sp>
        <p:nvSpPr>
          <p:cNvPr id="21" name="Rectangle 20"/>
          <p:cNvSpPr/>
          <p:nvPr/>
        </p:nvSpPr>
        <p:spPr>
          <a:xfrm>
            <a:off x="1007740" y="4161353"/>
            <a:ext cx="1743928" cy="369332"/>
          </a:xfrm>
          <a:prstGeom prst="rect">
            <a:avLst/>
          </a:prstGeom>
        </p:spPr>
        <p:txBody>
          <a:bodyPr wrap="square">
            <a:spAutoFit/>
          </a:bodyPr>
          <a:lstStyle/>
          <a:p>
            <a:r>
              <a:rPr lang="fr-FR" dirty="0"/>
              <a:t>l</a:t>
            </a:r>
            <a:r>
              <a:rPr lang="fr-FR" dirty="0" smtClean="0"/>
              <a:t>a </a:t>
            </a:r>
            <a:r>
              <a:rPr lang="fr-FR" dirty="0" err="1" smtClean="0"/>
              <a:t>méthanation</a:t>
            </a:r>
            <a:endParaRPr lang="fr-FR" dirty="0"/>
          </a:p>
        </p:txBody>
      </p:sp>
      <p:sp>
        <p:nvSpPr>
          <p:cNvPr id="22" name="Rectangle 21"/>
          <p:cNvSpPr/>
          <p:nvPr/>
        </p:nvSpPr>
        <p:spPr>
          <a:xfrm>
            <a:off x="5291138" y="1487401"/>
            <a:ext cx="5690130" cy="369331"/>
          </a:xfrm>
          <a:prstGeom prst="rect">
            <a:avLst/>
          </a:prstGeom>
        </p:spPr>
        <p:txBody>
          <a:bodyPr wrap="square">
            <a:spAutoFit/>
          </a:bodyPr>
          <a:lstStyle/>
          <a:p>
            <a:r>
              <a:rPr lang="fr-FR" dirty="0" smtClean="0"/>
              <a:t>4. Comment s’appelle la matière qui sort du </a:t>
            </a:r>
            <a:r>
              <a:rPr lang="fr-FR" dirty="0" err="1" smtClean="0"/>
              <a:t>méthaniseur</a:t>
            </a:r>
            <a:r>
              <a:rPr lang="fr-FR" dirty="0" smtClean="0"/>
              <a:t> ?</a:t>
            </a:r>
            <a:endParaRPr lang="fr-FR" dirty="0"/>
          </a:p>
        </p:txBody>
      </p:sp>
      <p:pic>
        <p:nvPicPr>
          <p:cNvPr id="23" name="Image 22"/>
          <p:cNvPicPr>
            <a:picLocks noChangeAspect="1"/>
          </p:cNvPicPr>
          <p:nvPr/>
        </p:nvPicPr>
        <p:blipFill>
          <a:blip r:embed="rId2"/>
          <a:stretch>
            <a:fillRect/>
          </a:stretch>
        </p:blipFill>
        <p:spPr>
          <a:xfrm>
            <a:off x="5364050" y="1931220"/>
            <a:ext cx="266490" cy="1040580"/>
          </a:xfrm>
          <a:prstGeom prst="rect">
            <a:avLst/>
          </a:prstGeom>
        </p:spPr>
      </p:pic>
      <p:sp>
        <p:nvSpPr>
          <p:cNvPr id="24" name="Rectangle 23"/>
          <p:cNvSpPr/>
          <p:nvPr/>
        </p:nvSpPr>
        <p:spPr>
          <a:xfrm>
            <a:off x="5630540" y="1910463"/>
            <a:ext cx="1168193" cy="369332"/>
          </a:xfrm>
          <a:prstGeom prst="rect">
            <a:avLst/>
          </a:prstGeom>
        </p:spPr>
        <p:txBody>
          <a:bodyPr wrap="square">
            <a:spAutoFit/>
          </a:bodyPr>
          <a:lstStyle/>
          <a:p>
            <a:r>
              <a:rPr lang="fr-FR" dirty="0" smtClean="0"/>
              <a:t>le </a:t>
            </a:r>
            <a:r>
              <a:rPr lang="fr-FR" dirty="0" err="1" smtClean="0"/>
              <a:t>lixiviat</a:t>
            </a:r>
            <a:endParaRPr lang="fr-FR" dirty="0"/>
          </a:p>
        </p:txBody>
      </p:sp>
      <p:sp>
        <p:nvSpPr>
          <p:cNvPr id="25" name="Rectangle 24"/>
          <p:cNvSpPr/>
          <p:nvPr/>
        </p:nvSpPr>
        <p:spPr>
          <a:xfrm>
            <a:off x="5630540" y="2256465"/>
            <a:ext cx="1227460" cy="369332"/>
          </a:xfrm>
          <a:prstGeom prst="rect">
            <a:avLst/>
          </a:prstGeom>
        </p:spPr>
        <p:txBody>
          <a:bodyPr wrap="square">
            <a:spAutoFit/>
          </a:bodyPr>
          <a:lstStyle/>
          <a:p>
            <a:r>
              <a:rPr lang="fr-FR" dirty="0"/>
              <a:t>l</a:t>
            </a:r>
            <a:r>
              <a:rPr lang="fr-FR" dirty="0" smtClean="0"/>
              <a:t>e </a:t>
            </a:r>
            <a:r>
              <a:rPr lang="fr-FR" dirty="0" err="1" smtClean="0"/>
              <a:t>digestat</a:t>
            </a:r>
            <a:endParaRPr lang="fr-FR" dirty="0"/>
          </a:p>
        </p:txBody>
      </p:sp>
      <p:sp>
        <p:nvSpPr>
          <p:cNvPr id="26" name="Rectangle 25"/>
          <p:cNvSpPr/>
          <p:nvPr/>
        </p:nvSpPr>
        <p:spPr>
          <a:xfrm>
            <a:off x="5630540" y="2602467"/>
            <a:ext cx="1168193" cy="369332"/>
          </a:xfrm>
          <a:prstGeom prst="rect">
            <a:avLst/>
          </a:prstGeom>
        </p:spPr>
        <p:txBody>
          <a:bodyPr wrap="square">
            <a:spAutoFit/>
          </a:bodyPr>
          <a:lstStyle/>
          <a:p>
            <a:r>
              <a:rPr lang="fr-FR" dirty="0"/>
              <a:t>l</a:t>
            </a:r>
            <a:r>
              <a:rPr lang="fr-FR" dirty="0" smtClean="0"/>
              <a:t>’intrant</a:t>
            </a:r>
            <a:endParaRPr lang="fr-FR" dirty="0"/>
          </a:p>
        </p:txBody>
      </p:sp>
      <p:sp>
        <p:nvSpPr>
          <p:cNvPr id="27" name="Rectangle 26"/>
          <p:cNvSpPr/>
          <p:nvPr/>
        </p:nvSpPr>
        <p:spPr>
          <a:xfrm>
            <a:off x="5291138" y="3046288"/>
            <a:ext cx="6062662" cy="369332"/>
          </a:xfrm>
          <a:prstGeom prst="rect">
            <a:avLst/>
          </a:prstGeom>
        </p:spPr>
        <p:txBody>
          <a:bodyPr wrap="square">
            <a:spAutoFit/>
          </a:bodyPr>
          <a:lstStyle/>
          <a:p>
            <a:r>
              <a:rPr lang="fr-FR" dirty="0" smtClean="0"/>
              <a:t>5. </a:t>
            </a:r>
            <a:r>
              <a:rPr lang="fr-FR" dirty="0"/>
              <a:t>Comment s’appelle le carburant issu de la méthanisation ?</a:t>
            </a:r>
          </a:p>
        </p:txBody>
      </p:sp>
      <p:pic>
        <p:nvPicPr>
          <p:cNvPr id="28" name="Image 27"/>
          <p:cNvPicPr>
            <a:picLocks noChangeAspect="1"/>
          </p:cNvPicPr>
          <p:nvPr/>
        </p:nvPicPr>
        <p:blipFill>
          <a:blip r:embed="rId2"/>
          <a:stretch>
            <a:fillRect/>
          </a:stretch>
        </p:blipFill>
        <p:spPr>
          <a:xfrm>
            <a:off x="5364050" y="3490106"/>
            <a:ext cx="266490" cy="1040580"/>
          </a:xfrm>
          <a:prstGeom prst="rect">
            <a:avLst/>
          </a:prstGeom>
        </p:spPr>
      </p:pic>
      <p:sp>
        <p:nvSpPr>
          <p:cNvPr id="29" name="Rectangle 28"/>
          <p:cNvSpPr/>
          <p:nvPr/>
        </p:nvSpPr>
        <p:spPr>
          <a:xfrm>
            <a:off x="5630540" y="3469349"/>
            <a:ext cx="1168193" cy="369332"/>
          </a:xfrm>
          <a:prstGeom prst="rect">
            <a:avLst/>
          </a:prstGeom>
        </p:spPr>
        <p:txBody>
          <a:bodyPr wrap="square">
            <a:spAutoFit/>
          </a:bodyPr>
          <a:lstStyle/>
          <a:p>
            <a:r>
              <a:rPr lang="fr-FR" dirty="0"/>
              <a:t>L</a:t>
            </a:r>
            <a:r>
              <a:rPr lang="fr-FR" dirty="0" smtClean="0"/>
              <a:t>e GNV</a:t>
            </a:r>
            <a:endParaRPr lang="fr-FR" dirty="0"/>
          </a:p>
        </p:txBody>
      </p:sp>
      <p:sp>
        <p:nvSpPr>
          <p:cNvPr id="30" name="Rectangle 29"/>
          <p:cNvSpPr/>
          <p:nvPr/>
        </p:nvSpPr>
        <p:spPr>
          <a:xfrm>
            <a:off x="5630540" y="3815351"/>
            <a:ext cx="1227460" cy="369332"/>
          </a:xfrm>
          <a:prstGeom prst="rect">
            <a:avLst/>
          </a:prstGeom>
        </p:spPr>
        <p:txBody>
          <a:bodyPr wrap="square">
            <a:spAutoFit/>
          </a:bodyPr>
          <a:lstStyle/>
          <a:p>
            <a:r>
              <a:rPr lang="fr-FR" dirty="0"/>
              <a:t>l</a:t>
            </a:r>
            <a:r>
              <a:rPr lang="fr-FR" dirty="0" smtClean="0"/>
              <a:t>e </a:t>
            </a:r>
            <a:r>
              <a:rPr lang="fr-FR" dirty="0" err="1"/>
              <a:t>B</a:t>
            </a:r>
            <a:r>
              <a:rPr lang="fr-FR" dirty="0" err="1" smtClean="0"/>
              <a:t>ioGNV</a:t>
            </a:r>
            <a:endParaRPr lang="fr-FR" dirty="0"/>
          </a:p>
        </p:txBody>
      </p:sp>
      <p:sp>
        <p:nvSpPr>
          <p:cNvPr id="31" name="Rectangle 30"/>
          <p:cNvSpPr/>
          <p:nvPr/>
        </p:nvSpPr>
        <p:spPr>
          <a:xfrm>
            <a:off x="5630540" y="4161353"/>
            <a:ext cx="1743928" cy="369332"/>
          </a:xfrm>
          <a:prstGeom prst="rect">
            <a:avLst/>
          </a:prstGeom>
        </p:spPr>
        <p:txBody>
          <a:bodyPr wrap="square">
            <a:spAutoFit/>
          </a:bodyPr>
          <a:lstStyle/>
          <a:p>
            <a:r>
              <a:rPr lang="fr-FR" dirty="0"/>
              <a:t>l</a:t>
            </a:r>
            <a:r>
              <a:rPr lang="fr-FR" dirty="0" smtClean="0"/>
              <a:t>e GNL</a:t>
            </a:r>
            <a:endParaRPr lang="fr-FR" dirty="0"/>
          </a:p>
        </p:txBody>
      </p:sp>
      <p:sp>
        <p:nvSpPr>
          <p:cNvPr id="32" name="Rectangle 31"/>
          <p:cNvSpPr/>
          <p:nvPr/>
        </p:nvSpPr>
        <p:spPr>
          <a:xfrm>
            <a:off x="668338" y="4594388"/>
            <a:ext cx="4521730" cy="369332"/>
          </a:xfrm>
          <a:prstGeom prst="rect">
            <a:avLst/>
          </a:prstGeom>
        </p:spPr>
        <p:txBody>
          <a:bodyPr wrap="square">
            <a:spAutoFit/>
          </a:bodyPr>
          <a:lstStyle/>
          <a:p>
            <a:r>
              <a:rPr lang="fr-FR" dirty="0" smtClean="0"/>
              <a:t>3. Distance minimale d’une habitation ?</a:t>
            </a:r>
            <a:endParaRPr lang="fr-FR" dirty="0"/>
          </a:p>
        </p:txBody>
      </p:sp>
      <p:pic>
        <p:nvPicPr>
          <p:cNvPr id="33" name="Image 32"/>
          <p:cNvPicPr>
            <a:picLocks noChangeAspect="1"/>
          </p:cNvPicPr>
          <p:nvPr/>
        </p:nvPicPr>
        <p:blipFill>
          <a:blip r:embed="rId2"/>
          <a:stretch>
            <a:fillRect/>
          </a:stretch>
        </p:blipFill>
        <p:spPr>
          <a:xfrm>
            <a:off x="741250" y="5038207"/>
            <a:ext cx="266490" cy="1040580"/>
          </a:xfrm>
          <a:prstGeom prst="rect">
            <a:avLst/>
          </a:prstGeom>
        </p:spPr>
      </p:pic>
      <p:sp>
        <p:nvSpPr>
          <p:cNvPr id="34" name="Rectangle 33"/>
          <p:cNvSpPr/>
          <p:nvPr/>
        </p:nvSpPr>
        <p:spPr>
          <a:xfrm>
            <a:off x="1007740" y="5017450"/>
            <a:ext cx="4029927" cy="369332"/>
          </a:xfrm>
          <a:prstGeom prst="rect">
            <a:avLst/>
          </a:prstGeom>
        </p:spPr>
        <p:txBody>
          <a:bodyPr wrap="square">
            <a:spAutoFit/>
          </a:bodyPr>
          <a:lstStyle/>
          <a:p>
            <a:r>
              <a:rPr lang="fr-FR" dirty="0" smtClean="0"/>
              <a:t>500 m</a:t>
            </a:r>
            <a:endParaRPr lang="fr-FR" dirty="0"/>
          </a:p>
        </p:txBody>
      </p:sp>
      <p:sp>
        <p:nvSpPr>
          <p:cNvPr id="35" name="Rectangle 34"/>
          <p:cNvSpPr/>
          <p:nvPr/>
        </p:nvSpPr>
        <p:spPr>
          <a:xfrm>
            <a:off x="1007740" y="5363453"/>
            <a:ext cx="1743928" cy="369332"/>
          </a:xfrm>
          <a:prstGeom prst="rect">
            <a:avLst/>
          </a:prstGeom>
        </p:spPr>
        <p:txBody>
          <a:bodyPr wrap="square">
            <a:spAutoFit/>
          </a:bodyPr>
          <a:lstStyle/>
          <a:p>
            <a:r>
              <a:rPr lang="fr-FR" dirty="0" smtClean="0"/>
              <a:t>50 m</a:t>
            </a:r>
            <a:endParaRPr lang="fr-FR" dirty="0"/>
          </a:p>
        </p:txBody>
      </p:sp>
      <p:sp>
        <p:nvSpPr>
          <p:cNvPr id="36" name="Rectangle 35"/>
          <p:cNvSpPr/>
          <p:nvPr/>
        </p:nvSpPr>
        <p:spPr>
          <a:xfrm>
            <a:off x="1007740" y="5709455"/>
            <a:ext cx="4182328" cy="369332"/>
          </a:xfrm>
          <a:prstGeom prst="rect">
            <a:avLst/>
          </a:prstGeom>
        </p:spPr>
        <p:txBody>
          <a:bodyPr wrap="square">
            <a:spAutoFit/>
          </a:bodyPr>
          <a:lstStyle/>
          <a:p>
            <a:r>
              <a:rPr lang="fr-FR" dirty="0" smtClean="0"/>
              <a:t>100 m</a:t>
            </a:r>
            <a:endParaRPr lang="fr-FR" dirty="0"/>
          </a:p>
        </p:txBody>
      </p:sp>
      <p:sp>
        <p:nvSpPr>
          <p:cNvPr id="37" name="Rectangle 36"/>
          <p:cNvSpPr/>
          <p:nvPr/>
        </p:nvSpPr>
        <p:spPr>
          <a:xfrm>
            <a:off x="5291137" y="4617718"/>
            <a:ext cx="5292195" cy="369332"/>
          </a:xfrm>
          <a:prstGeom prst="rect">
            <a:avLst/>
          </a:prstGeom>
        </p:spPr>
        <p:txBody>
          <a:bodyPr wrap="square">
            <a:spAutoFit/>
          </a:bodyPr>
          <a:lstStyle/>
          <a:p>
            <a:r>
              <a:rPr lang="fr-FR" dirty="0" smtClean="0"/>
              <a:t>6. Le maïs est autorisé dans les </a:t>
            </a:r>
            <a:r>
              <a:rPr lang="fr-FR" dirty="0" err="1" smtClean="0"/>
              <a:t>méthaniseurs</a:t>
            </a:r>
            <a:r>
              <a:rPr lang="fr-FR" dirty="0" smtClean="0"/>
              <a:t> jusqu’à  </a:t>
            </a:r>
            <a:endParaRPr lang="fr-FR" dirty="0"/>
          </a:p>
        </p:txBody>
      </p:sp>
      <p:pic>
        <p:nvPicPr>
          <p:cNvPr id="38" name="Image 37"/>
          <p:cNvPicPr>
            <a:picLocks noChangeAspect="1"/>
          </p:cNvPicPr>
          <p:nvPr/>
        </p:nvPicPr>
        <p:blipFill>
          <a:blip r:embed="rId2"/>
          <a:stretch>
            <a:fillRect/>
          </a:stretch>
        </p:blipFill>
        <p:spPr>
          <a:xfrm>
            <a:off x="5364050" y="5061537"/>
            <a:ext cx="266490" cy="1040580"/>
          </a:xfrm>
          <a:prstGeom prst="rect">
            <a:avLst/>
          </a:prstGeom>
        </p:spPr>
      </p:pic>
      <p:sp>
        <p:nvSpPr>
          <p:cNvPr id="39" name="Rectangle 38"/>
          <p:cNvSpPr/>
          <p:nvPr/>
        </p:nvSpPr>
        <p:spPr>
          <a:xfrm>
            <a:off x="5630540" y="5040780"/>
            <a:ext cx="2497460" cy="369332"/>
          </a:xfrm>
          <a:prstGeom prst="rect">
            <a:avLst/>
          </a:prstGeom>
        </p:spPr>
        <p:txBody>
          <a:bodyPr wrap="square">
            <a:spAutoFit/>
          </a:bodyPr>
          <a:lstStyle/>
          <a:p>
            <a:r>
              <a:rPr lang="fr-FR" dirty="0" smtClean="0"/>
              <a:t>15 % du volume total</a:t>
            </a:r>
            <a:endParaRPr lang="fr-FR" dirty="0"/>
          </a:p>
        </p:txBody>
      </p:sp>
      <p:sp>
        <p:nvSpPr>
          <p:cNvPr id="42" name="Rectangle 41"/>
          <p:cNvSpPr/>
          <p:nvPr/>
        </p:nvSpPr>
        <p:spPr>
          <a:xfrm>
            <a:off x="5609270" y="5790454"/>
            <a:ext cx="2497460" cy="369332"/>
          </a:xfrm>
          <a:prstGeom prst="rect">
            <a:avLst/>
          </a:prstGeom>
        </p:spPr>
        <p:txBody>
          <a:bodyPr wrap="square">
            <a:spAutoFit/>
          </a:bodyPr>
          <a:lstStyle/>
          <a:p>
            <a:r>
              <a:rPr lang="fr-FR" dirty="0" smtClean="0"/>
              <a:t>5 % du volume total</a:t>
            </a:r>
            <a:endParaRPr lang="fr-FR" dirty="0"/>
          </a:p>
        </p:txBody>
      </p:sp>
      <p:sp>
        <p:nvSpPr>
          <p:cNvPr id="43" name="Rectangle 42"/>
          <p:cNvSpPr/>
          <p:nvPr/>
        </p:nvSpPr>
        <p:spPr>
          <a:xfrm>
            <a:off x="5655372" y="5397161"/>
            <a:ext cx="2497460" cy="369332"/>
          </a:xfrm>
          <a:prstGeom prst="rect">
            <a:avLst/>
          </a:prstGeom>
        </p:spPr>
        <p:txBody>
          <a:bodyPr wrap="square">
            <a:spAutoFit/>
          </a:bodyPr>
          <a:lstStyle/>
          <a:p>
            <a:r>
              <a:rPr lang="fr-FR" dirty="0"/>
              <a:t>p</a:t>
            </a:r>
            <a:r>
              <a:rPr lang="fr-FR" dirty="0" smtClean="0"/>
              <a:t>as de limite</a:t>
            </a:r>
            <a:endParaRPr lang="fr-FR" dirty="0"/>
          </a:p>
        </p:txBody>
      </p:sp>
      <p:sp>
        <p:nvSpPr>
          <p:cNvPr id="3" name="Organigramme : Connecteur 2"/>
          <p:cNvSpPr>
            <a:spLocks noChangeAspect="1"/>
          </p:cNvSpPr>
          <p:nvPr/>
        </p:nvSpPr>
        <p:spPr>
          <a:xfrm>
            <a:off x="751876" y="2708757"/>
            <a:ext cx="196596" cy="19659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1" name="Organigramme : Connecteur 40"/>
          <p:cNvSpPr>
            <a:spLocks noChangeAspect="1"/>
          </p:cNvSpPr>
          <p:nvPr/>
        </p:nvSpPr>
        <p:spPr>
          <a:xfrm>
            <a:off x="774496" y="3901719"/>
            <a:ext cx="196596" cy="19659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4" name="Organigramme : Connecteur 43"/>
          <p:cNvSpPr>
            <a:spLocks noChangeAspect="1"/>
          </p:cNvSpPr>
          <p:nvPr/>
        </p:nvSpPr>
        <p:spPr>
          <a:xfrm>
            <a:off x="774497" y="5815048"/>
            <a:ext cx="196596" cy="19659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5" name="Organigramme : Connecteur 44"/>
          <p:cNvSpPr>
            <a:spLocks noChangeAspect="1"/>
          </p:cNvSpPr>
          <p:nvPr/>
        </p:nvSpPr>
        <p:spPr>
          <a:xfrm>
            <a:off x="5406491" y="5127148"/>
            <a:ext cx="196596" cy="19659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6" name="Organigramme : Connecteur 45"/>
          <p:cNvSpPr>
            <a:spLocks noChangeAspect="1"/>
          </p:cNvSpPr>
          <p:nvPr/>
        </p:nvSpPr>
        <p:spPr>
          <a:xfrm>
            <a:off x="5397297" y="3901719"/>
            <a:ext cx="196596" cy="19659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7" name="Organigramme : Connecteur 46"/>
          <p:cNvSpPr>
            <a:spLocks noChangeAspect="1"/>
          </p:cNvSpPr>
          <p:nvPr/>
        </p:nvSpPr>
        <p:spPr>
          <a:xfrm>
            <a:off x="5398997" y="2335456"/>
            <a:ext cx="196596" cy="19659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8" name="Organigramme : Connecteur 47"/>
          <p:cNvSpPr>
            <a:spLocks noChangeAspect="1"/>
          </p:cNvSpPr>
          <p:nvPr/>
        </p:nvSpPr>
        <p:spPr>
          <a:xfrm>
            <a:off x="774496" y="2329548"/>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9" name="Organigramme : Connecteur 48"/>
          <p:cNvSpPr>
            <a:spLocks noChangeAspect="1"/>
          </p:cNvSpPr>
          <p:nvPr/>
        </p:nvSpPr>
        <p:spPr>
          <a:xfrm>
            <a:off x="760736" y="4256313"/>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0" name="Organigramme : Connecteur 49"/>
          <p:cNvSpPr>
            <a:spLocks noChangeAspect="1"/>
          </p:cNvSpPr>
          <p:nvPr/>
        </p:nvSpPr>
        <p:spPr>
          <a:xfrm>
            <a:off x="775741" y="3569582"/>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1" name="Organigramme : Connecteur 50"/>
          <p:cNvSpPr>
            <a:spLocks noChangeAspect="1"/>
          </p:cNvSpPr>
          <p:nvPr/>
        </p:nvSpPr>
        <p:spPr>
          <a:xfrm>
            <a:off x="774496" y="5449821"/>
            <a:ext cx="196596" cy="196596"/>
          </a:xfrm>
          <a:prstGeom prst="flowChartConnector">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2" name="Organigramme : Connecteur 51"/>
          <p:cNvSpPr>
            <a:spLocks noChangeAspect="1"/>
          </p:cNvSpPr>
          <p:nvPr/>
        </p:nvSpPr>
        <p:spPr>
          <a:xfrm>
            <a:off x="788126" y="5103818"/>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3" name="Organigramme : Connecteur 52"/>
          <p:cNvSpPr>
            <a:spLocks noChangeAspect="1"/>
          </p:cNvSpPr>
          <p:nvPr/>
        </p:nvSpPr>
        <p:spPr>
          <a:xfrm>
            <a:off x="5398997" y="5849386"/>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4" name="Organigramme : Connecteur 53"/>
          <p:cNvSpPr>
            <a:spLocks noChangeAspect="1"/>
          </p:cNvSpPr>
          <p:nvPr/>
        </p:nvSpPr>
        <p:spPr>
          <a:xfrm>
            <a:off x="5411413" y="5488267"/>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5" name="Organigramme : Connecteur 54"/>
          <p:cNvSpPr>
            <a:spLocks noChangeAspect="1"/>
          </p:cNvSpPr>
          <p:nvPr/>
        </p:nvSpPr>
        <p:spPr>
          <a:xfrm>
            <a:off x="5406491" y="4281353"/>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6" name="Organigramme : Connecteur 55"/>
          <p:cNvSpPr>
            <a:spLocks noChangeAspect="1"/>
          </p:cNvSpPr>
          <p:nvPr/>
        </p:nvSpPr>
        <p:spPr>
          <a:xfrm>
            <a:off x="5375943" y="3540014"/>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7" name="Organigramme : Connecteur 56"/>
          <p:cNvSpPr>
            <a:spLocks noChangeAspect="1"/>
          </p:cNvSpPr>
          <p:nvPr/>
        </p:nvSpPr>
        <p:spPr>
          <a:xfrm>
            <a:off x="5406491" y="2712006"/>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8" name="Organigramme : Connecteur 57"/>
          <p:cNvSpPr>
            <a:spLocks noChangeAspect="1"/>
          </p:cNvSpPr>
          <p:nvPr/>
        </p:nvSpPr>
        <p:spPr>
          <a:xfrm>
            <a:off x="5392258" y="1985458"/>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9" name="Organigramme : Connecteur 58"/>
          <p:cNvSpPr>
            <a:spLocks noChangeAspect="1"/>
          </p:cNvSpPr>
          <p:nvPr/>
        </p:nvSpPr>
        <p:spPr>
          <a:xfrm>
            <a:off x="774496" y="1985458"/>
            <a:ext cx="196596" cy="196596"/>
          </a:xfrm>
          <a:prstGeom prst="flowChartConnecto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60" name="Imag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5" name="Espace réservé du numéro de diapositive 4"/>
          <p:cNvSpPr>
            <a:spLocks noGrp="1"/>
          </p:cNvSpPr>
          <p:nvPr>
            <p:ph type="sldNum" sz="quarter" idx="12"/>
          </p:nvPr>
        </p:nvSpPr>
        <p:spPr/>
        <p:txBody>
          <a:bodyPr/>
          <a:lstStyle/>
          <a:p>
            <a:fld id="{5253F130-22FD-436E-B233-0C12E2367D8F}" type="slidenum">
              <a:rPr lang="fr-FR" smtClean="0"/>
              <a:t>4</a:t>
            </a:fld>
            <a:endParaRPr lang="fr-FR"/>
          </a:p>
        </p:txBody>
      </p:sp>
      <p:sp>
        <p:nvSpPr>
          <p:cNvPr id="61" name="Rectangle 60"/>
          <p:cNvSpPr/>
          <p:nvPr/>
        </p:nvSpPr>
        <p:spPr>
          <a:xfrm>
            <a:off x="1578211" y="5344603"/>
            <a:ext cx="2694877" cy="461665"/>
          </a:xfrm>
          <a:prstGeom prst="rect">
            <a:avLst/>
          </a:prstGeom>
        </p:spPr>
        <p:txBody>
          <a:bodyPr wrap="square">
            <a:spAutoFit/>
          </a:bodyPr>
          <a:lstStyle/>
          <a:p>
            <a:r>
              <a:rPr lang="fr-FR" sz="1200" dirty="0" smtClean="0"/>
              <a:t>(seulement pour les régimes "déclaration" et "enregistrement)"</a:t>
            </a:r>
            <a:endParaRPr lang="fr-FR" sz="1200" dirty="0"/>
          </a:p>
        </p:txBody>
      </p:sp>
    </p:spTree>
    <p:extLst>
      <p:ext uri="{BB962C8B-B14F-4D97-AF65-F5344CB8AC3E}">
        <p14:creationId xmlns:p14="http://schemas.microsoft.com/office/powerpoint/2010/main" val="31932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7"/>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3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4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42"/>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5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9" grpId="0"/>
      <p:bldP spid="20" grpId="0"/>
      <p:bldP spid="21" grpId="0"/>
      <p:bldP spid="22" grpId="0"/>
      <p:bldP spid="24" grpId="0"/>
      <p:bldP spid="25" grpId="0"/>
      <p:bldP spid="26" grpId="0"/>
      <p:bldP spid="27" grpId="0"/>
      <p:bldP spid="29" grpId="0"/>
      <p:bldP spid="30" grpId="0"/>
      <p:bldP spid="31" grpId="0"/>
      <p:bldP spid="32" grpId="0"/>
      <p:bldP spid="34" grpId="0"/>
      <p:bldP spid="35" grpId="0"/>
      <p:bldP spid="36" grpId="0"/>
      <p:bldP spid="37" grpId="0"/>
      <p:bldP spid="39" grpId="0"/>
      <p:bldP spid="42" grpId="0"/>
      <p:bldP spid="43" grpId="0"/>
      <p:bldP spid="3" grpId="0" animBg="1"/>
      <p:bldP spid="41"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196" y="4439880"/>
            <a:ext cx="9013085" cy="2151716"/>
          </a:xfrm>
          <a:prstGeom prst="rect">
            <a:avLst/>
          </a:prstGeom>
        </p:spPr>
      </p:pic>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1833" t="2601" r="653" b="34613"/>
          <a:stretch/>
        </p:blipFill>
        <p:spPr>
          <a:xfrm>
            <a:off x="1274885" y="545123"/>
            <a:ext cx="8950569" cy="3948500"/>
          </a:xfrm>
          <a:prstGeom prst="rect">
            <a:avLst/>
          </a:prstGeom>
        </p:spPr>
      </p:pic>
      <p:sp>
        <p:nvSpPr>
          <p:cNvPr id="3" name="ZoneTexte 2"/>
          <p:cNvSpPr txBox="1"/>
          <p:nvPr/>
        </p:nvSpPr>
        <p:spPr>
          <a:xfrm>
            <a:off x="1309353" y="1555000"/>
            <a:ext cx="1220206" cy="246221"/>
          </a:xfrm>
          <a:prstGeom prst="rect">
            <a:avLst/>
          </a:prstGeom>
          <a:solidFill>
            <a:srgbClr val="92D050"/>
          </a:solidFill>
        </p:spPr>
        <p:txBody>
          <a:bodyPr wrap="none" rtlCol="0">
            <a:spAutoFit/>
          </a:bodyPr>
          <a:lstStyle/>
          <a:p>
            <a:r>
              <a:rPr lang="fr-FR" sz="1000" dirty="0" smtClean="0">
                <a:latin typeface="Comic Sans MS" panose="030F0702030302020204" pitchFamily="66" charset="0"/>
              </a:rPr>
              <a:t>1 - LA COLLECTE</a:t>
            </a:r>
            <a:endParaRPr lang="fr-FR" sz="1000" dirty="0">
              <a:latin typeface="Comic Sans MS" panose="030F0702030302020204" pitchFamily="66" charset="0"/>
            </a:endParaRPr>
          </a:p>
        </p:txBody>
      </p:sp>
      <p:sp>
        <p:nvSpPr>
          <p:cNvPr id="4" name="ZoneTexte 3"/>
          <p:cNvSpPr txBox="1"/>
          <p:nvPr/>
        </p:nvSpPr>
        <p:spPr>
          <a:xfrm>
            <a:off x="1309353" y="2854093"/>
            <a:ext cx="1787669" cy="246221"/>
          </a:xfrm>
          <a:prstGeom prst="rect">
            <a:avLst/>
          </a:prstGeom>
          <a:solidFill>
            <a:srgbClr val="FF66FF"/>
          </a:solidFill>
        </p:spPr>
        <p:txBody>
          <a:bodyPr wrap="none" rtlCol="0">
            <a:spAutoFit/>
          </a:bodyPr>
          <a:lstStyle/>
          <a:p>
            <a:r>
              <a:rPr lang="fr-FR" sz="1000" dirty="0" smtClean="0">
                <a:latin typeface="Comic Sans MS" panose="030F0702030302020204" pitchFamily="66" charset="0"/>
              </a:rPr>
              <a:t>2 - LA METHANISATION</a:t>
            </a:r>
            <a:endParaRPr lang="fr-FR" sz="1000" dirty="0">
              <a:latin typeface="Comic Sans MS" panose="030F0702030302020204" pitchFamily="66" charset="0"/>
            </a:endParaRPr>
          </a:p>
        </p:txBody>
      </p:sp>
      <p:sp>
        <p:nvSpPr>
          <p:cNvPr id="5" name="ZoneTexte 4"/>
          <p:cNvSpPr txBox="1"/>
          <p:nvPr/>
        </p:nvSpPr>
        <p:spPr>
          <a:xfrm>
            <a:off x="1280762" y="3610176"/>
            <a:ext cx="1880643" cy="246221"/>
          </a:xfrm>
          <a:prstGeom prst="rect">
            <a:avLst/>
          </a:prstGeom>
          <a:solidFill>
            <a:srgbClr val="00B0F0"/>
          </a:solidFill>
        </p:spPr>
        <p:txBody>
          <a:bodyPr wrap="none" rtlCol="0">
            <a:spAutoFit/>
          </a:bodyPr>
          <a:lstStyle/>
          <a:p>
            <a:r>
              <a:rPr lang="fr-FR" sz="1000" dirty="0" smtClean="0">
                <a:latin typeface="Comic Sans MS" panose="030F0702030302020204" pitchFamily="66" charset="0"/>
              </a:rPr>
              <a:t>3 - LA TRANSFORMATION</a:t>
            </a:r>
            <a:endParaRPr lang="fr-FR" sz="1000" dirty="0">
              <a:latin typeface="Comic Sans MS" panose="030F0702030302020204" pitchFamily="66" charset="0"/>
            </a:endParaRPr>
          </a:p>
        </p:txBody>
      </p:sp>
      <p:sp>
        <p:nvSpPr>
          <p:cNvPr id="7" name="Titre 1"/>
          <p:cNvSpPr txBox="1">
            <a:spLocks/>
          </p:cNvSpPr>
          <p:nvPr/>
        </p:nvSpPr>
        <p:spPr>
          <a:xfrm>
            <a:off x="1132114" y="51637"/>
            <a:ext cx="8996306" cy="469174"/>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COMMENT FONCTIONNE UNE UNIT</a:t>
            </a:r>
            <a:r>
              <a:rPr lang="fr-FR" sz="2600" dirty="0">
                <a:latin typeface="Tahoma" panose="020B0604030504040204" pitchFamily="34" charset="0"/>
                <a:ea typeface="Tahoma" panose="020B0604030504040204" pitchFamily="34" charset="0"/>
                <a:cs typeface="Tahoma" panose="020B0604030504040204" pitchFamily="34" charset="0"/>
              </a:rPr>
              <a:t>É</a:t>
            </a:r>
            <a:r>
              <a:rPr lang="fr-FR" sz="2600" dirty="0" smtClean="0">
                <a:latin typeface="Tahoma" panose="020B0604030504040204" pitchFamily="34" charset="0"/>
                <a:ea typeface="Tahoma" panose="020B0604030504040204" pitchFamily="34" charset="0"/>
                <a:cs typeface="Tahoma" panose="020B0604030504040204" pitchFamily="34" charset="0"/>
              </a:rPr>
              <a:t> DE MÉTHANISATION?</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489" y="740577"/>
            <a:ext cx="924116" cy="1459516"/>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6321" y="843257"/>
            <a:ext cx="1342168" cy="13568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69" y="740577"/>
            <a:ext cx="2434971" cy="1349502"/>
          </a:xfrm>
          <a:prstGeom prst="rect">
            <a:avLst/>
          </a:prstGeom>
        </p:spPr>
      </p:pic>
      <p:sp>
        <p:nvSpPr>
          <p:cNvPr id="14" name="ZoneTexte 13"/>
          <p:cNvSpPr txBox="1"/>
          <p:nvPr/>
        </p:nvSpPr>
        <p:spPr>
          <a:xfrm>
            <a:off x="5798285" y="1396523"/>
            <a:ext cx="702436" cy="338554"/>
          </a:xfrm>
          <a:prstGeom prst="rect">
            <a:avLst/>
          </a:prstGeom>
          <a:noFill/>
        </p:spPr>
        <p:txBody>
          <a:bodyPr wrap="none" rtlCol="0">
            <a:spAutoFit/>
          </a:bodyPr>
          <a:lstStyle/>
          <a:p>
            <a:pPr algn="ctr"/>
            <a:r>
              <a:rPr lang="fr-FR" sz="800" dirty="0">
                <a:latin typeface="Tahoma" panose="020B0604030504040204" pitchFamily="34" charset="0"/>
                <a:ea typeface="Tahoma" panose="020B0604030504040204" pitchFamily="34" charset="0"/>
                <a:cs typeface="Tahoma" panose="020B0604030504040204" pitchFamily="34" charset="0"/>
              </a:rPr>
              <a:t>d</a:t>
            </a:r>
            <a:r>
              <a:rPr lang="fr-FR" sz="800" dirty="0" smtClean="0">
                <a:latin typeface="Tahoma" panose="020B0604030504040204" pitchFamily="34" charset="0"/>
                <a:ea typeface="Tahoma" panose="020B0604030504040204" pitchFamily="34" charset="0"/>
                <a:cs typeface="Tahoma" panose="020B0604030504040204" pitchFamily="34" charset="0"/>
              </a:rPr>
              <a:t>échets </a:t>
            </a:r>
          </a:p>
          <a:p>
            <a:pPr algn="ctr"/>
            <a:r>
              <a:rPr lang="fr-FR" sz="800" dirty="0" smtClean="0">
                <a:latin typeface="Tahoma" panose="020B0604030504040204" pitchFamily="34" charset="0"/>
                <a:ea typeface="Tahoma" panose="020B0604030504040204" pitchFamily="34" charset="0"/>
                <a:cs typeface="Tahoma" panose="020B0604030504040204" pitchFamily="34" charset="0"/>
              </a:rPr>
              <a:t>municipaux</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21" name="ZoneTexte 20"/>
          <p:cNvSpPr txBox="1"/>
          <p:nvPr/>
        </p:nvSpPr>
        <p:spPr>
          <a:xfrm>
            <a:off x="7858402" y="1120668"/>
            <a:ext cx="585417" cy="338554"/>
          </a:xfrm>
          <a:prstGeom prst="rect">
            <a:avLst/>
          </a:prstGeom>
          <a:noFill/>
        </p:spPr>
        <p:txBody>
          <a:bodyPr wrap="none" rtlCol="0">
            <a:spAutoFit/>
          </a:bodyPr>
          <a:lstStyle/>
          <a:p>
            <a:pPr algn="ctr"/>
            <a:r>
              <a:rPr lang="fr-FR" sz="800" dirty="0">
                <a:latin typeface="Tahoma" panose="020B0604030504040204" pitchFamily="34" charset="0"/>
                <a:ea typeface="Tahoma" panose="020B0604030504040204" pitchFamily="34" charset="0"/>
                <a:cs typeface="Tahoma" panose="020B0604030504040204" pitchFamily="34" charset="0"/>
              </a:rPr>
              <a:t>d</a:t>
            </a:r>
            <a:r>
              <a:rPr lang="fr-FR" sz="800" dirty="0" smtClean="0">
                <a:latin typeface="Tahoma" panose="020B0604030504040204" pitchFamily="34" charset="0"/>
                <a:ea typeface="Tahoma" panose="020B0604030504040204" pitchFamily="34" charset="0"/>
                <a:cs typeface="Tahoma" panose="020B0604030504040204" pitchFamily="34" charset="0"/>
              </a:rPr>
              <a:t>échets </a:t>
            </a:r>
          </a:p>
          <a:p>
            <a:pPr algn="ctr"/>
            <a:r>
              <a:rPr lang="fr-FR" sz="800" dirty="0" smtClean="0">
                <a:latin typeface="Tahoma" panose="020B0604030504040204" pitchFamily="34" charset="0"/>
                <a:ea typeface="Tahoma" panose="020B0604030504040204" pitchFamily="34" charset="0"/>
                <a:cs typeface="Tahoma" panose="020B0604030504040204" pitchFamily="34" charset="0"/>
              </a:rPr>
              <a:t>agricoles</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23" name="ZoneTexte 22"/>
          <p:cNvSpPr txBox="1"/>
          <p:nvPr/>
        </p:nvSpPr>
        <p:spPr>
          <a:xfrm>
            <a:off x="4735880" y="951391"/>
            <a:ext cx="886781" cy="33855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déchets </a:t>
            </a:r>
          </a:p>
          <a:p>
            <a:pPr algn="ctr"/>
            <a:r>
              <a:rPr lang="fr-FR" sz="800" dirty="0">
                <a:latin typeface="Tahoma" panose="020B0604030504040204" pitchFamily="34" charset="0"/>
                <a:ea typeface="Tahoma" panose="020B0604030504040204" pitchFamily="34" charset="0"/>
                <a:cs typeface="Tahoma" panose="020B0604030504040204" pitchFamily="34" charset="0"/>
              </a:rPr>
              <a:t>a</a:t>
            </a:r>
            <a:r>
              <a:rPr lang="fr-FR" sz="800" dirty="0" smtClean="0">
                <a:latin typeface="Tahoma" panose="020B0604030504040204" pitchFamily="34" charset="0"/>
                <a:ea typeface="Tahoma" panose="020B0604030504040204" pitchFamily="34" charset="0"/>
                <a:cs typeface="Tahoma" panose="020B0604030504040204" pitchFamily="34" charset="0"/>
              </a:rPr>
              <a:t>gro-industriels</a:t>
            </a:r>
            <a:endParaRPr lang="fr-FR" sz="800" dirty="0">
              <a:latin typeface="Tahoma" panose="020B0604030504040204" pitchFamily="34" charset="0"/>
              <a:ea typeface="Tahoma" panose="020B0604030504040204" pitchFamily="34" charset="0"/>
              <a:cs typeface="Tahoma" panose="020B0604030504040204" pitchFamily="34" charset="0"/>
            </a:endParaRPr>
          </a:p>
        </p:txBody>
      </p:sp>
      <p:pic>
        <p:nvPicPr>
          <p:cNvPr id="24" name="Imag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5929" y="2458507"/>
            <a:ext cx="1004792" cy="997458"/>
          </a:xfrm>
          <a:prstGeom prst="rect">
            <a:avLst/>
          </a:prstGeom>
        </p:spPr>
      </p:pic>
      <p:sp>
        <p:nvSpPr>
          <p:cNvPr id="25" name="ZoneTexte 24"/>
          <p:cNvSpPr txBox="1"/>
          <p:nvPr/>
        </p:nvSpPr>
        <p:spPr>
          <a:xfrm>
            <a:off x="5695998" y="2243063"/>
            <a:ext cx="604653" cy="21544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digesteur</a:t>
            </a:r>
            <a:endParaRPr lang="fr-FR" sz="800" dirty="0">
              <a:latin typeface="Tahoma" panose="020B0604030504040204" pitchFamily="34" charset="0"/>
              <a:ea typeface="Tahoma" panose="020B0604030504040204" pitchFamily="34" charset="0"/>
              <a:cs typeface="Tahoma" panose="020B0604030504040204" pitchFamily="34" charset="0"/>
            </a:endParaRPr>
          </a:p>
        </p:txBody>
      </p:sp>
      <p:pic>
        <p:nvPicPr>
          <p:cNvPr id="27" name="Imag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5955" y="2658163"/>
            <a:ext cx="931450" cy="638080"/>
          </a:xfrm>
          <a:prstGeom prst="rect">
            <a:avLst/>
          </a:prstGeom>
        </p:spPr>
      </p:pic>
      <p:pic>
        <p:nvPicPr>
          <p:cNvPr id="28" name="Imag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8973" y="2916958"/>
            <a:ext cx="476726" cy="183356"/>
          </a:xfrm>
          <a:prstGeom prst="rect">
            <a:avLst/>
          </a:prstGeom>
        </p:spPr>
      </p:pic>
      <p:pic>
        <p:nvPicPr>
          <p:cNvPr id="29" name="Imag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2605" y="2228712"/>
            <a:ext cx="938784" cy="696754"/>
          </a:xfrm>
          <a:prstGeom prst="rect">
            <a:avLst/>
          </a:prstGeom>
        </p:spPr>
      </p:pic>
      <p:pic>
        <p:nvPicPr>
          <p:cNvPr id="30" name="Imag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35993" y="2752149"/>
            <a:ext cx="337376" cy="227362"/>
          </a:xfrm>
          <a:prstGeom prst="rect">
            <a:avLst/>
          </a:prstGeom>
        </p:spPr>
      </p:pic>
      <p:pic>
        <p:nvPicPr>
          <p:cNvPr id="31" name="Imag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71442" y="2061082"/>
            <a:ext cx="836105" cy="579406"/>
          </a:xfrm>
          <a:prstGeom prst="rect">
            <a:avLst/>
          </a:prstGeom>
        </p:spPr>
      </p:pic>
      <p:pic>
        <p:nvPicPr>
          <p:cNvPr id="32" name="Imag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47381" y="2083337"/>
            <a:ext cx="2112264" cy="645414"/>
          </a:xfrm>
          <a:prstGeom prst="rect">
            <a:avLst/>
          </a:prstGeom>
        </p:spPr>
      </p:pic>
      <p:sp>
        <p:nvSpPr>
          <p:cNvPr id="33" name="ZoneTexte 32"/>
          <p:cNvSpPr txBox="1"/>
          <p:nvPr/>
        </p:nvSpPr>
        <p:spPr>
          <a:xfrm>
            <a:off x="3689499" y="2826677"/>
            <a:ext cx="806631" cy="33855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stockage des </a:t>
            </a:r>
            <a:br>
              <a:rPr lang="fr-FR" sz="800" dirty="0" smtClean="0">
                <a:latin typeface="Tahoma" panose="020B0604030504040204" pitchFamily="34" charset="0"/>
                <a:ea typeface="Tahoma" panose="020B0604030504040204" pitchFamily="34" charset="0"/>
                <a:cs typeface="Tahoma" panose="020B0604030504040204" pitchFamily="34" charset="0"/>
              </a:rPr>
            </a:br>
            <a:r>
              <a:rPr lang="fr-FR" sz="800" dirty="0" smtClean="0">
                <a:latin typeface="Tahoma" panose="020B0604030504040204" pitchFamily="34" charset="0"/>
                <a:ea typeface="Tahoma" panose="020B0604030504040204" pitchFamily="34" charset="0"/>
                <a:cs typeface="Tahoma" panose="020B0604030504040204" pitchFamily="34" charset="0"/>
              </a:rPr>
              <a:t>intrants</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34" name="ZoneTexte 33"/>
          <p:cNvSpPr txBox="1"/>
          <p:nvPr/>
        </p:nvSpPr>
        <p:spPr>
          <a:xfrm>
            <a:off x="6746042" y="2724042"/>
            <a:ext cx="1027846" cy="338554"/>
          </a:xfrm>
          <a:prstGeom prst="rect">
            <a:avLst/>
          </a:prstGeom>
          <a:noFill/>
        </p:spPr>
        <p:txBody>
          <a:bodyPr wrap="none" rtlCol="0">
            <a:spAutoFit/>
          </a:bodyPr>
          <a:lstStyle/>
          <a:p>
            <a:pPr algn="ctr"/>
            <a:r>
              <a:rPr lang="fr-FR" sz="800" dirty="0">
                <a:latin typeface="Tahoma" panose="020B0604030504040204" pitchFamily="34" charset="0"/>
                <a:ea typeface="Tahoma" panose="020B0604030504040204" pitchFamily="34" charset="0"/>
                <a:cs typeface="Tahoma" panose="020B0604030504040204" pitchFamily="34" charset="0"/>
              </a:rPr>
              <a:t>f</a:t>
            </a:r>
            <a:r>
              <a:rPr lang="fr-FR" sz="800" dirty="0" smtClean="0">
                <a:latin typeface="Tahoma" panose="020B0604030504040204" pitchFamily="34" charset="0"/>
                <a:ea typeface="Tahoma" panose="020B0604030504040204" pitchFamily="34" charset="0"/>
                <a:cs typeface="Tahoma" panose="020B0604030504040204" pitchFamily="34" charset="0"/>
              </a:rPr>
              <a:t>osse de stockage </a:t>
            </a:r>
            <a:br>
              <a:rPr lang="fr-FR" sz="800" dirty="0" smtClean="0">
                <a:latin typeface="Tahoma" panose="020B0604030504040204" pitchFamily="34" charset="0"/>
                <a:ea typeface="Tahoma" panose="020B0604030504040204" pitchFamily="34" charset="0"/>
                <a:cs typeface="Tahoma" panose="020B0604030504040204" pitchFamily="34" charset="0"/>
              </a:rPr>
            </a:br>
            <a:r>
              <a:rPr lang="fr-FR" sz="800" dirty="0" smtClean="0">
                <a:latin typeface="Tahoma" panose="020B0604030504040204" pitchFamily="34" charset="0"/>
                <a:ea typeface="Tahoma" panose="020B0604030504040204" pitchFamily="34" charset="0"/>
                <a:cs typeface="Tahoma" panose="020B0604030504040204" pitchFamily="34" charset="0"/>
              </a:rPr>
              <a:t>de </a:t>
            </a:r>
            <a:r>
              <a:rPr lang="fr-FR" sz="800" dirty="0" err="1" smtClean="0">
                <a:latin typeface="Tahoma" panose="020B0604030504040204" pitchFamily="34" charset="0"/>
                <a:ea typeface="Tahoma" panose="020B0604030504040204" pitchFamily="34" charset="0"/>
                <a:cs typeface="Tahoma" panose="020B0604030504040204" pitchFamily="34" charset="0"/>
              </a:rPr>
              <a:t>digestat</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35" name="ZoneTexte 34"/>
          <p:cNvSpPr txBox="1"/>
          <p:nvPr/>
        </p:nvSpPr>
        <p:spPr>
          <a:xfrm>
            <a:off x="7702240" y="2294414"/>
            <a:ext cx="628698" cy="215444"/>
          </a:xfrm>
          <a:prstGeom prst="rect">
            <a:avLst/>
          </a:prstGeom>
          <a:noFill/>
        </p:spPr>
        <p:txBody>
          <a:bodyPr wrap="none" rtlCol="0">
            <a:spAutoFit/>
          </a:bodyPr>
          <a:lstStyle/>
          <a:p>
            <a:pPr algn="ctr"/>
            <a:r>
              <a:rPr lang="fr-FR" sz="800" dirty="0">
                <a:latin typeface="Tahoma" panose="020B0604030504040204" pitchFamily="34" charset="0"/>
                <a:ea typeface="Tahoma" panose="020B0604030504040204" pitchFamily="34" charset="0"/>
                <a:cs typeface="Tahoma" panose="020B0604030504040204" pitchFamily="34" charset="0"/>
              </a:rPr>
              <a:t>é</a:t>
            </a:r>
            <a:r>
              <a:rPr lang="fr-FR" sz="800" dirty="0" smtClean="0">
                <a:latin typeface="Tahoma" panose="020B0604030504040204" pitchFamily="34" charset="0"/>
                <a:ea typeface="Tahoma" panose="020B0604030504040204" pitchFamily="34" charset="0"/>
                <a:cs typeface="Tahoma" panose="020B0604030504040204" pitchFamily="34" charset="0"/>
              </a:rPr>
              <a:t>pandage</a:t>
            </a:r>
            <a:endParaRPr lang="fr-FR" sz="800" dirty="0">
              <a:latin typeface="Tahoma" panose="020B0604030504040204" pitchFamily="34" charset="0"/>
              <a:ea typeface="Tahoma" panose="020B0604030504040204" pitchFamily="34" charset="0"/>
              <a:cs typeface="Tahoma" panose="020B0604030504040204" pitchFamily="34" charset="0"/>
            </a:endParaRPr>
          </a:p>
        </p:txBody>
      </p:sp>
      <p:cxnSp>
        <p:nvCxnSpPr>
          <p:cNvPr id="37" name="Connecteur droit avec flèche 36"/>
          <p:cNvCxnSpPr/>
          <p:nvPr/>
        </p:nvCxnSpPr>
        <p:spPr>
          <a:xfrm flipV="1">
            <a:off x="7644458" y="2228712"/>
            <a:ext cx="372130" cy="947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220186" y="3004345"/>
            <a:ext cx="429926" cy="338554"/>
          </a:xfrm>
          <a:prstGeom prst="rect">
            <a:avLst/>
          </a:prstGeom>
          <a:noFill/>
        </p:spPr>
        <p:txBody>
          <a:bodyPr wrap="none" rtlCol="0">
            <a:spAutoFit/>
          </a:bodyPr>
          <a:lstStyle/>
          <a:p>
            <a:r>
              <a:rPr lang="fr-FR" sz="1600" b="1" strike="sngStrike" dirty="0">
                <a:solidFill>
                  <a:srgbClr val="FF0000"/>
                </a:solidFill>
                <a:latin typeface="Tahoma" panose="020B0604030504040204" pitchFamily="34" charset="0"/>
                <a:ea typeface="Tahoma" panose="020B0604030504040204" pitchFamily="34" charset="0"/>
                <a:cs typeface="Tahoma" panose="020B0604030504040204" pitchFamily="34" charset="0"/>
              </a:rPr>
              <a:t>O</a:t>
            </a:r>
            <a:r>
              <a:rPr lang="fr-FR" sz="1600" b="1" strike="sngStrike"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a:t>
            </a:r>
            <a:endPar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rotWithShape="1">
          <a:blip r:embed="rId14" cstate="print">
            <a:extLst>
              <a:ext uri="{28A0092B-C50C-407E-A947-70E740481C1C}">
                <a14:useLocalDpi xmlns:a14="http://schemas.microsoft.com/office/drawing/2010/main" val="0"/>
              </a:ext>
            </a:extLst>
          </a:blip>
          <a:srcRect l="14834" t="44571" r="10871" b="19187"/>
          <a:stretch/>
        </p:blipFill>
        <p:spPr>
          <a:xfrm>
            <a:off x="5708930" y="3024218"/>
            <a:ext cx="597408" cy="131571"/>
          </a:xfrm>
          <a:prstGeom prst="rect">
            <a:avLst/>
          </a:prstGeom>
        </p:spPr>
      </p:pic>
      <p:sp>
        <p:nvSpPr>
          <p:cNvPr id="36" name="ZoneTexte 35"/>
          <p:cNvSpPr txBox="1"/>
          <p:nvPr/>
        </p:nvSpPr>
        <p:spPr>
          <a:xfrm>
            <a:off x="6479852" y="3022093"/>
            <a:ext cx="798617" cy="338554"/>
          </a:xfrm>
          <a:prstGeom prst="rect">
            <a:avLst/>
          </a:prstGeom>
          <a:noFill/>
        </p:spPr>
        <p:txBody>
          <a:bodyPr wrap="none" rtlCol="0">
            <a:spAutoFit/>
          </a:bodyPr>
          <a:lstStyle/>
          <a:p>
            <a:pPr algn="ctr"/>
            <a:r>
              <a:rPr lang="fr-FR" sz="800" dirty="0">
                <a:latin typeface="Tahoma" panose="020B0604030504040204" pitchFamily="34" charset="0"/>
                <a:ea typeface="Tahoma" panose="020B0604030504040204" pitchFamily="34" charset="0"/>
                <a:cs typeface="Tahoma" panose="020B0604030504040204" pitchFamily="34" charset="0"/>
              </a:rPr>
              <a:t>f</a:t>
            </a:r>
            <a:r>
              <a:rPr lang="fr-FR" sz="800" dirty="0" smtClean="0">
                <a:latin typeface="Tahoma" panose="020B0604030504040204" pitchFamily="34" charset="0"/>
                <a:ea typeface="Tahoma" panose="020B0604030504040204" pitchFamily="34" charset="0"/>
                <a:cs typeface="Tahoma" panose="020B0604030504040204" pitchFamily="34" charset="0"/>
              </a:rPr>
              <a:t>ermentation </a:t>
            </a:r>
          </a:p>
          <a:p>
            <a:pPr algn="ctr"/>
            <a:r>
              <a:rPr lang="fr-FR" sz="800" dirty="0">
                <a:latin typeface="Tahoma" panose="020B0604030504040204" pitchFamily="34" charset="0"/>
                <a:ea typeface="Tahoma" panose="020B0604030504040204" pitchFamily="34" charset="0"/>
                <a:cs typeface="Tahoma" panose="020B0604030504040204" pitchFamily="34" charset="0"/>
              </a:rPr>
              <a:t>e</a:t>
            </a:r>
            <a:r>
              <a:rPr lang="fr-FR" sz="800" dirty="0" smtClean="0">
                <a:latin typeface="Tahoma" panose="020B0604030504040204" pitchFamily="34" charset="0"/>
                <a:ea typeface="Tahoma" panose="020B0604030504040204" pitchFamily="34" charset="0"/>
                <a:cs typeface="Tahoma" panose="020B0604030504040204" pitchFamily="34" charset="0"/>
              </a:rPr>
              <a:t>n anaérobie</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38" name="ZoneTexte 37"/>
          <p:cNvSpPr txBox="1"/>
          <p:nvPr/>
        </p:nvSpPr>
        <p:spPr>
          <a:xfrm>
            <a:off x="5042947" y="3073071"/>
            <a:ext cx="854721" cy="33855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bactéries </a:t>
            </a:r>
          </a:p>
          <a:p>
            <a:pPr algn="ctr"/>
            <a:r>
              <a:rPr lang="fr-FR" sz="800" dirty="0" smtClean="0">
                <a:latin typeface="Tahoma" panose="020B0604030504040204" pitchFamily="34" charset="0"/>
                <a:ea typeface="Tahoma" panose="020B0604030504040204" pitchFamily="34" charset="0"/>
                <a:cs typeface="Tahoma" panose="020B0604030504040204" pitchFamily="34" charset="0"/>
              </a:rPr>
              <a:t>méthanogènes</a:t>
            </a:r>
            <a:endParaRPr lang="fr-FR" sz="8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 8"/>
          <p:cNvPicPr>
            <a:picLocks noChangeAspect="1"/>
          </p:cNvPicPr>
          <p:nvPr/>
        </p:nvPicPr>
        <p:blipFill>
          <a:blip r:embed="rId15"/>
          <a:stretch>
            <a:fillRect/>
          </a:stretch>
        </p:blipFill>
        <p:spPr>
          <a:xfrm>
            <a:off x="7439678" y="3045097"/>
            <a:ext cx="1266772" cy="251145"/>
          </a:xfrm>
          <a:prstGeom prst="rect">
            <a:avLst/>
          </a:prstGeom>
        </p:spPr>
      </p:pic>
      <p:pic>
        <p:nvPicPr>
          <p:cNvPr id="39" name="Image 38"/>
          <p:cNvPicPr>
            <a:picLocks noChangeAspect="1"/>
          </p:cNvPicPr>
          <p:nvPr/>
        </p:nvPicPr>
        <p:blipFill rotWithShape="1">
          <a:blip r:embed="rId16" cstate="print">
            <a:extLst>
              <a:ext uri="{28A0092B-C50C-407E-A947-70E740481C1C}">
                <a14:useLocalDpi xmlns:a14="http://schemas.microsoft.com/office/drawing/2010/main" val="0"/>
              </a:ext>
            </a:extLst>
          </a:blip>
          <a:srcRect l="21515" r="19220" b="11130"/>
          <a:stretch/>
        </p:blipFill>
        <p:spPr>
          <a:xfrm>
            <a:off x="5272706" y="2646537"/>
            <a:ext cx="208722" cy="310699"/>
          </a:xfrm>
          <a:prstGeom prst="rect">
            <a:avLst/>
          </a:prstGeom>
        </p:spPr>
      </p:pic>
      <p:sp>
        <p:nvSpPr>
          <p:cNvPr id="40" name="ZoneTexte 39"/>
          <p:cNvSpPr txBox="1"/>
          <p:nvPr/>
        </p:nvSpPr>
        <p:spPr>
          <a:xfrm>
            <a:off x="6497570" y="3282447"/>
            <a:ext cx="625492" cy="21544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 chaleur</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41" name="ZoneTexte 40"/>
          <p:cNvSpPr txBox="1"/>
          <p:nvPr/>
        </p:nvSpPr>
        <p:spPr>
          <a:xfrm>
            <a:off x="5139274" y="2385488"/>
            <a:ext cx="604653" cy="33855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pré-</a:t>
            </a:r>
          </a:p>
          <a:p>
            <a:pPr algn="ctr"/>
            <a:r>
              <a:rPr lang="fr-FR" sz="800" dirty="0" smtClean="0">
                <a:latin typeface="Tahoma" panose="020B0604030504040204" pitchFamily="34" charset="0"/>
                <a:ea typeface="Tahoma" panose="020B0604030504040204" pitchFamily="34" charset="0"/>
                <a:cs typeface="Tahoma" panose="020B0604030504040204" pitchFamily="34" charset="0"/>
              </a:rPr>
              <a:t>digesteur</a:t>
            </a:r>
            <a:endParaRPr lang="fr-FR" sz="800" dirty="0">
              <a:latin typeface="Tahoma" panose="020B0604030504040204" pitchFamily="34" charset="0"/>
              <a:ea typeface="Tahoma" panose="020B0604030504040204" pitchFamily="34" charset="0"/>
              <a:cs typeface="Tahoma" panose="020B0604030504040204" pitchFamily="34" charset="0"/>
            </a:endParaRPr>
          </a:p>
        </p:txBody>
      </p:sp>
      <p:pic>
        <p:nvPicPr>
          <p:cNvPr id="10" name="Image 9"/>
          <p:cNvPicPr>
            <a:picLocks noChangeAspect="1"/>
          </p:cNvPicPr>
          <p:nvPr/>
        </p:nvPicPr>
        <p:blipFill rotWithShape="1">
          <a:blip r:embed="rId17"/>
          <a:srcRect t="5179"/>
          <a:stretch/>
        </p:blipFill>
        <p:spPr>
          <a:xfrm>
            <a:off x="5901046" y="3589949"/>
            <a:ext cx="211245" cy="395047"/>
          </a:xfrm>
          <a:prstGeom prst="rect">
            <a:avLst/>
          </a:prstGeom>
        </p:spPr>
      </p:pic>
      <p:pic>
        <p:nvPicPr>
          <p:cNvPr id="16" name="Image 15"/>
          <p:cNvPicPr>
            <a:picLocks noChangeAspect="1"/>
          </p:cNvPicPr>
          <p:nvPr/>
        </p:nvPicPr>
        <p:blipFill>
          <a:blip r:embed="rId18"/>
          <a:stretch>
            <a:fillRect/>
          </a:stretch>
        </p:blipFill>
        <p:spPr>
          <a:xfrm>
            <a:off x="7717952" y="2544432"/>
            <a:ext cx="821987" cy="432771"/>
          </a:xfrm>
          <a:prstGeom prst="rect">
            <a:avLst/>
          </a:prstGeom>
        </p:spPr>
      </p:pic>
      <p:pic>
        <p:nvPicPr>
          <p:cNvPr id="17" name="Image 16"/>
          <p:cNvPicPr>
            <a:picLocks noChangeAspect="1"/>
          </p:cNvPicPr>
          <p:nvPr/>
        </p:nvPicPr>
        <p:blipFill>
          <a:blip r:embed="rId19"/>
          <a:stretch>
            <a:fillRect/>
          </a:stretch>
        </p:blipFill>
        <p:spPr>
          <a:xfrm>
            <a:off x="4184442" y="2344174"/>
            <a:ext cx="623375" cy="305152"/>
          </a:xfrm>
          <a:prstGeom prst="rect">
            <a:avLst/>
          </a:prstGeom>
        </p:spPr>
      </p:pic>
      <p:sp>
        <p:nvSpPr>
          <p:cNvPr id="42" name="ZoneTexte 41"/>
          <p:cNvSpPr txBox="1"/>
          <p:nvPr/>
        </p:nvSpPr>
        <p:spPr>
          <a:xfrm>
            <a:off x="7685751" y="2790081"/>
            <a:ext cx="870751" cy="215444"/>
          </a:xfrm>
          <a:prstGeom prst="rect">
            <a:avLst/>
          </a:prstGeom>
          <a:noFill/>
        </p:spPr>
        <p:txBody>
          <a:bodyPr wrap="none" rtlCol="0">
            <a:spAutoFit/>
          </a:bodyPr>
          <a:lstStyle/>
          <a:p>
            <a:pPr algn="ctr"/>
            <a:r>
              <a:rPr lang="fr-FR" sz="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géomembrane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43" name="ZoneTexte 42"/>
          <p:cNvSpPr txBox="1"/>
          <p:nvPr/>
        </p:nvSpPr>
        <p:spPr>
          <a:xfrm>
            <a:off x="6106558" y="3500278"/>
            <a:ext cx="559769" cy="461665"/>
          </a:xfrm>
          <a:prstGeom prst="rect">
            <a:avLst/>
          </a:prstGeom>
          <a:noFill/>
        </p:spPr>
        <p:txBody>
          <a:bodyPr wrap="none" rtlCol="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c</a:t>
            </a:r>
            <a:r>
              <a:rPr lang="fr-FR" sz="800" dirty="0" smtClean="0">
                <a:latin typeface="Tahoma" panose="020B0604030504040204" pitchFamily="34" charset="0"/>
                <a:ea typeface="Tahoma" panose="020B0604030504040204" pitchFamily="34" charset="0"/>
                <a:cs typeface="Tahoma" panose="020B0604030504040204" pitchFamily="34" charset="0"/>
              </a:rPr>
              <a:t>ollecte </a:t>
            </a:r>
          </a:p>
          <a:p>
            <a:r>
              <a:rPr lang="fr-FR" sz="800" dirty="0">
                <a:latin typeface="Tahoma" panose="020B0604030504040204" pitchFamily="34" charset="0"/>
                <a:ea typeface="Tahoma" panose="020B0604030504040204" pitchFamily="34" charset="0"/>
                <a:cs typeface="Tahoma" panose="020B0604030504040204" pitchFamily="34" charset="0"/>
              </a:rPr>
              <a:t>d</a:t>
            </a:r>
            <a:r>
              <a:rPr lang="fr-FR" sz="800" dirty="0" smtClean="0">
                <a:latin typeface="Tahoma" panose="020B0604030504040204" pitchFamily="34" charset="0"/>
                <a:ea typeface="Tahoma" panose="020B0604030504040204" pitchFamily="34" charset="0"/>
                <a:cs typeface="Tahoma" panose="020B0604030504040204" pitchFamily="34" charset="0"/>
              </a:rPr>
              <a:t>u gaz</a:t>
            </a:r>
          </a:p>
          <a:p>
            <a:r>
              <a:rPr lang="fr-FR" sz="800" dirty="0" smtClean="0">
                <a:latin typeface="Tahoma" panose="020B0604030504040204" pitchFamily="34" charset="0"/>
                <a:ea typeface="Tahoma" panose="020B0604030504040204" pitchFamily="34" charset="0"/>
                <a:cs typeface="Tahoma" panose="020B0604030504040204" pitchFamily="34" charset="0"/>
              </a:rPr>
              <a:t>(biogaz)</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46" name="ZoneTexte 45"/>
          <p:cNvSpPr txBox="1"/>
          <p:nvPr/>
        </p:nvSpPr>
        <p:spPr>
          <a:xfrm>
            <a:off x="8284661" y="3096834"/>
            <a:ext cx="457176" cy="215444"/>
          </a:xfrm>
          <a:prstGeom prst="rect">
            <a:avLst/>
          </a:prstGeom>
          <a:noFill/>
        </p:spPr>
        <p:txBody>
          <a:bodyPr wrap="none" rtlCol="0">
            <a:spAutoFit/>
          </a:bodyPr>
          <a:lstStyle/>
          <a:p>
            <a:pPr algn="ct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poche</a:t>
            </a:r>
            <a:endParaRPr lang="fr-FR"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8" name="Image 17"/>
          <p:cNvPicPr>
            <a:picLocks noChangeAspect="1"/>
          </p:cNvPicPr>
          <p:nvPr/>
        </p:nvPicPr>
        <p:blipFill>
          <a:blip r:embed="rId20"/>
          <a:stretch>
            <a:fillRect/>
          </a:stretch>
        </p:blipFill>
        <p:spPr>
          <a:xfrm>
            <a:off x="2598834" y="1220759"/>
            <a:ext cx="914105" cy="476925"/>
          </a:xfrm>
          <a:prstGeom prst="rect">
            <a:avLst/>
          </a:prstGeom>
        </p:spPr>
      </p:pic>
      <p:pic>
        <p:nvPicPr>
          <p:cNvPr id="20" name="Image 19"/>
          <p:cNvPicPr>
            <a:picLocks noChangeAspect="1"/>
          </p:cNvPicPr>
          <p:nvPr/>
        </p:nvPicPr>
        <p:blipFill>
          <a:blip r:embed="rId21"/>
          <a:stretch>
            <a:fillRect/>
          </a:stretch>
        </p:blipFill>
        <p:spPr>
          <a:xfrm>
            <a:off x="9025884" y="1369595"/>
            <a:ext cx="1266772" cy="246858"/>
          </a:xfrm>
          <a:prstGeom prst="rect">
            <a:avLst/>
          </a:prstGeom>
        </p:spPr>
      </p:pic>
      <p:sp>
        <p:nvSpPr>
          <p:cNvPr id="47" name="ZoneTexte 46"/>
          <p:cNvSpPr txBox="1"/>
          <p:nvPr/>
        </p:nvSpPr>
        <p:spPr>
          <a:xfrm>
            <a:off x="8659855" y="3565704"/>
            <a:ext cx="1600426" cy="338554"/>
          </a:xfrm>
          <a:prstGeom prst="rect">
            <a:avLst/>
          </a:prstGeom>
          <a:noFill/>
        </p:spPr>
        <p:txBody>
          <a:bodyPr wrap="square" rtlCol="0">
            <a:spAutoFit/>
          </a:bodyPr>
          <a:lstStyle/>
          <a:p>
            <a:pPr algn="ctr"/>
            <a:r>
              <a:rPr lang="fr-FR" sz="800" dirty="0">
                <a:latin typeface="Tahoma" panose="020B0604030504040204" pitchFamily="34" charset="0"/>
                <a:ea typeface="Tahoma" panose="020B0604030504040204" pitchFamily="34" charset="0"/>
                <a:cs typeface="Tahoma" panose="020B0604030504040204" pitchFamily="34" charset="0"/>
              </a:rPr>
              <a:t>p</a:t>
            </a:r>
            <a:r>
              <a:rPr lang="fr-FR" sz="800" dirty="0" smtClean="0">
                <a:latin typeface="Tahoma" panose="020B0604030504040204" pitchFamily="34" charset="0"/>
                <a:ea typeface="Tahoma" panose="020B0604030504040204" pitchFamily="34" charset="0"/>
                <a:cs typeface="Tahoma" panose="020B0604030504040204" pitchFamily="34" charset="0"/>
              </a:rPr>
              <a:t>rotection de l’environnement proche par merlon</a:t>
            </a:r>
          </a:p>
        </p:txBody>
      </p:sp>
      <p:cxnSp>
        <p:nvCxnSpPr>
          <p:cNvPr id="48" name="Connecteur droit avec flèche 47"/>
          <p:cNvCxnSpPr/>
          <p:nvPr/>
        </p:nvCxnSpPr>
        <p:spPr>
          <a:xfrm flipH="1">
            <a:off x="9100038" y="1659332"/>
            <a:ext cx="928368" cy="3089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Image 50"/>
          <p:cNvPicPr>
            <a:picLocks noChangeAspect="1"/>
          </p:cNvPicPr>
          <p:nvPr/>
        </p:nvPicPr>
        <p:blipFill>
          <a:blip r:embed="rId22"/>
          <a:stretch>
            <a:fillRect/>
          </a:stretch>
        </p:blipFill>
        <p:spPr>
          <a:xfrm>
            <a:off x="3700512" y="1202402"/>
            <a:ext cx="876024" cy="363398"/>
          </a:xfrm>
          <a:prstGeom prst="rect">
            <a:avLst/>
          </a:prstGeom>
        </p:spPr>
      </p:pic>
      <p:cxnSp>
        <p:nvCxnSpPr>
          <p:cNvPr id="52" name="Connecteur droit avec flèche 51"/>
          <p:cNvCxnSpPr/>
          <p:nvPr/>
        </p:nvCxnSpPr>
        <p:spPr>
          <a:xfrm flipV="1">
            <a:off x="3533720" y="1509569"/>
            <a:ext cx="125909" cy="5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789609" y="2738932"/>
            <a:ext cx="1190625" cy="904875"/>
          </a:xfrm>
          <a:prstGeom prst="rect">
            <a:avLst/>
          </a:prstGeom>
        </p:spPr>
      </p:pic>
      <p:pic>
        <p:nvPicPr>
          <p:cNvPr id="53" name="Image 52"/>
          <p:cNvPicPr>
            <a:picLocks noChangeAspect="1"/>
          </p:cNvPicPr>
          <p:nvPr/>
        </p:nvPicPr>
        <p:blipFill rotWithShape="1">
          <a:blip r:embed="rId17"/>
          <a:srcRect l="33328" t="367" r="33524" b="82825"/>
          <a:stretch/>
        </p:blipFill>
        <p:spPr>
          <a:xfrm>
            <a:off x="5974462" y="3455965"/>
            <a:ext cx="70023" cy="70020"/>
          </a:xfrm>
          <a:prstGeom prst="rect">
            <a:avLst/>
          </a:prstGeom>
        </p:spPr>
      </p:pic>
      <p:pic>
        <p:nvPicPr>
          <p:cNvPr id="59" name="Image 58"/>
          <p:cNvPicPr>
            <a:picLocks noChangeAspect="1"/>
          </p:cNvPicPr>
          <p:nvPr/>
        </p:nvPicPr>
        <p:blipFill rotWithShape="1">
          <a:blip r:embed="rId17"/>
          <a:srcRect l="33328" t="367" r="33524" b="82825"/>
          <a:stretch/>
        </p:blipFill>
        <p:spPr>
          <a:xfrm>
            <a:off x="5971658" y="3525985"/>
            <a:ext cx="70023" cy="70020"/>
          </a:xfrm>
          <a:prstGeom prst="rect">
            <a:avLst/>
          </a:prstGeom>
        </p:spPr>
      </p:pic>
      <p:pic>
        <p:nvPicPr>
          <p:cNvPr id="50" name="Image 4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95901" y="4067856"/>
            <a:ext cx="2207609" cy="476726"/>
          </a:xfrm>
          <a:prstGeom prst="rect">
            <a:avLst/>
          </a:prstGeom>
        </p:spPr>
      </p:pic>
      <p:pic>
        <p:nvPicPr>
          <p:cNvPr id="60" name="Image 59"/>
          <p:cNvPicPr>
            <a:picLocks noChangeAspect="1"/>
          </p:cNvPicPr>
          <p:nvPr/>
        </p:nvPicPr>
        <p:blipFill rotWithShape="1">
          <a:blip r:embed="rId25">
            <a:extLst>
              <a:ext uri="{28A0092B-C50C-407E-A947-70E740481C1C}">
                <a14:useLocalDpi xmlns:a14="http://schemas.microsoft.com/office/drawing/2010/main" val="0"/>
              </a:ext>
            </a:extLst>
          </a:blip>
          <a:srcRect l="-53" t="18073" r="1" b="-2"/>
          <a:stretch/>
        </p:blipFill>
        <p:spPr>
          <a:xfrm>
            <a:off x="5740401" y="5013960"/>
            <a:ext cx="3749766" cy="120177"/>
          </a:xfrm>
          <a:prstGeom prst="rect">
            <a:avLst/>
          </a:prstGeom>
        </p:spPr>
      </p:pic>
      <p:pic>
        <p:nvPicPr>
          <p:cNvPr id="61" name="Image 60"/>
          <p:cNvPicPr>
            <a:picLocks noChangeAspect="1"/>
          </p:cNvPicPr>
          <p:nvPr/>
        </p:nvPicPr>
        <p:blipFill>
          <a:blip r:embed="rId26"/>
          <a:stretch>
            <a:fillRect/>
          </a:stretch>
        </p:blipFill>
        <p:spPr>
          <a:xfrm>
            <a:off x="4934069" y="4958306"/>
            <a:ext cx="281964" cy="228620"/>
          </a:xfrm>
          <a:prstGeom prst="rect">
            <a:avLst/>
          </a:prstGeom>
        </p:spPr>
      </p:pic>
      <p:pic>
        <p:nvPicPr>
          <p:cNvPr id="63" name="Image 62"/>
          <p:cNvPicPr>
            <a:picLocks noChangeAspect="1"/>
          </p:cNvPicPr>
          <p:nvPr/>
        </p:nvPicPr>
        <p:blipFill>
          <a:blip r:embed="rId27"/>
          <a:stretch>
            <a:fillRect/>
          </a:stretch>
        </p:blipFill>
        <p:spPr>
          <a:xfrm>
            <a:off x="7499705" y="5119751"/>
            <a:ext cx="99069" cy="243861"/>
          </a:xfrm>
          <a:prstGeom prst="rect">
            <a:avLst/>
          </a:prstGeom>
        </p:spPr>
      </p:pic>
      <p:pic>
        <p:nvPicPr>
          <p:cNvPr id="64" name="Image 63"/>
          <p:cNvPicPr>
            <a:picLocks noChangeAspect="1"/>
          </p:cNvPicPr>
          <p:nvPr/>
        </p:nvPicPr>
        <p:blipFill>
          <a:blip r:embed="rId27"/>
          <a:stretch>
            <a:fillRect/>
          </a:stretch>
        </p:blipFill>
        <p:spPr>
          <a:xfrm>
            <a:off x="9383050" y="5119751"/>
            <a:ext cx="99069" cy="243861"/>
          </a:xfrm>
          <a:prstGeom prst="rect">
            <a:avLst/>
          </a:prstGeom>
        </p:spPr>
      </p:pic>
      <p:sp>
        <p:nvSpPr>
          <p:cNvPr id="66" name="ZoneTexte 65"/>
          <p:cNvSpPr txBox="1"/>
          <p:nvPr/>
        </p:nvSpPr>
        <p:spPr>
          <a:xfrm>
            <a:off x="5390785" y="4489975"/>
            <a:ext cx="699230" cy="338554"/>
          </a:xfrm>
          <a:prstGeom prst="rect">
            <a:avLst/>
          </a:prstGeom>
          <a:noFill/>
        </p:spPr>
        <p:txBody>
          <a:bodyPr wrap="none" rtlCol="0">
            <a:spAutoFit/>
          </a:bodyPr>
          <a:lstStyle/>
          <a:p>
            <a:pPr algn="ctr"/>
            <a:r>
              <a:rPr lang="fr-FR" sz="800"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fr-FR" sz="800" dirty="0" smtClean="0">
                <a:solidFill>
                  <a:srgbClr val="FF0000"/>
                </a:solidFill>
                <a:latin typeface="Tahoma" panose="020B0604030504040204" pitchFamily="34" charset="0"/>
                <a:ea typeface="Tahoma" panose="020B0604030504040204" pitchFamily="34" charset="0"/>
                <a:cs typeface="Tahoma" panose="020B0604030504040204" pitchFamily="34" charset="0"/>
              </a:rPr>
              <a:t>roduction </a:t>
            </a:r>
          </a:p>
          <a:p>
            <a:pPr algn="ctr"/>
            <a:r>
              <a:rPr lang="fr-FR" sz="800" dirty="0" smtClean="0">
                <a:solidFill>
                  <a:srgbClr val="FF0000"/>
                </a:solidFill>
                <a:latin typeface="Tahoma" panose="020B0604030504040204" pitchFamily="34" charset="0"/>
                <a:ea typeface="Tahoma" panose="020B0604030504040204" pitchFamily="34" charset="0"/>
                <a:cs typeface="Tahoma" panose="020B0604030504040204" pitchFamily="34" charset="0"/>
              </a:rPr>
              <a:t>de chaleur</a:t>
            </a:r>
            <a:endParaRPr lang="fr-FR" sz="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7" name="ZoneTexte 66"/>
          <p:cNvSpPr txBox="1"/>
          <p:nvPr/>
        </p:nvSpPr>
        <p:spPr>
          <a:xfrm>
            <a:off x="6467784" y="4194742"/>
            <a:ext cx="1802778" cy="215444"/>
          </a:xfrm>
          <a:prstGeom prst="rect">
            <a:avLst/>
          </a:prstGeom>
          <a:noFill/>
        </p:spPr>
        <p:txBody>
          <a:bodyPr wrap="square" rtlCol="0">
            <a:spAutoFit/>
          </a:bodyPr>
          <a:lstStyle/>
          <a:p>
            <a:pPr algn="ctr"/>
            <a:r>
              <a:rPr lang="fr-FR" sz="800"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fr-FR" sz="800" dirty="0" smtClean="0">
                <a:solidFill>
                  <a:srgbClr val="FF0000"/>
                </a:solidFill>
                <a:latin typeface="Tahoma" panose="020B0604030504040204" pitchFamily="34" charset="0"/>
                <a:ea typeface="Tahoma" panose="020B0604030504040204" pitchFamily="34" charset="0"/>
                <a:cs typeface="Tahoma" panose="020B0604030504040204" pitchFamily="34" charset="0"/>
              </a:rPr>
              <a:t>roduction d’électricité</a:t>
            </a:r>
            <a:endParaRPr lang="fr-FR" sz="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8" name="Image 67"/>
          <p:cNvPicPr>
            <a:picLocks noChangeAspect="1"/>
          </p:cNvPicPr>
          <p:nvPr/>
        </p:nvPicPr>
        <p:blipFill>
          <a:blip r:embed="rId28"/>
          <a:stretch>
            <a:fillRect/>
          </a:stretch>
        </p:blipFill>
        <p:spPr>
          <a:xfrm>
            <a:off x="3425930" y="3389617"/>
            <a:ext cx="708721" cy="1356478"/>
          </a:xfrm>
          <a:prstGeom prst="rect">
            <a:avLst/>
          </a:prstGeom>
        </p:spPr>
      </p:pic>
      <p:sp>
        <p:nvSpPr>
          <p:cNvPr id="69" name="ZoneTexte 68"/>
          <p:cNvSpPr txBox="1"/>
          <p:nvPr/>
        </p:nvSpPr>
        <p:spPr>
          <a:xfrm>
            <a:off x="2840903" y="3848271"/>
            <a:ext cx="692817" cy="215444"/>
          </a:xfrm>
          <a:prstGeom prst="rect">
            <a:avLst/>
          </a:prstGeom>
          <a:noFill/>
        </p:spPr>
        <p:txBody>
          <a:bodyPr wrap="none" rtlCol="0">
            <a:spAutoFit/>
          </a:bodyPr>
          <a:lstStyle/>
          <a:p>
            <a:pPr algn="ctr"/>
            <a:r>
              <a:rPr lang="fr-FR" sz="8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INJECTION</a:t>
            </a:r>
            <a:endParaRPr lang="fr-FR" sz="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1" name="Image 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337345">
            <a:off x="4144599" y="3717655"/>
            <a:ext cx="1756040" cy="548370"/>
          </a:xfrm>
          <a:prstGeom prst="rect">
            <a:avLst/>
          </a:prstGeom>
        </p:spPr>
      </p:pic>
      <p:sp>
        <p:nvSpPr>
          <p:cNvPr id="70" name="ZoneTexte 69"/>
          <p:cNvSpPr txBox="1"/>
          <p:nvPr/>
        </p:nvSpPr>
        <p:spPr>
          <a:xfrm>
            <a:off x="3922828" y="3541251"/>
            <a:ext cx="861370" cy="461665"/>
          </a:xfrm>
          <a:prstGeom prst="rect">
            <a:avLst/>
          </a:prstGeom>
          <a:noFill/>
        </p:spPr>
        <p:txBody>
          <a:bodyPr wrap="square" rtlCol="0">
            <a:spAutoFit/>
          </a:bodyPr>
          <a:lstStyle/>
          <a:p>
            <a:pPr algn="ctr"/>
            <a:r>
              <a:rPr lang="fr-FR" sz="800" dirty="0">
                <a:latin typeface="Tahoma" panose="020B0604030504040204" pitchFamily="34" charset="0"/>
                <a:ea typeface="Tahoma" panose="020B0604030504040204" pitchFamily="34" charset="0"/>
                <a:cs typeface="Tahoma" panose="020B0604030504040204" pitchFamily="34" charset="0"/>
              </a:rPr>
              <a:t>é</a:t>
            </a:r>
            <a:r>
              <a:rPr lang="fr-FR" sz="800" dirty="0" smtClean="0">
                <a:latin typeface="Tahoma" panose="020B0604030504040204" pitchFamily="34" charset="0"/>
                <a:ea typeface="Tahoma" panose="020B0604030504040204" pitchFamily="34" charset="0"/>
                <a:cs typeface="Tahoma" panose="020B0604030504040204" pitchFamily="34" charset="0"/>
              </a:rPr>
              <a:t>puration et </a:t>
            </a:r>
          </a:p>
          <a:p>
            <a:pPr algn="ctr"/>
            <a:r>
              <a:rPr lang="fr-FR" sz="800" dirty="0" err="1" smtClean="0">
                <a:latin typeface="Tahoma" panose="020B0604030504040204" pitchFamily="34" charset="0"/>
                <a:ea typeface="Tahoma" panose="020B0604030504040204" pitchFamily="34" charset="0"/>
                <a:cs typeface="Tahoma" panose="020B0604030504040204" pitchFamily="34" charset="0"/>
              </a:rPr>
              <a:t>odorisation</a:t>
            </a:r>
            <a:r>
              <a:rPr lang="fr-FR" sz="800" dirty="0" smtClean="0">
                <a:latin typeface="Tahoma" panose="020B0604030504040204" pitchFamily="34" charset="0"/>
                <a:ea typeface="Tahoma" panose="020B0604030504040204" pitchFamily="34" charset="0"/>
                <a:cs typeface="Tahoma" panose="020B0604030504040204" pitchFamily="34" charset="0"/>
              </a:rPr>
              <a:t> du gaz</a:t>
            </a:r>
            <a:endParaRPr lang="fr-FR" sz="800" dirty="0">
              <a:latin typeface="Tahoma" panose="020B0604030504040204" pitchFamily="34" charset="0"/>
              <a:ea typeface="Tahoma" panose="020B0604030504040204" pitchFamily="34" charset="0"/>
              <a:cs typeface="Tahoma" panose="020B0604030504040204" pitchFamily="34" charset="0"/>
            </a:endParaRPr>
          </a:p>
        </p:txBody>
      </p:sp>
      <p:sp>
        <p:nvSpPr>
          <p:cNvPr id="65" name="ZoneTexte 64"/>
          <p:cNvSpPr txBox="1"/>
          <p:nvPr/>
        </p:nvSpPr>
        <p:spPr>
          <a:xfrm>
            <a:off x="4704145" y="4168574"/>
            <a:ext cx="971741" cy="215444"/>
          </a:xfrm>
          <a:prstGeom prst="rect">
            <a:avLst/>
          </a:prstGeom>
          <a:noFill/>
        </p:spPr>
        <p:txBody>
          <a:bodyPr wrap="none" rtlCol="0">
            <a:spAutoFit/>
          </a:bodyPr>
          <a:lstStyle/>
          <a:p>
            <a:pPr algn="ctr"/>
            <a:r>
              <a:rPr lang="fr-FR" sz="8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COGÉNÉRATION</a:t>
            </a:r>
            <a:endParaRPr lang="fr-FR" sz="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5" name="Image 7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88745" y="6143376"/>
            <a:ext cx="5544693" cy="337376"/>
          </a:xfrm>
          <a:prstGeom prst="rect">
            <a:avLst/>
          </a:prstGeom>
        </p:spPr>
      </p:pic>
      <p:pic>
        <p:nvPicPr>
          <p:cNvPr id="77" name="Image 7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057351" y="4110222"/>
            <a:ext cx="1481519" cy="638080"/>
          </a:xfrm>
          <a:prstGeom prst="rect">
            <a:avLst/>
          </a:prstGeom>
        </p:spPr>
      </p:pic>
      <p:sp>
        <p:nvSpPr>
          <p:cNvPr id="78" name="ZoneTexte 77"/>
          <p:cNvSpPr txBox="1"/>
          <p:nvPr/>
        </p:nvSpPr>
        <p:spPr>
          <a:xfrm>
            <a:off x="2840903" y="4245317"/>
            <a:ext cx="720069" cy="215444"/>
          </a:xfrm>
          <a:prstGeom prst="rect">
            <a:avLst/>
          </a:prstGeom>
          <a:noFill/>
        </p:spPr>
        <p:txBody>
          <a:bodyPr wrap="none" rtlCol="0">
            <a:spAutoFit/>
          </a:bodyPr>
          <a:lstStyle/>
          <a:p>
            <a:r>
              <a:rPr lang="fr-FR" sz="800" dirty="0" err="1"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biométhane</a:t>
            </a:r>
            <a:endParaRPr lang="fr-FR" sz="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1257416" y="4712433"/>
            <a:ext cx="1643399" cy="246221"/>
          </a:xfrm>
          <a:prstGeom prst="rect">
            <a:avLst/>
          </a:prstGeom>
          <a:solidFill>
            <a:srgbClr val="FFC000"/>
          </a:solidFill>
        </p:spPr>
        <p:txBody>
          <a:bodyPr wrap="none" rtlCol="0">
            <a:spAutoFit/>
          </a:bodyPr>
          <a:lstStyle/>
          <a:p>
            <a:r>
              <a:rPr lang="fr-FR" sz="1000" dirty="0" smtClean="0">
                <a:latin typeface="Comic Sans MS" panose="030F0702030302020204" pitchFamily="66" charset="0"/>
              </a:rPr>
              <a:t>4 - LA VALORISATION</a:t>
            </a:r>
            <a:endParaRPr lang="fr-FR" sz="1000" dirty="0">
              <a:latin typeface="Comic Sans MS" panose="030F0702030302020204" pitchFamily="66" charset="0"/>
            </a:endParaRPr>
          </a:p>
        </p:txBody>
      </p:sp>
      <p:pic>
        <p:nvPicPr>
          <p:cNvPr id="79" name="Image 78"/>
          <p:cNvPicPr>
            <a:picLocks noChangeAspect="1"/>
          </p:cNvPicPr>
          <p:nvPr/>
        </p:nvPicPr>
        <p:blipFill rotWithShape="1">
          <a:blip r:embed="rId32"/>
          <a:srcRect l="456" t="24838" r="-17634" b="35757"/>
          <a:stretch/>
        </p:blipFill>
        <p:spPr>
          <a:xfrm>
            <a:off x="2179220" y="4953193"/>
            <a:ext cx="142875" cy="609600"/>
          </a:xfrm>
          <a:prstGeom prst="rect">
            <a:avLst/>
          </a:prstGeom>
        </p:spPr>
      </p:pic>
      <p:pic>
        <p:nvPicPr>
          <p:cNvPr id="80" name="Image 79"/>
          <p:cNvPicPr>
            <a:picLocks noChangeAspect="1"/>
          </p:cNvPicPr>
          <p:nvPr/>
        </p:nvPicPr>
        <p:blipFill rotWithShape="1">
          <a:blip r:embed="rId32"/>
          <a:srcRect l="39287" t="24838" r="21654" b="43160"/>
          <a:stretch/>
        </p:blipFill>
        <p:spPr>
          <a:xfrm>
            <a:off x="2228850" y="5646948"/>
            <a:ext cx="47625" cy="495063"/>
          </a:xfrm>
          <a:prstGeom prst="rect">
            <a:avLst/>
          </a:prstGeom>
        </p:spPr>
      </p:pic>
      <p:pic>
        <p:nvPicPr>
          <p:cNvPr id="81" name="Image 80"/>
          <p:cNvPicPr>
            <a:picLocks noChangeAspect="1"/>
          </p:cNvPicPr>
          <p:nvPr/>
        </p:nvPicPr>
        <p:blipFill rotWithShape="1">
          <a:blip r:embed="rId32"/>
          <a:srcRect l="35278" t="24838" r="27226" b="60333"/>
          <a:stretch/>
        </p:blipFill>
        <p:spPr>
          <a:xfrm>
            <a:off x="2221231" y="5544643"/>
            <a:ext cx="45719" cy="229399"/>
          </a:xfrm>
          <a:prstGeom prst="rect">
            <a:avLst/>
          </a:prstGeom>
        </p:spPr>
      </p:pic>
      <p:pic>
        <p:nvPicPr>
          <p:cNvPr id="82" name="Image 81"/>
          <p:cNvPicPr>
            <a:picLocks noChangeAspect="1"/>
          </p:cNvPicPr>
          <p:nvPr/>
        </p:nvPicPr>
        <p:blipFill>
          <a:blip r:embed="rId33"/>
          <a:stretch>
            <a:fillRect/>
          </a:stretch>
        </p:blipFill>
        <p:spPr>
          <a:xfrm>
            <a:off x="4953120" y="5939406"/>
            <a:ext cx="121931" cy="213378"/>
          </a:xfrm>
          <a:prstGeom prst="rect">
            <a:avLst/>
          </a:prstGeom>
        </p:spPr>
      </p:pic>
      <p:pic>
        <p:nvPicPr>
          <p:cNvPr id="84" name="Image 83"/>
          <p:cNvPicPr>
            <a:picLocks noChangeAspect="1"/>
          </p:cNvPicPr>
          <p:nvPr/>
        </p:nvPicPr>
        <p:blipFill rotWithShape="1">
          <a:blip r:embed="rId34"/>
          <a:srcRect l="9868" t="6144"/>
          <a:stretch/>
        </p:blipFill>
        <p:spPr>
          <a:xfrm>
            <a:off x="2268900" y="6132128"/>
            <a:ext cx="631915" cy="200271"/>
          </a:xfrm>
          <a:prstGeom prst="rect">
            <a:avLst/>
          </a:prstGeom>
        </p:spPr>
      </p:pic>
      <p:pic>
        <p:nvPicPr>
          <p:cNvPr id="93" name="Image 9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642176" y="5911006"/>
            <a:ext cx="325791" cy="342459"/>
          </a:xfrm>
          <a:prstGeom prst="rect">
            <a:avLst/>
          </a:prstGeom>
        </p:spPr>
      </p:pic>
      <p:pic>
        <p:nvPicPr>
          <p:cNvPr id="94" name="Image 93"/>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79382" y="4108386"/>
            <a:ext cx="431263" cy="431263"/>
          </a:xfrm>
          <a:prstGeom prst="rect">
            <a:avLst/>
          </a:prstGeom>
        </p:spPr>
      </p:pic>
      <p:pic>
        <p:nvPicPr>
          <p:cNvPr id="95" name="Image 94"/>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021229" y="4388444"/>
            <a:ext cx="439274" cy="445291"/>
          </a:xfrm>
          <a:prstGeom prst="rect">
            <a:avLst/>
          </a:prstGeom>
        </p:spPr>
      </p:pic>
      <p:sp>
        <p:nvSpPr>
          <p:cNvPr id="22" name="Rectangle 21"/>
          <p:cNvSpPr/>
          <p:nvPr/>
        </p:nvSpPr>
        <p:spPr>
          <a:xfrm>
            <a:off x="7034912" y="6659286"/>
            <a:ext cx="3337201" cy="215444"/>
          </a:xfrm>
          <a:prstGeom prst="rect">
            <a:avLst/>
          </a:prstGeom>
        </p:spPr>
        <p:txBody>
          <a:bodyPr wrap="square">
            <a:spAutoFit/>
          </a:bodyPr>
          <a:lstStyle/>
          <a:p>
            <a:r>
              <a:rPr lang="fr-FR" sz="800" dirty="0" smtClean="0">
                <a:latin typeface="Tahoma" panose="020B0604030504040204" pitchFamily="34" charset="0"/>
                <a:ea typeface="Tahoma" panose="020B0604030504040204" pitchFamily="34" charset="0"/>
                <a:cs typeface="Tahoma" panose="020B0604030504040204" pitchFamily="34" charset="0"/>
                <a:hlinkClick r:id="rId38"/>
              </a:rPr>
              <a:t>https</a:t>
            </a:r>
            <a:r>
              <a:rPr lang="fr-FR" sz="800" dirty="0">
                <a:latin typeface="Tahoma" panose="020B0604030504040204" pitchFamily="34" charset="0"/>
                <a:ea typeface="Tahoma" panose="020B0604030504040204" pitchFamily="34" charset="0"/>
                <a:cs typeface="Tahoma" panose="020B0604030504040204" pitchFamily="34" charset="0"/>
                <a:hlinkClick r:id="rId38"/>
              </a:rPr>
              <a:t>://</a:t>
            </a:r>
            <a:r>
              <a:rPr lang="fr-FR" sz="800" dirty="0" smtClean="0">
                <a:latin typeface="Tahoma" panose="020B0604030504040204" pitchFamily="34" charset="0"/>
                <a:ea typeface="Tahoma" panose="020B0604030504040204" pitchFamily="34" charset="0"/>
                <a:cs typeface="Tahoma" panose="020B0604030504040204" pitchFamily="34" charset="0"/>
                <a:hlinkClick r:id="rId38"/>
              </a:rPr>
              <a:t>lewebpedagogique.com/parcourscitoyen/files/2017/11/1.png</a:t>
            </a:r>
            <a:r>
              <a:rPr lang="fr-FR" sz="800" dirty="0" smtClean="0">
                <a:latin typeface="Tahoma" panose="020B0604030504040204" pitchFamily="34" charset="0"/>
                <a:ea typeface="Tahoma" panose="020B0604030504040204" pitchFamily="34" charset="0"/>
                <a:cs typeface="Tahoma" panose="020B0604030504040204" pitchFamily="34" charset="0"/>
              </a:rPr>
              <a:t> </a:t>
            </a:r>
            <a:endParaRPr lang="fr-FR" sz="800" dirty="0">
              <a:latin typeface="Tahoma" panose="020B0604030504040204" pitchFamily="34" charset="0"/>
              <a:ea typeface="Tahoma" panose="020B0604030504040204" pitchFamily="34" charset="0"/>
              <a:cs typeface="Tahoma" panose="020B0604030504040204" pitchFamily="34" charset="0"/>
            </a:endParaRPr>
          </a:p>
        </p:txBody>
      </p:sp>
      <p:pic>
        <p:nvPicPr>
          <p:cNvPr id="49" name="Image 48"/>
          <p:cNvPicPr>
            <a:picLocks noChangeAspect="1"/>
          </p:cNvPicPr>
          <p:nvPr/>
        </p:nvPicPr>
        <p:blipFill rotWithShape="1">
          <a:blip r:embed="rId39">
            <a:extLst>
              <a:ext uri="{28A0092B-C50C-407E-A947-70E740481C1C}">
                <a14:useLocalDpi xmlns:a14="http://schemas.microsoft.com/office/drawing/2010/main" val="0"/>
              </a:ext>
            </a:extLst>
          </a:blip>
          <a:srcRect l="5653" b="6533"/>
          <a:stretch/>
        </p:blipFill>
        <p:spPr>
          <a:xfrm>
            <a:off x="2266242" y="5349323"/>
            <a:ext cx="2228943" cy="835681"/>
          </a:xfrm>
          <a:prstGeom prst="rect">
            <a:avLst/>
          </a:prstGeom>
        </p:spPr>
      </p:pic>
      <p:sp>
        <p:nvSpPr>
          <p:cNvPr id="85" name="ZoneTexte 84"/>
          <p:cNvSpPr txBox="1"/>
          <p:nvPr/>
        </p:nvSpPr>
        <p:spPr>
          <a:xfrm>
            <a:off x="3557531" y="5545736"/>
            <a:ext cx="534121" cy="338554"/>
          </a:xfrm>
          <a:prstGeom prst="rect">
            <a:avLst/>
          </a:prstGeom>
          <a:noFill/>
        </p:spPr>
        <p:txBody>
          <a:bodyPr wrap="none" rtlCol="0">
            <a:spAutoFit/>
          </a:bodyPr>
          <a:lstStyle/>
          <a:p>
            <a:r>
              <a:rPr lang="fr-FR" sz="8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Station </a:t>
            </a:r>
          </a:p>
          <a:p>
            <a:r>
              <a:rPr lang="fr-FR" sz="800" dirty="0" err="1"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BioGNV</a:t>
            </a:r>
            <a:endParaRPr lang="fr-FR" sz="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4" name="Image 53"/>
          <p:cNvPicPr>
            <a:picLocks noChangeAspect="1"/>
          </p:cNvPicPr>
          <p:nvPr/>
        </p:nvPicPr>
        <p:blipFill>
          <a:blip r:embed="rId40"/>
          <a:stretch>
            <a:fillRect/>
          </a:stretch>
        </p:blipFill>
        <p:spPr>
          <a:xfrm>
            <a:off x="2790665" y="6085722"/>
            <a:ext cx="137172" cy="91448"/>
          </a:xfrm>
          <a:prstGeom prst="rect">
            <a:avLst/>
          </a:prstGeom>
        </p:spPr>
      </p:pic>
      <p:pic>
        <p:nvPicPr>
          <p:cNvPr id="89" name="Image 88"/>
          <p:cNvPicPr>
            <a:picLocks noChangeAspect="1"/>
          </p:cNvPicPr>
          <p:nvPr/>
        </p:nvPicPr>
        <p:blipFill>
          <a:blip r:embed="rId40"/>
          <a:stretch>
            <a:fillRect/>
          </a:stretch>
        </p:blipFill>
        <p:spPr>
          <a:xfrm>
            <a:off x="7603885" y="6059939"/>
            <a:ext cx="137172" cy="91448"/>
          </a:xfrm>
          <a:prstGeom prst="rect">
            <a:avLst/>
          </a:prstGeom>
        </p:spPr>
      </p:pic>
      <p:pic>
        <p:nvPicPr>
          <p:cNvPr id="45" name="Image 44"/>
          <p:cNvPicPr>
            <a:picLocks noChangeAspect="1"/>
          </p:cNvPicPr>
          <p:nvPr/>
        </p:nvPicPr>
        <p:blipFill>
          <a:blip r:embed="rId41"/>
          <a:stretch>
            <a:fillRect/>
          </a:stretch>
        </p:blipFill>
        <p:spPr>
          <a:xfrm>
            <a:off x="5621788" y="3935389"/>
            <a:ext cx="762066" cy="510584"/>
          </a:xfrm>
          <a:prstGeom prst="rect">
            <a:avLst/>
          </a:prstGeom>
        </p:spPr>
      </p:pic>
      <p:pic>
        <p:nvPicPr>
          <p:cNvPr id="62" name="Image 61"/>
          <p:cNvPicPr>
            <a:picLocks noChangeAspect="1"/>
          </p:cNvPicPr>
          <p:nvPr/>
        </p:nvPicPr>
        <p:blipFill>
          <a:blip r:embed="rId42"/>
          <a:stretch>
            <a:fillRect/>
          </a:stretch>
        </p:blipFill>
        <p:spPr>
          <a:xfrm rot="20869787">
            <a:off x="6011300" y="4368576"/>
            <a:ext cx="190517" cy="655377"/>
          </a:xfrm>
          <a:prstGeom prst="rect">
            <a:avLst/>
          </a:prstGeom>
        </p:spPr>
      </p:pic>
      <p:sp>
        <p:nvSpPr>
          <p:cNvPr id="90" name="ZoneTexte 89"/>
          <p:cNvSpPr txBox="1"/>
          <p:nvPr/>
        </p:nvSpPr>
        <p:spPr>
          <a:xfrm>
            <a:off x="1497434" y="5309704"/>
            <a:ext cx="601447" cy="584775"/>
          </a:xfrm>
          <a:prstGeom prst="rect">
            <a:avLst/>
          </a:prstGeom>
          <a:noFill/>
        </p:spPr>
        <p:txBody>
          <a:bodyPr wrap="none" rtlCol="0">
            <a:spAutoFit/>
          </a:bodyPr>
          <a:lstStyle/>
          <a:p>
            <a:pPr algn="ctr"/>
            <a:r>
              <a:rPr lang="fr-FR" sz="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i</a:t>
            </a:r>
            <a:r>
              <a:rPr lang="fr-FR" sz="8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njection </a:t>
            </a:r>
            <a:endParaRPr lang="fr-FR" sz="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fr-FR" sz="8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dans </a:t>
            </a:r>
          </a:p>
          <a:p>
            <a:pPr algn="ctr"/>
            <a:r>
              <a:rPr lang="fr-FR" sz="8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le gaz </a:t>
            </a:r>
          </a:p>
          <a:p>
            <a:pPr algn="ctr"/>
            <a:r>
              <a:rPr lang="fr-FR" sz="8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de ville</a:t>
            </a:r>
            <a:endParaRPr lang="fr-FR" sz="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1" name="ZoneTexte 90"/>
          <p:cNvSpPr txBox="1"/>
          <p:nvPr/>
        </p:nvSpPr>
        <p:spPr>
          <a:xfrm>
            <a:off x="7096481" y="3494550"/>
            <a:ext cx="1327608" cy="338554"/>
          </a:xfrm>
          <a:prstGeom prst="rect">
            <a:avLst/>
          </a:prstGeom>
          <a:solidFill>
            <a:schemeClr val="accent6">
              <a:lumMod val="20000"/>
              <a:lumOff val="80000"/>
            </a:schemeClr>
          </a:solidFill>
          <a:ln>
            <a:solidFill>
              <a:schemeClr val="tx1"/>
            </a:solidFill>
          </a:ln>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Il est possible de </a:t>
            </a:r>
          </a:p>
          <a:p>
            <a:pPr algn="ctr"/>
            <a:r>
              <a:rPr lang="fr-FR" sz="800" dirty="0">
                <a:latin typeface="Tahoma" panose="020B0604030504040204" pitchFamily="34" charset="0"/>
                <a:ea typeface="Tahoma" panose="020B0604030504040204" pitchFamily="34" charset="0"/>
                <a:cs typeface="Tahoma" panose="020B0604030504040204" pitchFamily="34" charset="0"/>
              </a:rPr>
              <a:t>f</a:t>
            </a:r>
            <a:r>
              <a:rPr lang="fr-FR" sz="800" dirty="0" smtClean="0">
                <a:latin typeface="Tahoma" panose="020B0604030504040204" pitchFamily="34" charset="0"/>
                <a:ea typeface="Tahoma" panose="020B0604030504040204" pitchFamily="34" charset="0"/>
                <a:cs typeface="Tahoma" panose="020B0604030504040204" pitchFamily="34" charset="0"/>
              </a:rPr>
              <a:t>abriquer de l’hydrogène </a:t>
            </a:r>
            <a:endParaRPr lang="fr-FR" sz="800" dirty="0">
              <a:latin typeface="Tahoma" panose="020B0604030504040204" pitchFamily="34" charset="0"/>
              <a:ea typeface="Tahoma" panose="020B0604030504040204" pitchFamily="34" charset="0"/>
              <a:cs typeface="Tahoma" panose="020B0604030504040204" pitchFamily="34" charset="0"/>
            </a:endParaRPr>
          </a:p>
        </p:txBody>
      </p:sp>
      <p:pic>
        <p:nvPicPr>
          <p:cNvPr id="92" name="Image 91"/>
          <p:cNvPicPr>
            <a:picLocks noChangeAspect="1"/>
          </p:cNvPicPr>
          <p:nvPr/>
        </p:nvPicPr>
        <p:blipFill rotWithShape="1">
          <a:blip r:embed="rId24">
            <a:extLst>
              <a:ext uri="{28A0092B-C50C-407E-A947-70E740481C1C}">
                <a14:useLocalDpi xmlns:a14="http://schemas.microsoft.com/office/drawing/2010/main" val="0"/>
              </a:ext>
            </a:extLst>
          </a:blip>
          <a:srcRect l="96206" t="20913"/>
          <a:stretch/>
        </p:blipFill>
        <p:spPr>
          <a:xfrm>
            <a:off x="7683841" y="3788887"/>
            <a:ext cx="83764" cy="377028"/>
          </a:xfrm>
          <a:prstGeom prst="rect">
            <a:avLst/>
          </a:prstGeom>
        </p:spPr>
      </p:pic>
      <p:sp>
        <p:nvSpPr>
          <p:cNvPr id="97" name="Rectangle 96"/>
          <p:cNvSpPr/>
          <p:nvPr/>
        </p:nvSpPr>
        <p:spPr>
          <a:xfrm>
            <a:off x="6553799" y="6660164"/>
            <a:ext cx="650722" cy="215444"/>
          </a:xfrm>
          <a:prstGeom prst="rect">
            <a:avLst/>
          </a:prstGeom>
        </p:spPr>
        <p:txBody>
          <a:bodyPr wrap="square">
            <a:spAutoFit/>
          </a:bodyPr>
          <a:lstStyle/>
          <a:p>
            <a:r>
              <a:rPr lang="fr-FR" sz="800" dirty="0" smtClean="0">
                <a:latin typeface="Tahoma" panose="020B0604030504040204" pitchFamily="34" charset="0"/>
                <a:ea typeface="Tahoma" panose="020B0604030504040204" pitchFamily="34" charset="0"/>
                <a:cs typeface="Tahoma" panose="020B0604030504040204" pitchFamily="34" charset="0"/>
              </a:rPr>
              <a:t>Source :</a:t>
            </a:r>
            <a:endParaRPr lang="fr-FR" sz="800" dirty="0">
              <a:latin typeface="Tahoma" panose="020B0604030504040204" pitchFamily="34" charset="0"/>
              <a:ea typeface="Tahoma" panose="020B0604030504040204" pitchFamily="34" charset="0"/>
              <a:cs typeface="Tahoma" panose="020B0604030504040204" pitchFamily="34" charset="0"/>
            </a:endParaRPr>
          </a:p>
        </p:txBody>
      </p:sp>
      <p:pic>
        <p:nvPicPr>
          <p:cNvPr id="86" name="Image 85"/>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55" name="Espace réservé du numéro de diapositive 54"/>
          <p:cNvSpPr>
            <a:spLocks noGrp="1"/>
          </p:cNvSpPr>
          <p:nvPr>
            <p:ph type="sldNum" sz="quarter" idx="12"/>
          </p:nvPr>
        </p:nvSpPr>
        <p:spPr/>
        <p:txBody>
          <a:bodyPr/>
          <a:lstStyle/>
          <a:p>
            <a:fld id="{5253F130-22FD-436E-B233-0C12E2367D8F}" type="slidenum">
              <a:rPr lang="fr-FR" smtClean="0"/>
              <a:t>5</a:t>
            </a:fld>
            <a:endParaRPr lang="fr-FR"/>
          </a:p>
        </p:txBody>
      </p:sp>
    </p:spTree>
    <p:extLst>
      <p:ext uri="{BB962C8B-B14F-4D97-AF65-F5344CB8AC3E}">
        <p14:creationId xmlns:p14="http://schemas.microsoft.com/office/powerpoint/2010/main" val="12939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0-#ppt_w/2"/>
                                          </p:val>
                                        </p:tav>
                                        <p:tav tm="100000">
                                          <p:val>
                                            <p:strVal val="#ppt_x"/>
                                          </p:val>
                                        </p:tav>
                                      </p:tavLst>
                                    </p:anim>
                                    <p:anim calcmode="lin" valueType="num">
                                      <p:cBhvr additive="base">
                                        <p:cTn id="7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0-#ppt_w/2"/>
                                          </p:val>
                                        </p:tav>
                                        <p:tav tm="100000">
                                          <p:val>
                                            <p:strVal val="#ppt_x"/>
                                          </p:val>
                                        </p:tav>
                                      </p:tavLst>
                                    </p:anim>
                                    <p:anim calcmode="lin" valueType="num">
                                      <p:cBhvr additive="base">
                                        <p:cTn id="7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0-#ppt_w/2"/>
                                          </p:val>
                                        </p:tav>
                                        <p:tav tm="100000">
                                          <p:val>
                                            <p:strVal val="#ppt_x"/>
                                          </p:val>
                                        </p:tav>
                                      </p:tavLst>
                                    </p:anim>
                                    <p:anim calcmode="lin" valueType="num">
                                      <p:cBhvr additive="base">
                                        <p:cTn id="8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0-#ppt_w/2"/>
                                          </p:val>
                                        </p:tav>
                                        <p:tav tm="100000">
                                          <p:val>
                                            <p:strVal val="#ppt_x"/>
                                          </p:val>
                                        </p:tav>
                                      </p:tavLst>
                                    </p:anim>
                                    <p:anim calcmode="lin" valueType="num">
                                      <p:cBhvr additive="base">
                                        <p:cTn id="8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3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2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3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3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3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52"/>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51"/>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45"/>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6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50"/>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9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6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6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60"/>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61"/>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6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63"/>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6"/>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95"/>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71"/>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68"/>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69"/>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70"/>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77"/>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79"/>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81"/>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7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93"/>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80"/>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82"/>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89"/>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90"/>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78"/>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4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85"/>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nodeType="clickEffect">
                                  <p:stCondLst>
                                    <p:cond delay="0"/>
                                  </p:stCondLst>
                                  <p:childTnLst>
                                    <p:set>
                                      <p:cBhvr>
                                        <p:cTn id="256" dur="1" fill="hold">
                                          <p:stCondLst>
                                            <p:cond delay="0"/>
                                          </p:stCondLst>
                                        </p:cTn>
                                        <p:tgtEl>
                                          <p:spTgt spid="84"/>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54"/>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92"/>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p:bldP spid="21" grpId="0"/>
      <p:bldP spid="23" grpId="0"/>
      <p:bldP spid="25" grpId="0"/>
      <p:bldP spid="33" grpId="0"/>
      <p:bldP spid="34" grpId="0"/>
      <p:bldP spid="35" grpId="0"/>
      <p:bldP spid="26" grpId="0"/>
      <p:bldP spid="36" grpId="0"/>
      <p:bldP spid="38" grpId="0"/>
      <p:bldP spid="40" grpId="0"/>
      <p:bldP spid="41" grpId="0"/>
      <p:bldP spid="42" grpId="0"/>
      <p:bldP spid="43" grpId="0"/>
      <p:bldP spid="46" grpId="0"/>
      <p:bldP spid="47" grpId="0"/>
      <p:bldP spid="66" grpId="0"/>
      <p:bldP spid="67" grpId="0"/>
      <p:bldP spid="69" grpId="0"/>
      <p:bldP spid="70" grpId="0"/>
      <p:bldP spid="65" grpId="0"/>
      <p:bldP spid="78" grpId="0"/>
      <p:bldP spid="6" grpId="0" animBg="1"/>
      <p:bldP spid="85" grpId="0"/>
      <p:bldP spid="90" grpId="0"/>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5" name="Titre 1"/>
          <p:cNvSpPr txBox="1">
            <a:spLocks/>
          </p:cNvSpPr>
          <p:nvPr/>
        </p:nvSpPr>
        <p:spPr>
          <a:xfrm>
            <a:off x="2816393" y="368196"/>
            <a:ext cx="6608961" cy="490532"/>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 REPRÉSENTE 1 M</a:t>
            </a:r>
            <a:r>
              <a:rPr lang="fr-FR" sz="2600" baseline="30000" dirty="0" smtClean="0">
                <a:latin typeface="Tahoma" panose="020B0604030504040204" pitchFamily="34" charset="0"/>
                <a:ea typeface="Tahoma" panose="020B0604030504040204" pitchFamily="34" charset="0"/>
                <a:cs typeface="Tahoma" panose="020B0604030504040204" pitchFamily="34" charset="0"/>
              </a:rPr>
              <a:t>3</a:t>
            </a:r>
            <a:r>
              <a:rPr lang="fr-FR" sz="2600" dirty="0" smtClean="0">
                <a:latin typeface="Tahoma" panose="020B0604030504040204" pitchFamily="34" charset="0"/>
                <a:ea typeface="Tahoma" panose="020B0604030504040204" pitchFamily="34" charset="0"/>
                <a:cs typeface="Tahoma" panose="020B0604030504040204" pitchFamily="34" charset="0"/>
              </a:rPr>
              <a:t> </a:t>
            </a:r>
            <a:r>
              <a:rPr lang="fr-FR" sz="2600" smtClean="0">
                <a:latin typeface="Tahoma" panose="020B0604030504040204" pitchFamily="34" charset="0"/>
                <a:ea typeface="Tahoma" panose="020B0604030504040204" pitchFamily="34" charset="0"/>
                <a:cs typeface="Tahoma" panose="020B0604030504040204" pitchFamily="34" charset="0"/>
              </a:rPr>
              <a:t>DE MÉTHANE </a:t>
            </a:r>
            <a:r>
              <a:rPr lang="fr-FR" sz="2600" dirty="0" smtClean="0">
                <a:latin typeface="Tahoma" panose="020B0604030504040204" pitchFamily="34" charset="0"/>
                <a:ea typeface="Tahoma" panose="020B0604030504040204" pitchFamily="34" charset="0"/>
                <a:cs typeface="Tahoma" panose="020B0604030504040204" pitchFamily="34" charset="0"/>
              </a:rPr>
              <a:t>?</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393" y="1148067"/>
            <a:ext cx="6320995" cy="4637332"/>
          </a:xfrm>
          <a:prstGeom prst="rect">
            <a:avLst/>
          </a:prstGeom>
        </p:spPr>
      </p:pic>
      <p:sp>
        <p:nvSpPr>
          <p:cNvPr id="6" name="Espace réservé du numéro de diapositive 5"/>
          <p:cNvSpPr>
            <a:spLocks noGrp="1"/>
          </p:cNvSpPr>
          <p:nvPr>
            <p:ph type="sldNum" sz="quarter" idx="12"/>
          </p:nvPr>
        </p:nvSpPr>
        <p:spPr/>
        <p:txBody>
          <a:bodyPr/>
          <a:lstStyle/>
          <a:p>
            <a:fld id="{5253F130-22FD-436E-B233-0C12E2367D8F}" type="slidenum">
              <a:rPr lang="fr-FR" smtClean="0"/>
              <a:t>6</a:t>
            </a:fld>
            <a:endParaRPr lang="fr-FR"/>
          </a:p>
        </p:txBody>
      </p:sp>
    </p:spTree>
    <p:extLst>
      <p:ext uri="{BB962C8B-B14F-4D97-AF65-F5344CB8AC3E}">
        <p14:creationId xmlns:p14="http://schemas.microsoft.com/office/powerpoint/2010/main" val="357418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67374" y="1247783"/>
            <a:ext cx="1861408" cy="307777"/>
          </a:xfrm>
          <a:prstGeom prst="rect">
            <a:avLst/>
          </a:prstGeom>
          <a:noFill/>
        </p:spPr>
        <p:txBody>
          <a:bodyPr wrap="none" rtlCol="0">
            <a:spAutoFit/>
          </a:bodyPr>
          <a:lstStyle/>
          <a:p>
            <a:pPr algn="ctr"/>
            <a:r>
              <a:rPr lang="fr-FR" sz="1400" dirty="0" smtClean="0">
                <a:latin typeface="Tahoma" panose="020B0604030504040204" pitchFamily="34" charset="0"/>
                <a:ea typeface="Tahoma" panose="020B0604030504040204" pitchFamily="34" charset="0"/>
                <a:cs typeface="Tahoma" panose="020B0604030504040204" pitchFamily="34" charset="0"/>
              </a:rPr>
              <a:t>Le système </a:t>
            </a:r>
            <a:r>
              <a:rPr lang="fr-FR" sz="1400"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Nénufar</a:t>
            </a:r>
          </a:p>
        </p:txBody>
      </p:sp>
      <p:sp>
        <p:nvSpPr>
          <p:cNvPr id="7" name="ZoneTexte 6"/>
          <p:cNvSpPr txBox="1"/>
          <p:nvPr/>
        </p:nvSpPr>
        <p:spPr>
          <a:xfrm>
            <a:off x="5539808" y="6348816"/>
            <a:ext cx="926857" cy="21544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Carbone (récup)</a:t>
            </a:r>
          </a:p>
        </p:txBody>
      </p:sp>
      <p:sp>
        <p:nvSpPr>
          <p:cNvPr id="10" name="Titre 1"/>
          <p:cNvSpPr txBox="1">
            <a:spLocks/>
          </p:cNvSpPr>
          <p:nvPr/>
        </p:nvSpPr>
        <p:spPr>
          <a:xfrm>
            <a:off x="2693301" y="157145"/>
            <a:ext cx="6622701" cy="484694"/>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QUELS SONT LES DIFFÉRENTS PROCESS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pic>
        <p:nvPicPr>
          <p:cNvPr id="11" name="Image 10"/>
          <p:cNvPicPr>
            <a:picLocks noChangeAspect="1"/>
          </p:cNvPicPr>
          <p:nvPr/>
        </p:nvPicPr>
        <p:blipFill>
          <a:blip r:embed="rId2"/>
          <a:stretch>
            <a:fillRect/>
          </a:stretch>
        </p:blipFill>
        <p:spPr>
          <a:xfrm>
            <a:off x="918959" y="1555560"/>
            <a:ext cx="3414465" cy="2329539"/>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25" y="2435443"/>
            <a:ext cx="3332281" cy="2499211"/>
          </a:xfrm>
          <a:prstGeom prst="rect">
            <a:avLst/>
          </a:prstGeom>
        </p:spPr>
      </p:pic>
      <p:sp>
        <p:nvSpPr>
          <p:cNvPr id="13" name="ZoneTexte 12"/>
          <p:cNvSpPr txBox="1"/>
          <p:nvPr/>
        </p:nvSpPr>
        <p:spPr>
          <a:xfrm>
            <a:off x="4734912" y="1860804"/>
            <a:ext cx="2539478" cy="523220"/>
          </a:xfrm>
          <a:prstGeom prst="rect">
            <a:avLst/>
          </a:prstGeom>
          <a:noFill/>
        </p:spPr>
        <p:txBody>
          <a:bodyPr wrap="none" rtlCol="0">
            <a:spAutoFit/>
          </a:bodyPr>
          <a:lstStyle/>
          <a:p>
            <a:pPr algn="ctr"/>
            <a:r>
              <a:rPr lang="fr-FR" sz="1400" dirty="0" smtClean="0">
                <a:latin typeface="Tahoma" panose="020B0604030504040204" pitchFamily="34" charset="0"/>
                <a:ea typeface="Tahoma" panose="020B0604030504040204" pitchFamily="34" charset="0"/>
                <a:cs typeface="Tahoma" panose="020B0604030504040204" pitchFamily="34" charset="0"/>
              </a:rPr>
              <a:t>Le système en </a:t>
            </a:r>
            <a:r>
              <a:rPr lang="fr-FR" sz="1400"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voie humide </a:t>
            </a:r>
          </a:p>
          <a:p>
            <a:r>
              <a:rPr lang="fr-FR" sz="1400" dirty="0" smtClean="0">
                <a:latin typeface="Tahoma" panose="020B0604030504040204" pitchFamily="34" charset="0"/>
                <a:ea typeface="Tahoma" panose="020B0604030504040204" pitchFamily="34" charset="0"/>
                <a:cs typeface="Tahoma" panose="020B0604030504040204" pitchFamily="34" charset="0"/>
              </a:rPr>
              <a:t>ou "infiniment mélangé"</a:t>
            </a:r>
          </a:p>
        </p:txBody>
      </p:sp>
      <mc:AlternateContent xmlns:mc="http://schemas.openxmlformats.org/markup-compatibility/2006" xmlns:a14="http://schemas.microsoft.com/office/drawing/2010/main">
        <mc:Choice Requires="a14">
          <p:sp>
            <p:nvSpPr>
              <p:cNvPr id="14" name="ZoneTexte 13"/>
              <p:cNvSpPr txBox="1"/>
              <p:nvPr/>
            </p:nvSpPr>
            <p:spPr>
              <a:xfrm>
                <a:off x="4789304" y="4986073"/>
                <a:ext cx="1834156" cy="21544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Le </a:t>
                </a:r>
                <a:r>
                  <a:rPr lang="fr-FR" sz="800" dirty="0" err="1" smtClean="0">
                    <a:latin typeface="Tahoma" panose="020B0604030504040204" pitchFamily="34" charset="0"/>
                    <a:ea typeface="Tahoma" panose="020B0604030504040204" pitchFamily="34" charset="0"/>
                    <a:cs typeface="Tahoma" panose="020B0604030504040204" pitchFamily="34" charset="0"/>
                  </a:rPr>
                  <a:t>méthaniseur</a:t>
                </a:r>
                <a:r>
                  <a:rPr lang="fr-FR" sz="800" dirty="0" smtClean="0">
                    <a:latin typeface="Tahoma" panose="020B0604030504040204" pitchFamily="34" charset="0"/>
                    <a:ea typeface="Tahoma" panose="020B0604030504040204" pitchFamily="34" charset="0"/>
                    <a:cs typeface="Tahoma" panose="020B0604030504040204" pitchFamily="34" charset="0"/>
                  </a:rPr>
                  <a:t> de </a:t>
                </a:r>
                <a:r>
                  <a:rPr lang="fr-FR" sz="800" dirty="0" err="1" smtClean="0">
                    <a:latin typeface="Tahoma" panose="020B0604030504040204" pitchFamily="34" charset="0"/>
                    <a:ea typeface="Tahoma" panose="020B0604030504040204" pitchFamily="34" charset="0"/>
                    <a:cs typeface="Tahoma" panose="020B0604030504040204" pitchFamily="34" charset="0"/>
                  </a:rPr>
                  <a:t>Congrier</a:t>
                </a:r>
                <a:r>
                  <a:rPr lang="fr-FR" sz="8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800" i="0" smtClean="0">
                        <a:latin typeface="Cambria Math" panose="02040503050406030204" pitchFamily="18" charset="0"/>
                        <a:ea typeface="Tahoma" panose="020B0604030504040204" pitchFamily="34" charset="0"/>
                        <a:cs typeface="Tahoma" panose="020B0604030504040204" pitchFamily="34" charset="0"/>
                      </a:rPr>
                      <m:t>©</m:t>
                    </m:r>
                    <m:r>
                      <a:rPr lang="fr-FR" sz="800" b="0" i="0" smtClean="0">
                        <a:latin typeface="Cambria Math" panose="02040503050406030204" pitchFamily="18" charset="0"/>
                        <a:ea typeface="Tahoma" panose="020B0604030504040204" pitchFamily="34" charset="0"/>
                        <a:cs typeface="Tahoma" panose="020B0604030504040204" pitchFamily="34" charset="0"/>
                      </a:rPr>
                      <m:t> </m:t>
                    </m:r>
                    <m:r>
                      <m:rPr>
                        <m:sty m:val="p"/>
                      </m:rPr>
                      <a:rPr lang="fr-FR" sz="800" b="0" i="0" smtClean="0">
                        <a:latin typeface="Cambria Math" panose="02040503050406030204" pitchFamily="18" charset="0"/>
                        <a:ea typeface="Tahoma" panose="020B0604030504040204" pitchFamily="34" charset="0"/>
                        <a:cs typeface="Tahoma" panose="020B0604030504040204" pitchFamily="34" charset="0"/>
                      </a:rPr>
                      <m:t>FE</m:t>
                    </m:r>
                    <m:r>
                      <a:rPr lang="fr-FR" sz="800" b="0" i="0" smtClean="0">
                        <a:latin typeface="Cambria Math" panose="02040503050406030204" pitchFamily="18" charset="0"/>
                        <a:ea typeface="Tahoma" panose="020B0604030504040204" pitchFamily="34" charset="0"/>
                        <a:cs typeface="Tahoma" panose="020B0604030504040204" pitchFamily="34" charset="0"/>
                      </a:rPr>
                      <m:t> 53</m:t>
                    </m:r>
                  </m:oMath>
                </a14:m>
                <a:endParaRPr lang="fr-FR" sz="800" dirty="0" smtClean="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4789304" y="4986073"/>
                <a:ext cx="1834156" cy="215444"/>
              </a:xfrm>
              <a:prstGeom prst="rect">
                <a:avLst/>
              </a:prstGeom>
              <a:blipFill rotWithShape="0">
                <a:blip r:embed="rId4"/>
                <a:stretch>
                  <a:fillRect b="-8571"/>
                </a:stretch>
              </a:blipFill>
            </p:spPr>
            <p:txBody>
              <a:bodyPr/>
              <a:lstStyle/>
              <a:p>
                <a:r>
                  <a:rPr lang="fr-FR">
                    <a:noFill/>
                  </a:rPr>
                  <a:t> </a:t>
                </a:r>
              </a:p>
            </p:txBody>
          </p:sp>
        </mc:Fallback>
      </mc:AlternateContent>
      <p:pic>
        <p:nvPicPr>
          <p:cNvPr id="2" name="Image 1"/>
          <p:cNvPicPr>
            <a:picLocks noChangeAspect="1"/>
          </p:cNvPicPr>
          <p:nvPr/>
        </p:nvPicPr>
        <p:blipFill>
          <a:blip r:embed="rId5"/>
          <a:stretch>
            <a:fillRect/>
          </a:stretch>
        </p:blipFill>
        <p:spPr>
          <a:xfrm>
            <a:off x="8704926" y="4225583"/>
            <a:ext cx="2827265" cy="1874682"/>
          </a:xfrm>
          <a:prstGeom prst="rect">
            <a:avLst/>
          </a:prstGeom>
        </p:spPr>
      </p:pic>
      <p:sp>
        <p:nvSpPr>
          <p:cNvPr id="15" name="ZoneTexte 14"/>
          <p:cNvSpPr txBox="1"/>
          <p:nvPr/>
        </p:nvSpPr>
        <p:spPr>
          <a:xfrm>
            <a:off x="8131951" y="3885099"/>
            <a:ext cx="3429145" cy="307777"/>
          </a:xfrm>
          <a:prstGeom prst="rect">
            <a:avLst/>
          </a:prstGeom>
          <a:noFill/>
        </p:spPr>
        <p:txBody>
          <a:bodyPr wrap="none" rtlCol="0">
            <a:spAutoFit/>
          </a:bodyPr>
          <a:lstStyle/>
          <a:p>
            <a:pPr algn="ctr"/>
            <a:r>
              <a:rPr lang="fr-FR" sz="1400" dirty="0" smtClean="0">
                <a:latin typeface="Tahoma" panose="020B0604030504040204" pitchFamily="34" charset="0"/>
                <a:ea typeface="Tahoma" panose="020B0604030504040204" pitchFamily="34" charset="0"/>
                <a:cs typeface="Tahoma" panose="020B0604030504040204" pitchFamily="34" charset="0"/>
              </a:rPr>
              <a:t>Le système en </a:t>
            </a:r>
            <a:r>
              <a:rPr lang="fr-FR" sz="1400"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voie sèche discontinue</a:t>
            </a:r>
          </a:p>
        </p:txBody>
      </p:sp>
      <p:sp>
        <p:nvSpPr>
          <p:cNvPr id="16" name="ZoneTexte 15"/>
          <p:cNvSpPr txBox="1"/>
          <p:nvPr/>
        </p:nvSpPr>
        <p:spPr>
          <a:xfrm>
            <a:off x="8597599" y="6132972"/>
            <a:ext cx="1999266" cy="215444"/>
          </a:xfrm>
          <a:prstGeom prst="rect">
            <a:avLst/>
          </a:prstGeom>
          <a:noFill/>
        </p:spPr>
        <p:txBody>
          <a:bodyPr wrap="none" rtlCol="0">
            <a:spAutoFit/>
          </a:bodyPr>
          <a:lstStyle/>
          <a:p>
            <a:pPr algn="ctr"/>
            <a:r>
              <a:rPr lang="fr-FR" sz="800" dirty="0" smtClean="0">
                <a:latin typeface="Tahoma" panose="020B0604030504040204" pitchFamily="34" charset="0"/>
                <a:ea typeface="Tahoma" panose="020B0604030504040204" pitchFamily="34" charset="0"/>
                <a:cs typeface="Tahoma" panose="020B0604030504040204" pitchFamily="34" charset="0"/>
              </a:rPr>
              <a:t>Le </a:t>
            </a:r>
            <a:r>
              <a:rPr lang="fr-FR" sz="800" dirty="0" err="1" smtClean="0">
                <a:latin typeface="Tahoma" panose="020B0604030504040204" pitchFamily="34" charset="0"/>
                <a:ea typeface="Tahoma" panose="020B0604030504040204" pitchFamily="34" charset="0"/>
                <a:cs typeface="Tahoma" panose="020B0604030504040204" pitchFamily="34" charset="0"/>
              </a:rPr>
              <a:t>méthaniseur</a:t>
            </a:r>
            <a:r>
              <a:rPr lang="fr-FR" sz="800" dirty="0" smtClean="0">
                <a:latin typeface="Tahoma" panose="020B0604030504040204" pitchFamily="34" charset="0"/>
                <a:ea typeface="Tahoma" panose="020B0604030504040204" pitchFamily="34" charset="0"/>
                <a:cs typeface="Tahoma" panose="020B0604030504040204" pitchFamily="34" charset="0"/>
              </a:rPr>
              <a:t> de Denis BROSSET (85)</a:t>
            </a:r>
          </a:p>
        </p:txBody>
      </p:sp>
      <p:pic>
        <p:nvPicPr>
          <p:cNvPr id="17" name="Image 16"/>
          <p:cNvPicPr>
            <a:picLocks noChangeAspect="1"/>
          </p:cNvPicPr>
          <p:nvPr/>
        </p:nvPicPr>
        <p:blipFill>
          <a:blip r:embed="rId6"/>
          <a:stretch>
            <a:fillRect/>
          </a:stretch>
        </p:blipFill>
        <p:spPr>
          <a:xfrm>
            <a:off x="9316002" y="993022"/>
            <a:ext cx="2195449" cy="1883012"/>
          </a:xfrm>
          <a:prstGeom prst="rect">
            <a:avLst/>
          </a:prstGeom>
        </p:spPr>
      </p:pic>
      <p:sp>
        <p:nvSpPr>
          <p:cNvPr id="18" name="Rectangle 17"/>
          <p:cNvSpPr/>
          <p:nvPr/>
        </p:nvSpPr>
        <p:spPr>
          <a:xfrm>
            <a:off x="8597599" y="2863120"/>
            <a:ext cx="3472425" cy="261610"/>
          </a:xfrm>
          <a:prstGeom prst="rect">
            <a:avLst/>
          </a:prstGeom>
        </p:spPr>
        <p:txBody>
          <a:bodyPr wrap="none">
            <a:spAutoFit/>
          </a:bodyPr>
          <a:lstStyle/>
          <a:p>
            <a:r>
              <a:rPr lang="fr-FR" sz="1100" dirty="0">
                <a:latin typeface="Tahoma" panose="020B0604030504040204" pitchFamily="34" charset="0"/>
                <a:ea typeface="Tahoma" panose="020B0604030504040204" pitchFamily="34" charset="0"/>
                <a:cs typeface="Tahoma" panose="020B0604030504040204" pitchFamily="34" charset="0"/>
                <a:hlinkClick r:id="rId7"/>
              </a:rPr>
              <a:t>https://</a:t>
            </a:r>
            <a:r>
              <a:rPr lang="fr-FR" sz="1100" dirty="0" smtClean="0">
                <a:latin typeface="Tahoma" panose="020B0604030504040204" pitchFamily="34" charset="0"/>
                <a:ea typeface="Tahoma" panose="020B0604030504040204" pitchFamily="34" charset="0"/>
                <a:cs typeface="Tahoma" panose="020B0604030504040204" pitchFamily="34" charset="0"/>
                <a:hlinkClick r:id="rId7"/>
              </a:rPr>
              <a:t>www.youtube.com/watch?v=bQP3dW7cVQE</a:t>
            </a:r>
            <a:r>
              <a:rPr lang="fr-FR" sz="1100" dirty="0" smtClean="0">
                <a:latin typeface="Tahoma" panose="020B0604030504040204" pitchFamily="34" charset="0"/>
                <a:ea typeface="Tahoma" panose="020B0604030504040204" pitchFamily="34" charset="0"/>
                <a:cs typeface="Tahoma" panose="020B0604030504040204" pitchFamily="34" charset="0"/>
              </a:rPr>
              <a:t> </a:t>
            </a:r>
            <a:endParaRPr lang="fr-FR" sz="1100" dirty="0">
              <a:latin typeface="Tahoma" panose="020B0604030504040204" pitchFamily="34" charset="0"/>
              <a:ea typeface="Tahoma" panose="020B0604030504040204" pitchFamily="34" charset="0"/>
              <a:cs typeface="Tahoma" panose="020B0604030504040204" pitchFamily="34" charset="0"/>
            </a:endParaRPr>
          </a:p>
        </p:txBody>
      </p:sp>
      <p:sp>
        <p:nvSpPr>
          <p:cNvPr id="20" name="ZoneTexte 19"/>
          <p:cNvSpPr txBox="1"/>
          <p:nvPr/>
        </p:nvSpPr>
        <p:spPr>
          <a:xfrm>
            <a:off x="9199456" y="663542"/>
            <a:ext cx="2076209" cy="307777"/>
          </a:xfrm>
          <a:prstGeom prst="rect">
            <a:avLst/>
          </a:prstGeom>
          <a:noFill/>
        </p:spPr>
        <p:txBody>
          <a:bodyPr wrap="none" rtlCol="0">
            <a:spAutoFit/>
          </a:bodyPr>
          <a:lstStyle/>
          <a:p>
            <a:pPr algn="ctr"/>
            <a:r>
              <a:rPr lang="fr-FR" sz="1400" dirty="0" smtClean="0">
                <a:latin typeface="Tahoma" panose="020B0604030504040204" pitchFamily="34" charset="0"/>
                <a:ea typeface="Tahoma" panose="020B0604030504040204" pitchFamily="34" charset="0"/>
                <a:cs typeface="Tahoma" panose="020B0604030504040204" pitchFamily="34" charset="0"/>
              </a:rPr>
              <a:t>Le </a:t>
            </a:r>
            <a:r>
              <a:rPr lang="fr-FR" sz="1400" b="1" dirty="0" err="1" smtClean="0">
                <a:solidFill>
                  <a:schemeClr val="accent5"/>
                </a:solidFill>
                <a:latin typeface="Tahoma" panose="020B0604030504040204" pitchFamily="34" charset="0"/>
                <a:ea typeface="Tahoma" panose="020B0604030504040204" pitchFamily="34" charset="0"/>
                <a:cs typeface="Tahoma" panose="020B0604030504040204" pitchFamily="34" charset="0"/>
              </a:rPr>
              <a:t>microméthaniseur</a:t>
            </a:r>
            <a:endParaRPr lang="fr-FR" sz="1400" b="1" dirty="0" smtClean="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22" name="Imag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4" name="Espace réservé du numéro de diapositive 3"/>
          <p:cNvSpPr>
            <a:spLocks noGrp="1"/>
          </p:cNvSpPr>
          <p:nvPr>
            <p:ph type="sldNum" sz="quarter" idx="12"/>
          </p:nvPr>
        </p:nvSpPr>
        <p:spPr/>
        <p:txBody>
          <a:bodyPr/>
          <a:lstStyle/>
          <a:p>
            <a:fld id="{5253F130-22FD-436E-B233-0C12E2367D8F}" type="slidenum">
              <a:rPr lang="fr-FR" smtClean="0"/>
              <a:t>7</a:t>
            </a:fld>
            <a:endParaRPr lang="fr-FR"/>
          </a:p>
        </p:txBody>
      </p:sp>
    </p:spTree>
    <p:extLst>
      <p:ext uri="{BB962C8B-B14F-4D97-AF65-F5344CB8AC3E}">
        <p14:creationId xmlns:p14="http://schemas.microsoft.com/office/powerpoint/2010/main" val="37135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3" grpId="0"/>
      <p:bldP spid="14" grpId="0"/>
      <p:bldP spid="15" grpId="0"/>
      <p:bldP spid="16"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883" y="1376538"/>
            <a:ext cx="6550547" cy="369332"/>
          </a:xfrm>
          <a:prstGeom prst="rect">
            <a:avLst/>
          </a:prstGeom>
        </p:spPr>
        <p:txBody>
          <a:bodyPr wrap="square">
            <a:spAutoFit/>
          </a:bodyPr>
          <a:lstStyle/>
          <a:p>
            <a:r>
              <a:rPr lang="fr-FR" b="1" dirty="0">
                <a:latin typeface="Tahoma" panose="020B0604030504040204" pitchFamily="34" charset="0"/>
                <a:ea typeface="Tahoma" panose="020B0604030504040204" pitchFamily="34" charset="0"/>
                <a:cs typeface="Tahoma" panose="020B0604030504040204" pitchFamily="34" charset="0"/>
              </a:rPr>
              <a:t>Le biogaz peut être valorisé suivant différentes voies : </a:t>
            </a:r>
          </a:p>
        </p:txBody>
      </p:sp>
      <p:sp>
        <p:nvSpPr>
          <p:cNvPr id="3" name="Titre 1"/>
          <p:cNvSpPr txBox="1">
            <a:spLocks/>
          </p:cNvSpPr>
          <p:nvPr/>
        </p:nvSpPr>
        <p:spPr>
          <a:xfrm>
            <a:off x="3168085" y="335161"/>
            <a:ext cx="5914368" cy="461594"/>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COMMENT VALORISER LE BIOGAZ*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922913" y="4434146"/>
            <a:ext cx="9812495" cy="369332"/>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err="1">
                <a:latin typeface="Tahoma" panose="020B0604030504040204" pitchFamily="34" charset="0"/>
                <a:ea typeface="Tahoma" panose="020B0604030504040204" pitchFamily="34" charset="0"/>
                <a:cs typeface="Tahoma" panose="020B0604030504040204" pitchFamily="34" charset="0"/>
              </a:rPr>
              <a:t>t</a:t>
            </a:r>
            <a:r>
              <a:rPr lang="fr-FR" dirty="0" err="1" smtClean="0">
                <a:latin typeface="Tahoma" panose="020B0604030504040204" pitchFamily="34" charset="0"/>
                <a:ea typeface="Tahoma" panose="020B0604030504040204" pitchFamily="34" charset="0"/>
                <a:cs typeface="Tahoma" panose="020B0604030504040204" pitchFamily="34" charset="0"/>
              </a:rPr>
              <a:t>rigénération</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 production couplée d’énergie électrique, de chaleur et de froid. </a:t>
            </a:r>
          </a:p>
        </p:txBody>
      </p:sp>
      <p:sp>
        <p:nvSpPr>
          <p:cNvPr id="5" name="Rectangle 4"/>
          <p:cNvSpPr/>
          <p:nvPr/>
        </p:nvSpPr>
        <p:spPr>
          <a:xfrm>
            <a:off x="922913" y="2560462"/>
            <a:ext cx="7979040" cy="664273"/>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i</a:t>
            </a:r>
            <a:r>
              <a:rPr lang="fr-FR" dirty="0" smtClean="0">
                <a:latin typeface="Tahoma" panose="020B0604030504040204" pitchFamily="34" charset="0"/>
                <a:ea typeface="Tahoma" panose="020B0604030504040204" pitchFamily="34" charset="0"/>
                <a:cs typeface="Tahoma" panose="020B0604030504040204" pitchFamily="34" charset="0"/>
              </a:rPr>
              <a:t>njection </a:t>
            </a:r>
            <a:r>
              <a:rPr lang="fr-FR" dirty="0">
                <a:latin typeface="Tahoma" panose="020B0604030504040204" pitchFamily="34" charset="0"/>
                <a:ea typeface="Tahoma" panose="020B0604030504040204" pitchFamily="34" charset="0"/>
                <a:cs typeface="Tahoma" panose="020B0604030504040204" pitchFamily="34" charset="0"/>
              </a:rPr>
              <a:t>de </a:t>
            </a:r>
            <a:r>
              <a:rPr lang="fr-FR" dirty="0" err="1">
                <a:latin typeface="Tahoma" panose="020B0604030504040204" pitchFamily="34" charset="0"/>
                <a:ea typeface="Tahoma" panose="020B0604030504040204" pitchFamily="34" charset="0"/>
                <a:cs typeface="Tahoma" panose="020B0604030504040204" pitchFamily="34" charset="0"/>
              </a:rPr>
              <a:t>biométhane</a:t>
            </a:r>
            <a:r>
              <a:rPr lang="fr-FR" dirty="0">
                <a:latin typeface="Tahoma" panose="020B0604030504040204" pitchFamily="34" charset="0"/>
                <a:ea typeface="Tahoma" panose="020B0604030504040204" pitchFamily="34" charset="0"/>
                <a:cs typeface="Tahoma" panose="020B0604030504040204" pitchFamily="34" charset="0"/>
              </a:rPr>
              <a:t> dans le réseau de gaz naturel après épuration, </a:t>
            </a:r>
            <a:r>
              <a:rPr lang="fr-FR" dirty="0" smtClean="0">
                <a:latin typeface="Tahoma" panose="020B0604030504040204" pitchFamily="34" charset="0"/>
                <a:ea typeface="Tahoma" panose="020B0604030504040204" pitchFamily="34" charset="0"/>
                <a:cs typeface="Tahoma" panose="020B0604030504040204" pitchFamily="34" charset="0"/>
              </a:rPr>
              <a:t/>
            </a:r>
            <a:br>
              <a:rPr lang="fr-FR" dirty="0" smtClean="0">
                <a:latin typeface="Tahoma" panose="020B0604030504040204" pitchFamily="34" charset="0"/>
                <a:ea typeface="Tahoma" panose="020B0604030504040204" pitchFamily="34" charset="0"/>
                <a:cs typeface="Tahoma" panose="020B0604030504040204" pitchFamily="34" charset="0"/>
              </a:rPr>
            </a:br>
            <a:r>
              <a:rPr lang="fr-FR" dirty="0" smtClean="0">
                <a:latin typeface="Tahoma" panose="020B0604030504040204" pitchFamily="34" charset="0"/>
                <a:ea typeface="Tahoma" panose="020B0604030504040204" pitchFamily="34" charset="0"/>
                <a:cs typeface="Tahoma" panose="020B0604030504040204" pitchFamily="34" charset="0"/>
              </a:rPr>
              <a:t>   compression </a:t>
            </a:r>
            <a:r>
              <a:rPr lang="fr-FR" dirty="0">
                <a:latin typeface="Tahoma" panose="020B0604030504040204" pitchFamily="34" charset="0"/>
                <a:ea typeface="Tahoma" panose="020B0604030504040204" pitchFamily="34" charset="0"/>
                <a:cs typeface="Tahoma" panose="020B0604030504040204" pitchFamily="34" charset="0"/>
              </a:rPr>
              <a:t>et </a:t>
            </a:r>
            <a:r>
              <a:rPr lang="fr-FR" dirty="0" err="1">
                <a:latin typeface="Tahoma" panose="020B0604030504040204" pitchFamily="34" charset="0"/>
                <a:ea typeface="Tahoma" panose="020B0604030504040204" pitchFamily="34" charset="0"/>
                <a:cs typeface="Tahoma" panose="020B0604030504040204" pitchFamily="34" charset="0"/>
              </a:rPr>
              <a:t>odorisation</a:t>
            </a:r>
            <a:r>
              <a:rPr lang="fr-FR" dirty="0">
                <a:latin typeface="Tahoma" panose="020B0604030504040204" pitchFamily="34" charset="0"/>
                <a:ea typeface="Tahoma" panose="020B0604030504040204" pitchFamily="34" charset="0"/>
                <a:cs typeface="Tahoma" panose="020B0604030504040204" pitchFamily="34" charset="0"/>
              </a:rPr>
              <a:t> du </a:t>
            </a:r>
            <a:r>
              <a:rPr lang="fr-FR" dirty="0" smtClean="0">
                <a:latin typeface="Tahoma" panose="020B0604030504040204" pitchFamily="34" charset="0"/>
                <a:ea typeface="Tahoma" panose="020B0604030504040204" pitchFamily="34" charset="0"/>
                <a:cs typeface="Tahoma" panose="020B0604030504040204" pitchFamily="34" charset="0"/>
              </a:rPr>
              <a:t>biogaz</a:t>
            </a:r>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922913" y="3291112"/>
            <a:ext cx="8080410" cy="369332"/>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u</a:t>
            </a:r>
            <a:r>
              <a:rPr lang="fr-FR" dirty="0" smtClean="0">
                <a:latin typeface="Tahoma" panose="020B0604030504040204" pitchFamily="34" charset="0"/>
                <a:ea typeface="Tahoma" panose="020B0604030504040204" pitchFamily="34" charset="0"/>
                <a:cs typeface="Tahoma" panose="020B0604030504040204" pitchFamily="34" charset="0"/>
              </a:rPr>
              <a:t>tilisation </a:t>
            </a:r>
            <a:r>
              <a:rPr lang="fr-FR" dirty="0">
                <a:latin typeface="Tahoma" panose="020B0604030504040204" pitchFamily="34" charset="0"/>
                <a:ea typeface="Tahoma" panose="020B0604030504040204" pitchFamily="34" charset="0"/>
                <a:cs typeface="Tahoma" panose="020B0604030504040204" pitchFamily="34" charset="0"/>
              </a:rPr>
              <a:t>en tant que carburant véhicule après épuration du </a:t>
            </a:r>
            <a:r>
              <a:rPr lang="fr-FR" dirty="0" smtClean="0">
                <a:latin typeface="Tahoma" panose="020B0604030504040204" pitchFamily="34" charset="0"/>
                <a:ea typeface="Tahoma" panose="020B0604030504040204" pitchFamily="34" charset="0"/>
                <a:cs typeface="Tahoma" panose="020B0604030504040204" pitchFamily="34" charset="0"/>
              </a:rPr>
              <a:t>biogaz ; </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922913" y="3827457"/>
            <a:ext cx="6392288" cy="369332"/>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c</a:t>
            </a:r>
            <a:r>
              <a:rPr lang="fr-FR" dirty="0" smtClean="0">
                <a:latin typeface="Tahoma" panose="020B0604030504040204" pitchFamily="34" charset="0"/>
                <a:ea typeface="Tahoma" panose="020B0604030504040204" pitchFamily="34" charset="0"/>
                <a:cs typeface="Tahoma" panose="020B0604030504040204" pitchFamily="34" charset="0"/>
              </a:rPr>
              <a:t>haudières </a:t>
            </a:r>
            <a:r>
              <a:rPr lang="fr-FR" dirty="0" err="1" smtClean="0">
                <a:latin typeface="Tahoma" panose="020B0604030504040204" pitchFamily="34" charset="0"/>
                <a:ea typeface="Tahoma" panose="020B0604030504040204" pitchFamily="34" charset="0"/>
                <a:cs typeface="Tahoma" panose="020B0604030504040204" pitchFamily="34" charset="0"/>
              </a:rPr>
              <a:t>biométhane</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 production d’énergie </a:t>
            </a:r>
            <a:r>
              <a:rPr lang="fr-FR" dirty="0" smtClean="0">
                <a:latin typeface="Tahoma" panose="020B0604030504040204" pitchFamily="34" charset="0"/>
                <a:ea typeface="Tahoma" panose="020B0604030504040204" pitchFamily="34" charset="0"/>
                <a:cs typeface="Tahoma" panose="020B0604030504040204" pitchFamily="34" charset="0"/>
              </a:rPr>
              <a:t>thermique ; </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922913" y="1949726"/>
            <a:ext cx="5881299" cy="369332"/>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c</a:t>
            </a:r>
            <a:r>
              <a:rPr lang="fr-FR" dirty="0" smtClean="0">
                <a:latin typeface="Tahoma" panose="020B0604030504040204" pitchFamily="34" charset="0"/>
                <a:ea typeface="Tahoma" panose="020B0604030504040204" pitchFamily="34" charset="0"/>
                <a:cs typeface="Tahoma" panose="020B0604030504040204" pitchFamily="34" charset="0"/>
              </a:rPr>
              <a:t>ogénération </a:t>
            </a:r>
            <a:r>
              <a:rPr lang="fr-FR" dirty="0">
                <a:latin typeface="Tahoma" panose="020B0604030504040204" pitchFamily="34" charset="0"/>
                <a:ea typeface="Tahoma" panose="020B0604030504040204" pitchFamily="34" charset="0"/>
                <a:cs typeface="Tahoma" panose="020B0604030504040204" pitchFamily="34" charset="0"/>
              </a:rPr>
              <a:t>: production d’électricité et de </a:t>
            </a:r>
            <a:r>
              <a:rPr lang="fr-FR" dirty="0" smtClean="0">
                <a:latin typeface="Tahoma" panose="020B0604030504040204" pitchFamily="34" charset="0"/>
                <a:ea typeface="Tahoma" panose="020B0604030504040204" pitchFamily="34" charset="0"/>
                <a:cs typeface="Tahoma" panose="020B0604030504040204" pitchFamily="34" charset="0"/>
              </a:rPr>
              <a:t>chaleur ; </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987389" y="5383261"/>
            <a:ext cx="9812495" cy="461665"/>
          </a:xfrm>
          <a:prstGeom prst="rect">
            <a:avLst/>
          </a:prstGeom>
        </p:spPr>
        <p:txBody>
          <a:bodyPr wrap="square">
            <a:spAutoFit/>
          </a:bodyPr>
          <a:lstStyle/>
          <a:p>
            <a:r>
              <a:rPr lang="fr-FR" sz="1200" dirty="0">
                <a:latin typeface="Tahoma" panose="020B0604030504040204" pitchFamily="34" charset="0"/>
                <a:ea typeface="Tahoma" panose="020B0604030504040204" pitchFamily="34" charset="0"/>
                <a:cs typeface="Tahoma" panose="020B0604030504040204" pitchFamily="34" charset="0"/>
              </a:rPr>
              <a:t>*</a:t>
            </a:r>
            <a:r>
              <a:rPr lang="fr-FR" sz="1200" dirty="0" smtClean="0">
                <a:latin typeface="Tahoma" panose="020B0604030504040204" pitchFamily="34" charset="0"/>
                <a:ea typeface="Tahoma" panose="020B0604030504040204" pitchFamily="34" charset="0"/>
                <a:cs typeface="Tahoma" panose="020B0604030504040204" pitchFamily="34" charset="0"/>
              </a:rPr>
              <a:t>La dégradation de la matière organique opérée par les bactéries produit du </a:t>
            </a:r>
            <a:r>
              <a:rPr lang="fr-FR" sz="12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biogaz</a:t>
            </a:r>
            <a:r>
              <a:rPr lang="fr-FR" sz="1200" dirty="0" smtClean="0">
                <a:latin typeface="Tahoma" panose="020B0604030504040204" pitchFamily="34" charset="0"/>
                <a:ea typeface="Tahoma" panose="020B0604030504040204" pitchFamily="34" charset="0"/>
                <a:cs typeface="Tahoma" panose="020B0604030504040204" pitchFamily="34" charset="0"/>
              </a:rPr>
              <a:t> (en moyenne : 55 % de CH</a:t>
            </a:r>
            <a:r>
              <a:rPr lang="fr-FR" sz="1200" baseline="-25000" dirty="0" smtClean="0">
                <a:latin typeface="Tahoma" panose="020B0604030504040204" pitchFamily="34" charset="0"/>
                <a:ea typeface="Tahoma" panose="020B0604030504040204" pitchFamily="34" charset="0"/>
                <a:cs typeface="Tahoma" panose="020B0604030504040204" pitchFamily="34" charset="0"/>
              </a:rPr>
              <a:t>4</a:t>
            </a:r>
            <a:r>
              <a:rPr lang="fr-FR" sz="1200" dirty="0" smtClean="0">
                <a:latin typeface="Tahoma" panose="020B0604030504040204" pitchFamily="34" charset="0"/>
                <a:ea typeface="Tahoma" panose="020B0604030504040204" pitchFamily="34" charset="0"/>
                <a:cs typeface="Tahoma" panose="020B0604030504040204" pitchFamily="34" charset="0"/>
              </a:rPr>
              <a:t> et 45 % de CO</a:t>
            </a:r>
            <a:r>
              <a:rPr lang="fr-FR" sz="1200" baseline="-25000" dirty="0" smtClean="0">
                <a:latin typeface="Tahoma" panose="020B0604030504040204" pitchFamily="34" charset="0"/>
                <a:ea typeface="Tahoma" panose="020B0604030504040204" pitchFamily="34" charset="0"/>
                <a:cs typeface="Tahoma" panose="020B0604030504040204" pitchFamily="34" charset="0"/>
              </a:rPr>
              <a:t>2</a:t>
            </a:r>
            <a:r>
              <a:rPr lang="fr-FR" sz="1200" dirty="0" smtClean="0">
                <a:latin typeface="Tahoma" panose="020B0604030504040204" pitchFamily="34" charset="0"/>
                <a:ea typeface="Tahoma" panose="020B0604030504040204" pitchFamily="34" charset="0"/>
                <a:cs typeface="Tahoma" panose="020B0604030504040204" pitchFamily="34" charset="0"/>
              </a:rPr>
              <a:t>). </a:t>
            </a:r>
            <a:br>
              <a:rPr lang="fr-FR" sz="1200" dirty="0" smtClean="0">
                <a:latin typeface="Tahoma" panose="020B0604030504040204" pitchFamily="34" charset="0"/>
                <a:ea typeface="Tahoma" panose="020B0604030504040204" pitchFamily="34" charset="0"/>
                <a:cs typeface="Tahoma" panose="020B0604030504040204" pitchFamily="34" charset="0"/>
              </a:rPr>
            </a:br>
            <a:r>
              <a:rPr lang="fr-FR" sz="1200" dirty="0" smtClean="0">
                <a:latin typeface="Tahoma" panose="020B0604030504040204" pitchFamily="34" charset="0"/>
                <a:ea typeface="Tahoma" panose="020B0604030504040204" pitchFamily="34" charset="0"/>
                <a:cs typeface="Tahoma" panose="020B0604030504040204" pitchFamily="34" charset="0"/>
              </a:rPr>
              <a:t>Pour l’injecter dans le réseau ou le transformer en carburant, il faut épurer ce biogaz qui deviendra ainsi du </a:t>
            </a:r>
            <a:r>
              <a:rPr lang="fr-FR" sz="1200"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biométhane</a:t>
            </a:r>
            <a:r>
              <a:rPr lang="fr-FR" sz="1200" dirty="0" smtClean="0">
                <a:latin typeface="Tahoma" panose="020B0604030504040204" pitchFamily="34" charset="0"/>
                <a:ea typeface="Tahoma" panose="020B0604030504040204" pitchFamily="34" charset="0"/>
                <a:cs typeface="Tahoma" panose="020B0604030504040204" pitchFamily="34" charset="0"/>
              </a:rPr>
              <a:t>.  </a:t>
            </a:r>
            <a:endParaRPr lang="fr-FR" sz="1200" dirty="0">
              <a:latin typeface="Tahoma" panose="020B0604030504040204" pitchFamily="34" charset="0"/>
              <a:ea typeface="Tahoma" panose="020B0604030504040204" pitchFamily="34" charset="0"/>
              <a:cs typeface="Tahoma" panose="020B0604030504040204" pitchFamily="34"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12" name="Espace réservé du numéro de diapositive 11"/>
          <p:cNvSpPr>
            <a:spLocks noGrp="1"/>
          </p:cNvSpPr>
          <p:nvPr>
            <p:ph type="sldNum" sz="quarter" idx="12"/>
          </p:nvPr>
        </p:nvSpPr>
        <p:spPr/>
        <p:txBody>
          <a:bodyPr/>
          <a:lstStyle/>
          <a:p>
            <a:fld id="{5253F130-22FD-436E-B233-0C12E2367D8F}" type="slidenum">
              <a:rPr lang="fr-FR" smtClean="0"/>
              <a:t>8</a:t>
            </a:fld>
            <a:endParaRPr lang="fr-FR"/>
          </a:p>
        </p:txBody>
      </p:sp>
    </p:spTree>
    <p:extLst>
      <p:ext uri="{BB962C8B-B14F-4D97-AF65-F5344CB8AC3E}">
        <p14:creationId xmlns:p14="http://schemas.microsoft.com/office/powerpoint/2010/main" val="1515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1954747" y="271445"/>
            <a:ext cx="8921338" cy="484693"/>
          </a:xfrm>
          <a:prstGeom prst="rect">
            <a:avLst/>
          </a:prstGeom>
          <a:solidFill>
            <a:srgbClr val="CCCCFF">
              <a:alpha val="60000"/>
            </a:srgbClr>
          </a:solidFill>
          <a:ln>
            <a:solidFill>
              <a:schemeClr val="accent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smtClean="0">
                <a:latin typeface="Tahoma" panose="020B0604030504040204" pitchFamily="34" charset="0"/>
                <a:ea typeface="Tahoma" panose="020B0604030504040204" pitchFamily="34" charset="0"/>
                <a:cs typeface="Tahoma" panose="020B0604030504040204" pitchFamily="34" charset="0"/>
              </a:rPr>
              <a:t>COMMENT VALORISER LA CHALEUR EN COGÉNÉRATION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925703" y="3122539"/>
            <a:ext cx="7567666" cy="369332"/>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 séchage </a:t>
            </a:r>
            <a:r>
              <a:rPr lang="fr-FR" dirty="0">
                <a:latin typeface="Tahoma" panose="020B0604030504040204" pitchFamily="34" charset="0"/>
                <a:ea typeface="Calibri" panose="020F0502020204030204" pitchFamily="34" charset="0"/>
                <a:cs typeface="Times New Roman" panose="02020603050405020304" pitchFamily="18" charset="0"/>
              </a:rPr>
              <a:t>du bois </a:t>
            </a:r>
            <a:r>
              <a:rPr lang="fr-FR" dirty="0" smtClean="0">
                <a:latin typeface="Tahoma" panose="020B0604030504040204" pitchFamily="34" charset="0"/>
                <a:ea typeface="Calibri" panose="020F0502020204030204" pitchFamily="34" charset="0"/>
                <a:cs typeface="Times New Roman" panose="02020603050405020304" pitchFamily="18" charset="0"/>
              </a:rPr>
              <a:t>déchiqueté (jusqu’à + 25 % de pouvoir calorifique)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925703" y="2142618"/>
            <a:ext cx="5224315" cy="369332"/>
          </a:xfrm>
          <a:prstGeom prst="rect">
            <a:avLst/>
          </a:prstGeom>
        </p:spPr>
        <p:txBody>
          <a:bodyPr wrap="non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séchage du foin (plus de teneur en protéines) ; </a:t>
            </a:r>
            <a:endParaRPr lang="fr-FR" dirty="0"/>
          </a:p>
        </p:txBody>
      </p:sp>
      <p:sp>
        <p:nvSpPr>
          <p:cNvPr id="20" name="Rectangle 19"/>
          <p:cNvSpPr/>
          <p:nvPr/>
        </p:nvSpPr>
        <p:spPr>
          <a:xfrm>
            <a:off x="925703" y="2801609"/>
            <a:ext cx="6045373" cy="369332"/>
          </a:xfrm>
          <a:prstGeom prst="rect">
            <a:avLst/>
          </a:prstGeom>
        </p:spPr>
        <p:txBody>
          <a:bodyPr wrap="non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séchage de céréales (maïs grain, tournesol, ray-grass…)</a:t>
            </a:r>
            <a:endParaRPr lang="fr-FR" dirty="0"/>
          </a:p>
        </p:txBody>
      </p:sp>
      <p:sp>
        <p:nvSpPr>
          <p:cNvPr id="21" name="Rectangle 20"/>
          <p:cNvSpPr/>
          <p:nvPr/>
        </p:nvSpPr>
        <p:spPr>
          <a:xfrm>
            <a:off x="925703" y="2481248"/>
            <a:ext cx="5899500" cy="369332"/>
          </a:xfrm>
          <a:prstGeom prst="rect">
            <a:avLst/>
          </a:prstGeom>
        </p:spPr>
        <p:txBody>
          <a:bodyPr wrap="none">
            <a:spAutoFit/>
          </a:bodyPr>
          <a:lstStyle/>
          <a:p>
            <a:r>
              <a:rPr lang="fr-FR" dirty="0" smtClean="0">
                <a:latin typeface="Tahoma" panose="020B0604030504040204" pitchFamily="34" charset="0"/>
                <a:ea typeface="Calibri" panose="020F0502020204030204" pitchFamily="34" charset="0"/>
                <a:cs typeface="Times New Roman" panose="02020603050405020304" pitchFamily="18" charset="0"/>
              </a:rPr>
              <a:t>- déshydratation de la luzerne (peut remplacer le </a:t>
            </a:r>
            <a:r>
              <a:rPr lang="fr-FR" dirty="0">
                <a:latin typeface="Tahoma" panose="020B0604030504040204" pitchFamily="34" charset="0"/>
                <a:ea typeface="Calibri" panose="020F0502020204030204" pitchFamily="34" charset="0"/>
                <a:cs typeface="Times New Roman" panose="02020603050405020304" pitchFamily="18" charset="0"/>
              </a:rPr>
              <a:t>soja</a:t>
            </a:r>
            <a:r>
              <a:rPr lang="fr-FR" dirty="0" smtClean="0">
                <a:latin typeface="Tahoma" panose="020B0604030504040204" pitchFamily="34" charset="0"/>
                <a:ea typeface="Calibri" panose="020F0502020204030204" pitchFamily="34" charset="0"/>
                <a:cs typeface="Times New Roman" panose="02020603050405020304" pitchFamily="18" charset="0"/>
              </a:rPr>
              <a:t>) ;</a:t>
            </a:r>
            <a:endParaRPr lang="fr-FR" dirty="0"/>
          </a:p>
        </p:txBody>
      </p:sp>
      <p:sp>
        <p:nvSpPr>
          <p:cNvPr id="22" name="Rectangle 21"/>
          <p:cNvSpPr/>
          <p:nvPr/>
        </p:nvSpPr>
        <p:spPr>
          <a:xfrm>
            <a:off x="925703" y="3448336"/>
            <a:ext cx="6688435" cy="369332"/>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 culture de la spiruline (besoin d’eau chaude en permanence)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920150" y="3794976"/>
            <a:ext cx="10577985" cy="646331"/>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 production du froid (refroidissement de lait, stockage de pomme de terre, chambre froide, data</a:t>
            </a:r>
            <a:br>
              <a:rPr lang="fr-FR" dirty="0" smtClean="0">
                <a:latin typeface="Tahoma" panose="020B0604030504040204" pitchFamily="34" charset="0"/>
                <a:ea typeface="Calibri" panose="020F0502020204030204" pitchFamily="34" charset="0"/>
                <a:cs typeface="Times New Roman" panose="02020603050405020304" pitchFamily="18" charset="0"/>
              </a:rPr>
            </a:br>
            <a:r>
              <a:rPr lang="fr-FR" dirty="0" smtClean="0">
                <a:latin typeface="Tahoma" panose="020B0604030504040204" pitchFamily="34" charset="0"/>
                <a:ea typeface="Calibri" panose="020F0502020204030204" pitchFamily="34" charset="0"/>
                <a:cs typeface="Times New Roman" panose="02020603050405020304" pitchFamily="18" charset="0"/>
              </a:rPr>
              <a:t>  center, climatisation)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925702" y="1446565"/>
            <a:ext cx="10572433" cy="369332"/>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 chauffage de bâtiments (réseau de chaleur, lotissement, piscine, gîte, école = économie circulaire)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925703" y="1779586"/>
            <a:ext cx="6424666" cy="369332"/>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 </a:t>
            </a:r>
            <a:r>
              <a:rPr lang="fr-FR" dirty="0">
                <a:latin typeface="Tahoma" panose="020B0604030504040204" pitchFamily="34" charset="0"/>
                <a:ea typeface="Calibri" panose="020F0502020204030204" pitchFamily="34" charset="0"/>
                <a:cs typeface="Times New Roman" panose="02020603050405020304" pitchFamily="18" charset="0"/>
              </a:rPr>
              <a:t>c</a:t>
            </a:r>
            <a:r>
              <a:rPr lang="fr-FR" dirty="0" smtClean="0">
                <a:latin typeface="Tahoma" panose="020B0604030504040204" pitchFamily="34" charset="0"/>
                <a:ea typeface="Calibri" panose="020F0502020204030204" pitchFamily="34" charset="0"/>
                <a:cs typeface="Times New Roman" panose="02020603050405020304" pitchFamily="18" charset="0"/>
              </a:rPr>
              <a:t>hauffage d’un élevage (lapins, porcs, volailles…)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1041639" y="5301414"/>
            <a:ext cx="10747553" cy="369332"/>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Il existe des canalisations dont les matériaux permettent de ne perdre qu’un degré de chaleur par km.</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2836562" y="940804"/>
            <a:ext cx="8224161" cy="369332"/>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L’ADEME ne subventionne plus les projets en cogénération, sauf dérogation.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960759" y="4525985"/>
            <a:ext cx="9915326" cy="646331"/>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 autres : préchauffage des intrants, chauffage du digesteur, </a:t>
            </a:r>
            <a:r>
              <a:rPr lang="fr-FR" dirty="0" err="1" smtClean="0">
                <a:latin typeface="Tahoma" panose="020B0604030504040204" pitchFamily="34" charset="0"/>
                <a:ea typeface="Calibri" panose="020F0502020204030204" pitchFamily="34" charset="0"/>
                <a:cs typeface="Times New Roman" panose="02020603050405020304" pitchFamily="18" charset="0"/>
              </a:rPr>
              <a:t>hygiénisation</a:t>
            </a:r>
            <a:r>
              <a:rPr lang="fr-FR" dirty="0" smtClean="0">
                <a:latin typeface="Tahoma" panose="020B0604030504040204" pitchFamily="34" charset="0"/>
                <a:ea typeface="Calibri" panose="020F0502020204030204" pitchFamily="34" charset="0"/>
                <a:cs typeface="Times New Roman" panose="02020603050405020304" pitchFamily="18" charset="0"/>
              </a:rPr>
              <a:t>, chauffage de serres, </a:t>
            </a:r>
            <a:br>
              <a:rPr lang="fr-FR" dirty="0" smtClean="0">
                <a:latin typeface="Tahoma" panose="020B0604030504040204" pitchFamily="34" charset="0"/>
                <a:ea typeface="Calibri" panose="020F0502020204030204" pitchFamily="34" charset="0"/>
                <a:cs typeface="Times New Roman" panose="02020603050405020304" pitchFamily="18" charset="0"/>
              </a:rPr>
            </a:br>
            <a:r>
              <a:rPr lang="fr-FR" dirty="0" smtClean="0">
                <a:latin typeface="Tahoma" panose="020B0604030504040204" pitchFamily="34" charset="0"/>
                <a:ea typeface="Calibri" panose="020F0502020204030204" pitchFamily="34" charset="0"/>
                <a:cs typeface="Times New Roman" panose="02020603050405020304" pitchFamily="18" charset="0"/>
              </a:rPr>
              <a:t>  site industriel, production d’eau chaude, culture de champignons…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920150" y="5955530"/>
            <a:ext cx="9915326" cy="369332"/>
          </a:xfrm>
          <a:prstGeom prst="rect">
            <a:avLst/>
          </a:prstGeom>
        </p:spPr>
        <p:txBody>
          <a:bodyPr wrap="square">
            <a:spAutoFit/>
          </a:bodyPr>
          <a:lstStyle/>
          <a:p>
            <a:pPr lvl="0">
              <a:spcAft>
                <a:spcPts val="0"/>
              </a:spcAft>
            </a:pPr>
            <a:r>
              <a:rPr lang="fr-FR" dirty="0" smtClean="0">
                <a:latin typeface="Tahoma" panose="020B0604030504040204" pitchFamily="34" charset="0"/>
                <a:ea typeface="Calibri" panose="020F0502020204030204" pitchFamily="34" charset="0"/>
                <a:cs typeface="Times New Roman" panose="02020603050405020304" pitchFamily="18" charset="0"/>
              </a:rPr>
              <a:t>- Avec l’électricité : alimentation du réseau, production d’hydrogène…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750" y="6244539"/>
            <a:ext cx="1018846" cy="465067"/>
          </a:xfrm>
          <a:prstGeom prst="rect">
            <a:avLst/>
          </a:prstGeom>
        </p:spPr>
      </p:pic>
      <p:sp>
        <p:nvSpPr>
          <p:cNvPr id="3" name="Espace réservé du numéro de diapositive 2"/>
          <p:cNvSpPr>
            <a:spLocks noGrp="1"/>
          </p:cNvSpPr>
          <p:nvPr>
            <p:ph type="sldNum" sz="quarter" idx="12"/>
          </p:nvPr>
        </p:nvSpPr>
        <p:spPr/>
        <p:txBody>
          <a:bodyPr/>
          <a:lstStyle/>
          <a:p>
            <a:fld id="{5253F130-22FD-436E-B233-0C12E2367D8F}" type="slidenum">
              <a:rPr lang="fr-FR" smtClean="0"/>
              <a:t>9</a:t>
            </a:fld>
            <a:endParaRPr lang="fr-FR"/>
          </a:p>
        </p:txBody>
      </p:sp>
    </p:spTree>
    <p:extLst>
      <p:ext uri="{BB962C8B-B14F-4D97-AF65-F5344CB8AC3E}">
        <p14:creationId xmlns:p14="http://schemas.microsoft.com/office/powerpoint/2010/main" val="15226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p:bldP spid="20" grpId="0"/>
      <p:bldP spid="21" grpId="0"/>
      <p:bldP spid="22" grpId="0"/>
      <p:bldP spid="23" grpId="0"/>
      <p:bldP spid="24" grpId="0"/>
      <p:bldP spid="25" grpId="0"/>
      <p:bldP spid="26" grpId="0"/>
      <p:bldP spid="27" grpId="0"/>
      <p:bldP spid="13" grpId="0"/>
      <p:bldP spid="1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2683</Words>
  <Application>Microsoft Office PowerPoint</Application>
  <PresentationFormat>Grand écran</PresentationFormat>
  <Paragraphs>312</Paragraphs>
  <Slides>23</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ABCFavorit-Regular</vt:lpstr>
      <vt:lpstr>Arial</vt:lpstr>
      <vt:lpstr>Calibri</vt:lpstr>
      <vt:lpstr>Calibri Light</vt:lpstr>
      <vt:lpstr>Cambria Math</vt:lpstr>
      <vt:lpstr>Comic Sans MS</vt:lpstr>
      <vt:lpstr>Poppins</vt:lpstr>
      <vt:lpstr>Tahoma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Compte Microsoft</cp:lastModifiedBy>
  <cp:revision>196</cp:revision>
  <dcterms:created xsi:type="dcterms:W3CDTF">2023-10-16T20:23:26Z</dcterms:created>
  <dcterms:modified xsi:type="dcterms:W3CDTF">2023-11-18T16:43:32Z</dcterms:modified>
</cp:coreProperties>
</file>